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766" r:id="rId5"/>
    <p:sldMasterId id="2147483753" r:id="rId6"/>
    <p:sldMasterId id="2147483840" r:id="rId7"/>
  </p:sldMasterIdLst>
  <p:notesMasterIdLst>
    <p:notesMasterId r:id="rId23"/>
  </p:notesMasterIdLst>
  <p:handoutMasterIdLst>
    <p:handoutMasterId r:id="rId24"/>
  </p:handoutMasterIdLst>
  <p:sldIdLst>
    <p:sldId id="2145705527" r:id="rId8"/>
    <p:sldId id="2145705528" r:id="rId9"/>
    <p:sldId id="2145705529" r:id="rId10"/>
    <p:sldId id="2145705519" r:id="rId11"/>
    <p:sldId id="326" r:id="rId12"/>
    <p:sldId id="2145705516" r:id="rId13"/>
    <p:sldId id="2145705517" r:id="rId14"/>
    <p:sldId id="2145705518" r:id="rId15"/>
    <p:sldId id="2145705531" r:id="rId16"/>
    <p:sldId id="2145705520" r:id="rId17"/>
    <p:sldId id="2145705521" r:id="rId18"/>
    <p:sldId id="2145705535" r:id="rId19"/>
    <p:sldId id="2145705523" r:id="rId20"/>
    <p:sldId id="2145705526" r:id="rId21"/>
    <p:sldId id="2145705534"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D633C-7C4E-3D18-0341-67B8FBBD7FBD}" name="Jessica Dean" initials="JD" userId="S::jedean@hntb.com::fcf605fd-61c4-4f81-aa50-116a65e97715" providerId="AD"/>
  <p188:author id="{114A7C50-5244-E041-51C9-F3C944663F33}" name="Sarah Walker" initials="SW" userId="S::swalker@camsys.com::a3ab0f51-7b69-4f39-b9a1-a5289a4dc74a" providerId="AD"/>
  <p188:author id="{BEFB66BD-F50F-9A2C-B406-1997BF360F40}" name="Sarah Spratley" initials="" userId="S::sspratley@hntb.com::10afd988-249b-49a7-a21f-eb729d8a98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B4B"/>
    <a:srgbClr val="13467B"/>
    <a:srgbClr val="FF578B"/>
    <a:srgbClr val="0B1926"/>
    <a:srgbClr val="E4A9E9"/>
    <a:srgbClr val="C832BD"/>
    <a:srgbClr val="221F20"/>
    <a:srgbClr val="101D26"/>
    <a:srgbClr val="4479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7075" autoAdjust="0"/>
  </p:normalViewPr>
  <p:slideViewPr>
    <p:cSldViewPr snapToGrid="0">
      <p:cViewPr varScale="1">
        <p:scale>
          <a:sx n="66" d="100"/>
          <a:sy n="66" d="100"/>
        </p:scale>
        <p:origin x="1301" y="53"/>
      </p:cViewPr>
      <p:guideLst/>
    </p:cSldViewPr>
  </p:slideViewPr>
  <p:notesTextViewPr>
    <p:cViewPr>
      <p:scale>
        <a:sx n="1" d="1"/>
        <a:sy n="1" d="1"/>
      </p:scale>
      <p:origin x="0" y="0"/>
    </p:cViewPr>
  </p:notesTextViewPr>
  <p:notesViewPr>
    <p:cSldViewPr snapToGrid="0">
      <p:cViewPr varScale="1">
        <p:scale>
          <a:sx n="75" d="100"/>
          <a:sy n="75" d="100"/>
        </p:scale>
        <p:origin x="293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82D056-B060-0460-5580-8425734EE4C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7902C861-8E4F-1986-B132-119271F4078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16CF684-F62C-43BE-93D9-05C659D78B5D}" type="datetimeFigureOut">
              <a:rPr lang="en-US" smtClean="0"/>
              <a:t>12/9/2024</a:t>
            </a:fld>
            <a:endParaRPr lang="en-US"/>
          </a:p>
        </p:txBody>
      </p:sp>
      <p:sp>
        <p:nvSpPr>
          <p:cNvPr id="4" name="Footer Placeholder 3">
            <a:extLst>
              <a:ext uri="{FF2B5EF4-FFF2-40B4-BE49-F238E27FC236}">
                <a16:creationId xmlns:a16="http://schemas.microsoft.com/office/drawing/2014/main" id="{2470FF5F-EA4F-1418-6E6B-B2E6CE5E155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CC76F6-6E4D-D877-E95F-7CDB44866EA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AB2735F-6DFE-4ADA-8DB1-56314061AA45}" type="slidenum">
              <a:rPr lang="en-US" smtClean="0"/>
              <a:t>‹#›</a:t>
            </a:fld>
            <a:endParaRPr lang="en-US"/>
          </a:p>
        </p:txBody>
      </p:sp>
    </p:spTree>
    <p:extLst>
      <p:ext uri="{BB962C8B-B14F-4D97-AF65-F5344CB8AC3E}">
        <p14:creationId xmlns:p14="http://schemas.microsoft.com/office/powerpoint/2010/main" val="2002375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2AECB7C-1484-FF4D-90F8-93D8E51B91D6}" type="datetimeFigureOut">
              <a:rPr lang="en-US" smtClean="0"/>
              <a:t>12/9/2024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B9D098C-CCFE-514B-82F7-84EC33725BE4}" type="slidenum">
              <a:rPr lang="en-US" smtClean="0"/>
              <a:t>‹#›</a:t>
            </a:fld>
            <a:endParaRPr lang="en-US"/>
          </a:p>
        </p:txBody>
      </p:sp>
    </p:spTree>
    <p:extLst>
      <p:ext uri="{BB962C8B-B14F-4D97-AF65-F5344CB8AC3E}">
        <p14:creationId xmlns:p14="http://schemas.microsoft.com/office/powerpoint/2010/main" val="310418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D098C-CCFE-514B-82F7-84EC33725BE4}" type="slidenum">
              <a:rPr lang="en-US" smtClean="0"/>
              <a:t>1</a:t>
            </a:fld>
            <a:endParaRPr lang="en-US"/>
          </a:p>
        </p:txBody>
      </p:sp>
    </p:spTree>
    <p:extLst>
      <p:ext uri="{BB962C8B-B14F-4D97-AF65-F5344CB8AC3E}">
        <p14:creationId xmlns:p14="http://schemas.microsoft.com/office/powerpoint/2010/main" val="113042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dirty="0">
                <a:latin typeface="Arial Narrow" panose="020B0606020202030204" pitchFamily="34" charset="0"/>
              </a:rPr>
              <a:t>Travel Demand Model Manual </a:t>
            </a:r>
          </a:p>
          <a:p>
            <a:pPr algn="l" rtl="0" fontAlgn="base"/>
            <a:endParaRPr lang="en-US" b="0" i="0" dirty="0">
              <a:effectLst/>
            </a:endParaRPr>
          </a:p>
          <a:p>
            <a:pPr algn="l" rtl="0" fontAlgn="base"/>
            <a:r>
              <a:rPr lang="en-US" dirty="0">
                <a:latin typeface="Arial Narrow" panose="020B0606020202030204" pitchFamily="34" charset="0"/>
              </a:rPr>
              <a:t>Context Classification in Modeling </a:t>
            </a:r>
          </a:p>
          <a:p>
            <a:pPr algn="l" rtl="0" fontAlgn="base"/>
            <a:endParaRPr lang="en-US" b="0" i="0" dirty="0">
              <a:effectLst/>
            </a:endParaRPr>
          </a:p>
          <a:p>
            <a:pPr algn="l" rtl="0" fontAlgn="base"/>
            <a:r>
              <a:rPr lang="en-US" dirty="0">
                <a:latin typeface="Arial Narrow" panose="020B0606020202030204" pitchFamily="34" charset="0"/>
              </a:rPr>
              <a:t>Resilience &amp; Travel Demand Modeling </a:t>
            </a:r>
          </a:p>
          <a:p>
            <a:pPr algn="l" rtl="0" fontAlgn="base"/>
            <a:endParaRPr lang="en-US" b="0" i="0" dirty="0">
              <a:effectLst/>
            </a:endParaRPr>
          </a:p>
          <a:p>
            <a:pPr algn="l" rtl="0" fontAlgn="base"/>
            <a:r>
              <a:rPr lang="en-US" dirty="0">
                <a:latin typeface="Arial Narrow" panose="020B0606020202030204" pitchFamily="34" charset="0"/>
              </a:rPr>
              <a:t>Visitors &amp; Travel Demand Modeling </a:t>
            </a:r>
          </a:p>
          <a:p>
            <a:pPr algn="l" rtl="0" fontAlgn="base"/>
            <a:endParaRPr lang="en-US" b="0" i="0" dirty="0">
              <a:effectLst/>
            </a:endParaRPr>
          </a:p>
          <a:p>
            <a:pPr algn="l" rtl="0" fontAlgn="base"/>
            <a:r>
              <a:rPr lang="en-US" dirty="0">
                <a:latin typeface="Arial Narrow" panose="020B0606020202030204" pitchFamily="34" charset="0"/>
              </a:rPr>
              <a:t>Training Plan </a:t>
            </a:r>
          </a:p>
          <a:p>
            <a:pPr algn="l" rtl="0" fontAlgn="base"/>
            <a:endParaRPr lang="en-US" b="0" i="0" dirty="0">
              <a:effectLst/>
            </a:endParaRPr>
          </a:p>
          <a:p>
            <a:pPr algn="l" rtl="0" fontAlgn="base"/>
            <a:r>
              <a:rPr lang="en-US" dirty="0">
                <a:latin typeface="Arial Narrow" panose="020B0606020202030204" pitchFamily="34" charset="0"/>
              </a:rPr>
              <a:t>Webinars</a:t>
            </a:r>
          </a:p>
          <a:p>
            <a:pPr algn="l" rtl="0" fontAlgn="base"/>
            <a:r>
              <a:rPr lang="en-US" dirty="0">
                <a:latin typeface="Arial Narrow" panose="020B0606020202030204" pitchFamily="34" charset="0"/>
              </a:rPr>
              <a:t> </a:t>
            </a:r>
            <a:endParaRPr lang="en-US" b="0" i="0" dirty="0">
              <a:effectLst/>
            </a:endParaRPr>
          </a:p>
          <a:p>
            <a:r>
              <a:rPr lang="en-US" dirty="0">
                <a:solidFill>
                  <a:srgbClr val="000000"/>
                </a:solidFill>
                <a:latin typeface="Arial Narrow" panose="020B0606020202030204" pitchFamily="34" charset="0"/>
              </a:rPr>
              <a:t>Microsimulation Training </a:t>
            </a: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10</a:t>
            </a:fld>
            <a:endParaRPr lang="en-US"/>
          </a:p>
        </p:txBody>
      </p:sp>
    </p:spTree>
    <p:extLst>
      <p:ext uri="{BB962C8B-B14F-4D97-AF65-F5344CB8AC3E}">
        <p14:creationId xmlns:p14="http://schemas.microsoft.com/office/powerpoint/2010/main" val="2420827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manual is made up of three main components: </a:t>
            </a:r>
          </a:p>
          <a:p>
            <a:pPr marL="640594" lvl="1" indent="-174708">
              <a:buFont typeface="Arial" panose="020B0604020202020204" pitchFamily="34" charset="0"/>
              <a:buChar char="•"/>
            </a:pPr>
            <a:r>
              <a:rPr lang="en-US" dirty="0"/>
              <a:t>Developing a model, </a:t>
            </a:r>
          </a:p>
          <a:p>
            <a:pPr marL="1106481" lvl="2" indent="-174708">
              <a:buFont typeface="Arial" panose="020B0604020202020204" pitchFamily="34" charset="0"/>
              <a:buChar char="•"/>
            </a:pPr>
            <a:r>
              <a:rPr lang="en-US" dirty="0"/>
              <a:t>Data</a:t>
            </a:r>
          </a:p>
          <a:p>
            <a:pPr marL="1106481" lvl="2" indent="-174708">
              <a:buFont typeface="Arial" panose="020B0604020202020204" pitchFamily="34" charset="0"/>
              <a:buChar char="•"/>
            </a:pPr>
            <a:r>
              <a:rPr lang="en-US" dirty="0"/>
              <a:t>Overview of model components</a:t>
            </a:r>
          </a:p>
          <a:p>
            <a:pPr marL="1106481" lvl="2" indent="-174708">
              <a:buFont typeface="Arial" panose="020B0604020202020204" pitchFamily="34" charset="0"/>
              <a:buChar char="•"/>
            </a:pPr>
            <a:r>
              <a:rPr lang="en-US" dirty="0"/>
              <a:t>Validation/calibration</a:t>
            </a:r>
          </a:p>
          <a:p>
            <a:pPr marL="640594" lvl="1" indent="-174708">
              <a:buFont typeface="Arial" panose="020B0604020202020204" pitchFamily="34" charset="0"/>
              <a:buChar char="•"/>
            </a:pPr>
            <a:r>
              <a:rPr lang="en-US" dirty="0"/>
              <a:t>Using a model, and </a:t>
            </a:r>
          </a:p>
          <a:p>
            <a:pPr marL="1106481" lvl="2" indent="-174708">
              <a:buFont typeface="Arial" panose="020B0604020202020204" pitchFamily="34" charset="0"/>
              <a:buChar char="•"/>
            </a:pPr>
            <a:r>
              <a:rPr lang="en-US" dirty="0"/>
              <a:t>Targeting special applications</a:t>
            </a:r>
          </a:p>
          <a:p>
            <a:pPr marL="1106481" lvl="2" indent="-174708">
              <a:buFont typeface="Arial" panose="020B0604020202020204" pitchFamily="34" charset="0"/>
              <a:buChar char="•"/>
            </a:pPr>
            <a:r>
              <a:rPr lang="en-US" dirty="0"/>
              <a:t>Understanding </a:t>
            </a:r>
          </a:p>
          <a:p>
            <a:pPr marL="1572368" lvl="3" indent="-174708">
              <a:buFont typeface="Arial" panose="020B0604020202020204" pitchFamily="34" charset="0"/>
              <a:buChar char="•"/>
            </a:pPr>
            <a:r>
              <a:rPr lang="en-US" dirty="0"/>
              <a:t>How you should interpret outputs</a:t>
            </a:r>
          </a:p>
          <a:p>
            <a:pPr marL="1572368" lvl="3" indent="-174708">
              <a:buFont typeface="Arial" panose="020B0604020202020204" pitchFamily="34" charset="0"/>
              <a:buChar char="•"/>
            </a:pPr>
            <a:r>
              <a:rPr lang="en-US" dirty="0"/>
              <a:t>What you shouldn’t do</a:t>
            </a:r>
          </a:p>
          <a:p>
            <a:pPr marL="2038255" lvl="4" indent="-174708">
              <a:buFont typeface="Arial" panose="020B0604020202020204" pitchFamily="34" charset="0"/>
              <a:buChar char="•"/>
            </a:pPr>
            <a:r>
              <a:rPr lang="en-US" dirty="0"/>
              <a:t>Travel demand modeling for the unethical TDM (!)</a:t>
            </a:r>
          </a:p>
          <a:p>
            <a:pPr marL="640594" lvl="1" indent="-174708">
              <a:buFont typeface="Arial" panose="020B0604020202020204" pitchFamily="34" charset="0"/>
              <a:buChar char="•"/>
            </a:pPr>
            <a:r>
              <a:rPr lang="en-US" dirty="0"/>
              <a:t>Technical Specifications of a model</a:t>
            </a:r>
          </a:p>
          <a:p>
            <a:pPr marL="1106481" lvl="2" indent="-174708" defTabSz="931774">
              <a:buFont typeface="Arial" panose="020B0604020202020204" pitchFamily="34" charset="0"/>
              <a:buChar char="•"/>
              <a:defRPr/>
            </a:pPr>
            <a:r>
              <a:rPr lang="en-US" dirty="0"/>
              <a:t>Base requirements that will</a:t>
            </a:r>
          </a:p>
          <a:p>
            <a:pPr marL="1572368" lvl="3" indent="-174708" defTabSz="931774">
              <a:buFont typeface="Arial" panose="020B0604020202020204" pitchFamily="34" charset="0"/>
              <a:buChar char="•"/>
              <a:defRPr/>
            </a:pPr>
            <a:r>
              <a:rPr lang="en-US" dirty="0"/>
              <a:t>Build trust in your model</a:t>
            </a:r>
          </a:p>
          <a:p>
            <a:pPr marL="1106481" lvl="2" indent="-174708" defTabSz="931774">
              <a:buFont typeface="Arial" panose="020B0604020202020204" pitchFamily="34" charset="0"/>
              <a:buChar char="•"/>
              <a:defRPr/>
            </a:pPr>
            <a:r>
              <a:rPr lang="en-US" dirty="0"/>
              <a:t>We are not recreating guidelines</a:t>
            </a:r>
          </a:p>
          <a:p>
            <a:pPr marL="1572368" lvl="3" indent="-174708" defTabSz="931774">
              <a:buFont typeface="Arial" panose="020B0604020202020204" pitchFamily="34" charset="0"/>
              <a:buChar char="•"/>
              <a:defRPr/>
            </a:pPr>
            <a:r>
              <a:rPr lang="en-US" dirty="0"/>
              <a:t>Pointing to existing resources if they exist</a:t>
            </a:r>
          </a:p>
          <a:p>
            <a:pPr marL="1106481" lvl="2" indent="-174708" defTabSz="931774">
              <a:buFont typeface="Arial" panose="020B0604020202020204" pitchFamily="34" charset="0"/>
              <a:buChar char="•"/>
              <a:defRPr/>
            </a:pPr>
            <a:r>
              <a:rPr lang="en-US" dirty="0"/>
              <a:t>Recognize that the previous guidance was </a:t>
            </a:r>
          </a:p>
          <a:p>
            <a:pPr marL="1572368" lvl="3" indent="-174708" defTabSz="931774">
              <a:buFont typeface="Arial" panose="020B0604020202020204" pitchFamily="34" charset="0"/>
              <a:buChar char="•"/>
              <a:defRPr/>
            </a:pPr>
            <a:r>
              <a:rPr lang="en-US" dirty="0"/>
              <a:t>Disjointed</a:t>
            </a:r>
          </a:p>
          <a:p>
            <a:pPr marL="1572368" lvl="3" indent="-174708" defTabSz="931774">
              <a:buFont typeface="Arial" panose="020B0604020202020204" pitchFamily="34" charset="0"/>
              <a:buChar char="•"/>
              <a:defRPr/>
            </a:pPr>
            <a:r>
              <a:rPr lang="en-US" dirty="0"/>
              <a:t>Outdated</a:t>
            </a:r>
          </a:p>
          <a:p>
            <a:pPr marL="1572368" lvl="3" indent="-174708" defTabSz="931774">
              <a:buFont typeface="Arial" panose="020B0604020202020204" pitchFamily="34" charset="0"/>
              <a:buChar char="•"/>
              <a:defRPr/>
            </a:pPr>
            <a:r>
              <a:rPr lang="en-US" dirty="0"/>
              <a:t>Needed to be tailored to a new set of requirements</a:t>
            </a:r>
          </a:p>
          <a:p>
            <a:pPr marL="1572368" lvl="3" indent="-174708" defTabSz="931774">
              <a:buFont typeface="Arial" panose="020B0604020202020204" pitchFamily="34" charset="0"/>
              <a:buChar char="•"/>
              <a:defRPr/>
            </a:pPr>
            <a:r>
              <a:rPr lang="en-US" dirty="0"/>
              <a:t>To be fair</a:t>
            </a:r>
          </a:p>
          <a:p>
            <a:pPr marL="2038255" lvl="4" indent="-174708" defTabSz="931774">
              <a:buFont typeface="Arial" panose="020B0604020202020204" pitchFamily="34" charset="0"/>
              <a:buChar char="•"/>
              <a:defRPr/>
            </a:pPr>
            <a:r>
              <a:rPr lang="en-US" dirty="0"/>
              <a:t>That guidance was</a:t>
            </a:r>
          </a:p>
          <a:p>
            <a:pPr marL="2504142" lvl="5" indent="-174708" defTabSz="931774">
              <a:buFont typeface="Arial" panose="020B0604020202020204" pitchFamily="34" charset="0"/>
              <a:buChar char="•"/>
              <a:defRPr/>
            </a:pPr>
            <a:r>
              <a:rPr lang="en-US" dirty="0"/>
              <a:t>Intended for a different modeling environment</a:t>
            </a:r>
          </a:p>
          <a:p>
            <a:pPr marL="2504142" lvl="5" indent="-174708" defTabSz="931774">
              <a:buFont typeface="Arial" panose="020B0604020202020204" pitchFamily="34" charset="0"/>
              <a:buChar char="•"/>
              <a:defRPr/>
            </a:pPr>
            <a:r>
              <a:rPr lang="en-US" dirty="0"/>
              <a:t>When we started it was targeting</a:t>
            </a:r>
          </a:p>
          <a:p>
            <a:pPr marL="2970028" lvl="6" indent="-174708" defTabSz="931774">
              <a:buFont typeface="Arial" panose="020B0604020202020204" pitchFamily="34" charset="0"/>
              <a:buChar char="•"/>
              <a:defRPr/>
            </a:pPr>
            <a:r>
              <a:rPr lang="en-US" dirty="0"/>
              <a:t>Software development</a:t>
            </a:r>
          </a:p>
          <a:p>
            <a:pPr marL="2970028" lvl="6" indent="-174708" defTabSz="931774">
              <a:buFont typeface="Arial" panose="020B0604020202020204" pitchFamily="34" charset="0"/>
              <a:buChar char="•"/>
              <a:defRPr/>
            </a:pPr>
            <a:r>
              <a:rPr lang="en-US" dirty="0"/>
              <a:t>We don’t need to do that anymore</a:t>
            </a:r>
          </a:p>
          <a:p>
            <a:pPr marL="2038255" lvl="4" indent="-174708" defTabSz="931774">
              <a:buFont typeface="Arial" panose="020B0604020202020204" pitchFamily="34" charset="0"/>
              <a:buChar char="•"/>
              <a:defRPr/>
            </a:pPr>
            <a:r>
              <a:rPr lang="en-US" dirty="0"/>
              <a:t>But we still need to provide that guidance</a:t>
            </a:r>
          </a:p>
          <a:p>
            <a:pPr marL="2504142" lvl="5" indent="-174708" defTabSz="931774">
              <a:buFont typeface="Arial" panose="020B0604020202020204" pitchFamily="34" charset="0"/>
              <a:buChar char="•"/>
              <a:defRPr/>
            </a:pPr>
            <a:r>
              <a:rPr lang="en-US" dirty="0"/>
              <a:t>That’s why this work is so important.</a:t>
            </a:r>
          </a:p>
          <a:p>
            <a:pPr marL="1106481" lvl="2"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component related to Developing a Model are farthest along in drafting, </a:t>
            </a:r>
          </a:p>
          <a:p>
            <a:pPr marL="640594" lvl="1" indent="-174708">
              <a:buFont typeface="Arial" panose="020B0604020202020204" pitchFamily="34" charset="0"/>
              <a:buChar char="•"/>
            </a:pPr>
            <a:r>
              <a:rPr lang="en-US" dirty="0"/>
              <a:t>with significant content also already drafted for the sections related to Using a Model. </a:t>
            </a:r>
          </a:p>
          <a:p>
            <a:pPr marL="174708" indent="-174708">
              <a:buFont typeface="Arial" panose="020B0604020202020204" pitchFamily="34" charset="0"/>
              <a:buChar char="•"/>
            </a:pPr>
            <a:r>
              <a:rPr lang="en-US" dirty="0"/>
              <a:t>We intend to kick off the section regarding </a:t>
            </a:r>
          </a:p>
          <a:p>
            <a:pPr marL="640594" lvl="1" indent="-174708">
              <a:buFont typeface="Arial" panose="020B0604020202020204" pitchFamily="34" charset="0"/>
              <a:buChar char="•"/>
            </a:pPr>
            <a:r>
              <a:rPr lang="en-US" dirty="0"/>
              <a:t>Technical Specifications of a model </a:t>
            </a:r>
          </a:p>
          <a:p>
            <a:pPr marL="1106481" lvl="2" indent="-174708">
              <a:buFont typeface="Arial" panose="020B0604020202020204" pitchFamily="34" charset="0"/>
              <a:buChar char="•"/>
            </a:pPr>
            <a:r>
              <a:rPr lang="en-US" dirty="0"/>
              <a:t>with today’s discussion which we hope will be robust and productive.</a:t>
            </a: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11</a:t>
            </a:fld>
            <a:endParaRPr lang="en-US"/>
          </a:p>
        </p:txBody>
      </p:sp>
    </p:spTree>
    <p:extLst>
      <p:ext uri="{BB962C8B-B14F-4D97-AF65-F5344CB8AC3E}">
        <p14:creationId xmlns:p14="http://schemas.microsoft.com/office/powerpoint/2010/main" val="95946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Aptos" panose="020B0004020202020204" pitchFamily="34" charset="0"/>
              </a:rPr>
              <a:t>Click again for planets to rotate to Technical Support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&lt;--------------------------------------------------------&gt;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Context Classification in Modeling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Resilience &amp; Travel Demand Modeling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Visitors &amp; Travel Demand Modeling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Training Plan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Webinars</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Microsimulation Training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12</a:t>
            </a:fld>
            <a:endParaRPr lang="en-US"/>
          </a:p>
        </p:txBody>
      </p:sp>
    </p:spTree>
    <p:extLst>
      <p:ext uri="{BB962C8B-B14F-4D97-AF65-F5344CB8AC3E}">
        <p14:creationId xmlns:p14="http://schemas.microsoft.com/office/powerpoint/2010/main" val="2604201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Ongoing work </a:t>
            </a:r>
          </a:p>
          <a:p>
            <a:pPr marL="640594" lvl="1" indent="-174708">
              <a:buFont typeface="Arial" panose="020B0604020202020204" pitchFamily="34" charset="0"/>
              <a:buChar char="•"/>
            </a:pPr>
            <a:r>
              <a:rPr lang="en-US" dirty="0"/>
              <a:t>Model Migrations</a:t>
            </a:r>
          </a:p>
          <a:p>
            <a:pPr marL="640594" lvl="1" indent="-174708">
              <a:buFont typeface="Arial" panose="020B0604020202020204" pitchFamily="34" charset="0"/>
              <a:buChar char="•"/>
            </a:pPr>
            <a:r>
              <a:rPr lang="en-US" dirty="0"/>
              <a:t>District Modelers User Groups (In-person &amp; virtual)</a:t>
            </a:r>
          </a:p>
          <a:p>
            <a:pPr marL="1106481" lvl="2" indent="-174708">
              <a:buFont typeface="Arial" panose="020B0604020202020204" pitchFamily="34" charset="0"/>
              <a:buChar char="•"/>
            </a:pPr>
            <a:r>
              <a:rPr lang="en-US" dirty="0"/>
              <a:t>Discussion of this topic later in our agenda</a:t>
            </a:r>
          </a:p>
          <a:p>
            <a:pPr marL="1106481" lvl="2" indent="-174708">
              <a:buFont typeface="Arial" panose="020B0604020202020204" pitchFamily="34" charset="0"/>
              <a:buChar char="•"/>
            </a:pPr>
            <a:r>
              <a:rPr lang="en-US" dirty="0"/>
              <a:t>Important to coordinate across our regions</a:t>
            </a:r>
          </a:p>
          <a:p>
            <a:pPr marL="640594" lvl="1" indent="-174708">
              <a:buFont typeface="Arial" panose="020B0604020202020204" pitchFamily="34" charset="0"/>
              <a:buChar char="•"/>
            </a:pPr>
            <a:r>
              <a:rPr lang="en-US" dirty="0"/>
              <a:t>Software licensing</a:t>
            </a:r>
          </a:p>
          <a:p>
            <a:pPr marL="1106481" lvl="2" indent="-174708">
              <a:buFont typeface="Arial" panose="020B0604020202020204" pitchFamily="34" charset="0"/>
              <a:buChar char="•"/>
            </a:pPr>
            <a:r>
              <a:rPr lang="en-US" dirty="0"/>
              <a:t>Continuing to provide support and products </a:t>
            </a:r>
          </a:p>
          <a:p>
            <a:pPr marL="1572368" lvl="3" indent="-174708">
              <a:buFont typeface="Arial" panose="020B0604020202020204" pitchFamily="34" charset="0"/>
              <a:buChar char="•"/>
            </a:pPr>
            <a:r>
              <a:rPr lang="en-US" dirty="0"/>
              <a:t>For FDOT, MPO, and local agencies</a:t>
            </a:r>
          </a:p>
          <a:p>
            <a:pPr marL="1106481" lvl="2" indent="-174708">
              <a:buFont typeface="Arial" panose="020B0604020202020204" pitchFamily="34" charset="0"/>
              <a:buChar char="•"/>
            </a:pPr>
            <a:r>
              <a:rPr lang="en-US" dirty="0"/>
              <a:t>ensures </a:t>
            </a:r>
            <a:r>
              <a:rPr lang="en-US" b="1" dirty="0"/>
              <a:t>consistent access to the same high-quality tools</a:t>
            </a:r>
            <a:r>
              <a:rPr lang="en-US" dirty="0"/>
              <a:t> across all levels of transportation planning. </a:t>
            </a:r>
          </a:p>
          <a:p>
            <a:pPr marL="1106481" lvl="2" indent="-174708">
              <a:buFont typeface="Arial" panose="020B0604020202020204" pitchFamily="34" charset="0"/>
              <a:buChar char="•"/>
            </a:pPr>
            <a:r>
              <a:rPr lang="en-US" dirty="0"/>
              <a:t>This fosters </a:t>
            </a:r>
            <a:r>
              <a:rPr lang="en-US" b="1" dirty="0"/>
              <a:t>collaboration</a:t>
            </a:r>
            <a:r>
              <a:rPr lang="en-US" dirty="0"/>
              <a:t>, allows for </a:t>
            </a:r>
            <a:r>
              <a:rPr lang="en-US" b="1" dirty="0"/>
              <a:t>uniform data analysis</a:t>
            </a:r>
            <a:r>
              <a:rPr lang="en-US" dirty="0"/>
              <a:t>, and </a:t>
            </a:r>
          </a:p>
          <a:p>
            <a:pPr marL="1106481" lvl="2" indent="-174708">
              <a:buFont typeface="Arial" panose="020B0604020202020204" pitchFamily="34" charset="0"/>
              <a:buChar char="•"/>
            </a:pPr>
            <a:r>
              <a:rPr lang="en-US" dirty="0"/>
              <a:t>It also reduces </a:t>
            </a:r>
            <a:r>
              <a:rPr lang="en-US" b="1" dirty="0"/>
              <a:t>cost barriers</a:t>
            </a:r>
            <a:r>
              <a:rPr lang="en-US" dirty="0"/>
              <a:t> for smaller agencies, ensuring that everyone has the necessary resources to perform accurate forecasting and modeling, </a:t>
            </a:r>
          </a:p>
          <a:p>
            <a:pPr marL="1572368" lvl="3" indent="-174708">
              <a:buFont typeface="Arial" panose="020B0604020202020204" pitchFamily="34" charset="0"/>
              <a:buChar char="•"/>
            </a:pPr>
            <a:r>
              <a:rPr lang="en-US" dirty="0"/>
              <a:t>which improves </a:t>
            </a:r>
            <a:r>
              <a:rPr lang="en-US" b="1" dirty="0"/>
              <a:t>efficiency</a:t>
            </a:r>
            <a:r>
              <a:rPr lang="en-US" dirty="0"/>
              <a:t> and </a:t>
            </a:r>
            <a:r>
              <a:rPr lang="en-US" b="1" dirty="0"/>
              <a:t>alignment</a:t>
            </a:r>
            <a:r>
              <a:rPr lang="en-US" dirty="0"/>
              <a:t> in transportation planning efforts.</a:t>
            </a:r>
          </a:p>
          <a:p>
            <a:pPr marL="640594" lvl="1" indent="-174708">
              <a:buFont typeface="Arial" panose="020B0604020202020204" pitchFamily="34" charset="0"/>
              <a:buChar char="•"/>
            </a:pPr>
            <a:r>
              <a:rPr lang="en-US" dirty="0"/>
              <a:t>CTPP/ACTS data sponsorship</a:t>
            </a:r>
          </a:p>
          <a:p>
            <a:pPr marL="1106481" lvl="2" indent="-174708">
              <a:buFont typeface="Arial" panose="020B0604020202020204" pitchFamily="34" charset="0"/>
              <a:buChar char="•"/>
            </a:pPr>
            <a:r>
              <a:rPr lang="en-US" dirty="0"/>
              <a:t>This data helps agencies understand </a:t>
            </a:r>
            <a:r>
              <a:rPr lang="en-US" b="1" dirty="0"/>
              <a:t>travel patterns, commuter behavior</a:t>
            </a:r>
            <a:r>
              <a:rPr lang="en-US" dirty="0"/>
              <a:t>, and </a:t>
            </a:r>
            <a:r>
              <a:rPr lang="en-US" b="1" dirty="0"/>
              <a:t>population trends</a:t>
            </a:r>
            <a:r>
              <a:rPr lang="en-US" dirty="0"/>
              <a:t>, </a:t>
            </a:r>
          </a:p>
          <a:p>
            <a:pPr marL="1106481" lvl="2" indent="-174708">
              <a:buFont typeface="Arial" panose="020B0604020202020204" pitchFamily="34" charset="0"/>
              <a:buChar char="•"/>
            </a:pPr>
            <a:r>
              <a:rPr lang="en-US" dirty="0"/>
              <a:t>Only reliable source for journey to work information</a:t>
            </a:r>
          </a:p>
          <a:p>
            <a:pPr marL="1572368" lvl="3" indent="-174708">
              <a:buFont typeface="Arial" panose="020B0604020202020204" pitchFamily="34" charset="0"/>
              <a:buChar char="•"/>
            </a:pPr>
            <a:r>
              <a:rPr lang="en-US" dirty="0"/>
              <a:t>Core component of your model’s development </a:t>
            </a:r>
            <a:r>
              <a:rPr lang="en-US" dirty="0" err="1"/>
              <a:t>stucture</a:t>
            </a:r>
            <a:r>
              <a:rPr lang="en-US" dirty="0"/>
              <a:t>. </a:t>
            </a:r>
          </a:p>
          <a:p>
            <a:pPr marL="640594" lvl="1" indent="-174708">
              <a:buFont typeface="Arial" panose="020B0604020202020204" pitchFamily="34" charset="0"/>
              <a:buChar char="•"/>
            </a:pPr>
            <a:r>
              <a:rPr lang="en-US" dirty="0"/>
              <a:t>Employment Data</a:t>
            </a:r>
          </a:p>
          <a:p>
            <a:pPr marL="1106481" lvl="2" indent="-174708">
              <a:buFont typeface="Arial" panose="020B0604020202020204" pitchFamily="34" charset="0"/>
              <a:buChar char="•"/>
            </a:pPr>
            <a:r>
              <a:rPr lang="en-US" dirty="0"/>
              <a:t>We continue to provide this refined statewide employment dataset </a:t>
            </a:r>
          </a:p>
          <a:p>
            <a:pPr marL="1572368" lvl="3" indent="-174708">
              <a:buFont typeface="Arial" panose="020B0604020202020204" pitchFamily="34" charset="0"/>
              <a:buChar char="•"/>
            </a:pPr>
            <a:r>
              <a:rPr lang="en-US" dirty="0"/>
              <a:t>It is crucial for regional model development </a:t>
            </a:r>
          </a:p>
          <a:p>
            <a:pPr marL="2038255" lvl="4" indent="-174708">
              <a:buFont typeface="Arial" panose="020B0604020202020204" pitchFamily="34" charset="0"/>
              <a:buChar char="•"/>
            </a:pPr>
            <a:r>
              <a:rPr lang="en-US" dirty="0"/>
              <a:t>because it offers </a:t>
            </a:r>
            <a:r>
              <a:rPr lang="en-US" b="1" dirty="0"/>
              <a:t>accurate, detailed data</a:t>
            </a:r>
            <a:r>
              <a:rPr lang="en-US" dirty="0"/>
              <a:t> on employment by location, </a:t>
            </a:r>
          </a:p>
          <a:p>
            <a:pPr marL="2038255" lvl="4" indent="-174708">
              <a:buFont typeface="Arial" panose="020B0604020202020204" pitchFamily="34" charset="0"/>
              <a:buChar char="•"/>
            </a:pPr>
            <a:r>
              <a:rPr lang="en-US" dirty="0"/>
              <a:t>which is a key factor in </a:t>
            </a:r>
            <a:r>
              <a:rPr lang="en-US" b="1" dirty="0"/>
              <a:t>forecasting travel demand</a:t>
            </a:r>
            <a:r>
              <a:rPr lang="en-US" dirty="0"/>
              <a:t>. </a:t>
            </a:r>
          </a:p>
          <a:p>
            <a:pPr marL="640594" lvl="1" indent="-174708" defTabSz="931774">
              <a:buFont typeface="Arial" panose="020B0604020202020204" pitchFamily="34" charset="0"/>
              <a:buChar char="•"/>
              <a:defRPr/>
            </a:pPr>
            <a:r>
              <a:rPr lang="en-US" dirty="0"/>
              <a:t>FAF Disaggregation</a:t>
            </a:r>
          </a:p>
          <a:p>
            <a:pPr marL="1106481" lvl="2" indent="-174708" defTabSz="931774">
              <a:buFont typeface="Arial" panose="020B0604020202020204" pitchFamily="34" charset="0"/>
              <a:buChar char="•"/>
              <a:defRPr/>
            </a:pPr>
            <a:r>
              <a:rPr lang="en-US" dirty="0"/>
              <a:t>Is freight analysis important?</a:t>
            </a:r>
          </a:p>
          <a:p>
            <a:pPr marL="1106481" lvl="2" indent="-174708" defTabSz="931774">
              <a:buFont typeface="Arial" panose="020B0604020202020204" pitchFamily="34" charset="0"/>
              <a:buChar char="•"/>
              <a:defRPr/>
            </a:pPr>
            <a:r>
              <a:rPr lang="en-US" dirty="0"/>
              <a:t>Is FAF an essential component of your model development?</a:t>
            </a:r>
          </a:p>
          <a:p>
            <a:pPr marL="1106481" lvl="2" indent="-174708" defTabSz="931774">
              <a:buFont typeface="Arial" panose="020B0604020202020204" pitchFamily="34" charset="0"/>
              <a:buChar char="•"/>
              <a:defRPr/>
            </a:pPr>
            <a:r>
              <a:rPr lang="en-US" dirty="0"/>
              <a:t>Should we continue to disaggregate this information resources?</a:t>
            </a:r>
          </a:p>
          <a:p>
            <a:pPr marL="1106481" lvl="2" indent="-174708" defTabSz="931774">
              <a:buFont typeface="Arial" panose="020B0604020202020204" pitchFamily="34" charset="0"/>
              <a:buChar char="•"/>
              <a:defRPr/>
            </a:pPr>
            <a:r>
              <a:rPr lang="en-US" dirty="0"/>
              <a:t>We will be exploring this dataset in our discussions</a:t>
            </a:r>
          </a:p>
          <a:p>
            <a:pPr marL="1572368" lvl="3" indent="-174708" defTabSz="931774">
              <a:buFont typeface="Arial" panose="020B0604020202020204" pitchFamily="34" charset="0"/>
              <a:buChar char="•"/>
              <a:defRPr/>
            </a:pPr>
            <a:r>
              <a:rPr lang="en-US" dirty="0"/>
              <a:t>As a critical component to what we want our models to do</a:t>
            </a:r>
          </a:p>
          <a:p>
            <a:pPr marL="2038255" lvl="4" indent="-174708" defTabSz="931774">
              <a:buFont typeface="Arial" panose="020B0604020202020204" pitchFamily="34" charset="0"/>
              <a:buChar char="•"/>
              <a:defRPr/>
            </a:pPr>
            <a:r>
              <a:rPr lang="en-US" dirty="0"/>
              <a:t>What is the relevant information they should provide.</a:t>
            </a: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13</a:t>
            </a:fld>
            <a:endParaRPr lang="en-US"/>
          </a:p>
        </p:txBody>
      </p:sp>
    </p:spTree>
    <p:extLst>
      <p:ext uri="{BB962C8B-B14F-4D97-AF65-F5344CB8AC3E}">
        <p14:creationId xmlns:p14="http://schemas.microsoft.com/office/powerpoint/2010/main" val="2406387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ptos" panose="020B0004020202020204" pitchFamily="34" charset="0"/>
              </a:rPr>
              <a:t>What we are powering up in our databanks: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dirty="0">
                <a:solidFill>
                  <a:srgbClr val="000000"/>
                </a:solidFill>
                <a:latin typeface="Aptos" panose="020B0004020202020204" pitchFamily="34" charset="0"/>
              </a:rPr>
              <a:t>Land Use Model</a:t>
            </a:r>
            <a:r>
              <a:rPr lang="en-US" dirty="0">
                <a:solidFill>
                  <a:srgbClr val="444444"/>
                </a:solidFill>
                <a:latin typeface="Aptos" panose="020B0004020202020204" pitchFamily="34" charset="0"/>
              </a:rPr>
              <a:t>​</a:t>
            </a: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r>
              <a:rPr lang="en-US" dirty="0">
                <a:solidFill>
                  <a:srgbClr val="000000"/>
                </a:solidFill>
                <a:latin typeface="Aptos" panose="020B0004020202020204" pitchFamily="34" charset="0"/>
              </a:rPr>
              <a:t>TIME Model update</a:t>
            </a:r>
            <a:r>
              <a:rPr lang="en-US" dirty="0">
                <a:solidFill>
                  <a:srgbClr val="444444"/>
                </a:solidFill>
                <a:latin typeface="Aptos" panose="020B0004020202020204" pitchFamily="34" charset="0"/>
              </a:rPr>
              <a:t>​</a:t>
            </a: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r>
              <a:rPr lang="en-US" dirty="0">
                <a:solidFill>
                  <a:srgbClr val="000000"/>
                </a:solidFill>
                <a:latin typeface="Aptos" panose="020B0004020202020204" pitchFamily="34" charset="0"/>
              </a:rPr>
              <a:t>Data Field Guide?</a:t>
            </a:r>
            <a:r>
              <a:rPr lang="en-US" dirty="0">
                <a:solidFill>
                  <a:srgbClr val="444444"/>
                </a:solidFill>
                <a:latin typeface="Aptos" panose="020B0004020202020204" pitchFamily="34" charset="0"/>
              </a:rPr>
              <a:t>​</a:t>
            </a: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r>
              <a:rPr lang="en-US" dirty="0">
                <a:solidFill>
                  <a:srgbClr val="000000"/>
                </a:solidFill>
                <a:latin typeface="Aptos" panose="020B0004020202020204" pitchFamily="34" charset="0"/>
              </a:rPr>
              <a:t>Resource Hub (mentioned earlier)</a:t>
            </a:r>
            <a:r>
              <a:rPr lang="en-US" dirty="0">
                <a:solidFill>
                  <a:srgbClr val="444444"/>
                </a:solidFill>
                <a:latin typeface="Aptos" panose="020B0004020202020204" pitchFamily="34" charset="0"/>
              </a:rPr>
              <a:t>​</a:t>
            </a: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endParaRPr lang="en-US" dirty="0">
              <a:solidFill>
                <a:srgbClr val="444444"/>
              </a:solidFill>
              <a:latin typeface="Arial" panose="020B0604020202020204" pitchFamily="34" charset="0"/>
            </a:endParaRPr>
          </a:p>
          <a:p>
            <a:pPr algn="l" rtl="0" fontAlgn="base">
              <a:buFont typeface="Arial" panose="020B0604020202020204" pitchFamily="34" charset="0"/>
              <a:buChar char="•"/>
            </a:pPr>
            <a:r>
              <a:rPr lang="en-US" dirty="0">
                <a:solidFill>
                  <a:srgbClr val="000000"/>
                </a:solidFill>
                <a:latin typeface="Aptos" panose="020B0004020202020204" pitchFamily="34" charset="0"/>
              </a:rPr>
              <a:t>Explainer videos</a:t>
            </a:r>
            <a:r>
              <a:rPr lang="en-US" dirty="0">
                <a:solidFill>
                  <a:srgbClr val="444444"/>
                </a:solidFill>
                <a:latin typeface="Aptos" panose="020B0004020202020204" pitchFamily="34" charset="0"/>
              </a:rPr>
              <a:t>​</a:t>
            </a:r>
            <a:endParaRPr lang="en-US" dirty="0">
              <a:solidFill>
                <a:srgbClr val="444444"/>
              </a:solidFill>
              <a:latin typeface="Arial" panose="020B0604020202020204" pitchFamily="34" charset="0"/>
            </a:endParaRPr>
          </a:p>
          <a:p>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9D098C-CCFE-514B-82F7-84EC33725BE4}" type="slidenum">
              <a:rPr lang="en-US" smtClean="0"/>
              <a:t>14</a:t>
            </a:fld>
            <a:endParaRPr lang="en-US"/>
          </a:p>
        </p:txBody>
      </p:sp>
    </p:spTree>
    <p:extLst>
      <p:ext uri="{BB962C8B-B14F-4D97-AF65-F5344CB8AC3E}">
        <p14:creationId xmlns:p14="http://schemas.microsoft.com/office/powerpoint/2010/main" val="2166741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I wrap up this overview, ​</a:t>
            </a:r>
          </a:p>
          <a:p>
            <a:pPr marL="640594" lvl="1" indent="-174708">
              <a:buFont typeface="Arial" panose="020B0604020202020204" pitchFamily="34" charset="0"/>
              <a:buChar char="•"/>
            </a:pPr>
            <a:r>
              <a:rPr lang="en-US" dirty="0"/>
              <a:t>it’s clear that the work we’ve discussed today sets the stage for the more detailed conversations to come. ​</a:t>
            </a:r>
          </a:p>
          <a:p>
            <a:pPr marL="640594" lvl="1" indent="-174708">
              <a:buFont typeface="Arial" panose="020B0604020202020204" pitchFamily="34" charset="0"/>
              <a:buChar char="•"/>
            </a:pPr>
            <a:r>
              <a:rPr lang="en-US" dirty="0"/>
              <a:t>From refining our models to understanding the key data resources that drive decision-making, ​</a:t>
            </a:r>
          </a:p>
          <a:p>
            <a:pPr marL="640594" lvl="1" indent="-174708">
              <a:buFont typeface="Arial" panose="020B0604020202020204" pitchFamily="34" charset="0"/>
              <a:buChar char="•"/>
            </a:pPr>
            <a:r>
              <a:rPr lang="en-US" dirty="0"/>
              <a:t>We are laying foundation for the next generation of modelers​</a:t>
            </a:r>
          </a:p>
          <a:p>
            <a:pPr marL="174708" indent="-174708">
              <a:buFont typeface="Arial" panose="020B0604020202020204" pitchFamily="34" charset="0"/>
              <a:buChar char="•"/>
            </a:pPr>
            <a:r>
              <a:rPr lang="en-US" dirty="0"/>
              <a:t>For DOT representatives, ​</a:t>
            </a:r>
          </a:p>
          <a:p>
            <a:pPr marL="640594" lvl="1" indent="-174708">
              <a:buFont typeface="Arial" panose="020B0604020202020204" pitchFamily="34" charset="0"/>
              <a:buChar char="•"/>
            </a:pPr>
            <a:r>
              <a:rPr lang="en-US" dirty="0"/>
              <a:t>this conference provides actionable insights on how ​</a:t>
            </a:r>
          </a:p>
          <a:p>
            <a:pPr marL="1106481" lvl="2" indent="-174708">
              <a:buFont typeface="Arial" panose="020B0604020202020204" pitchFamily="34" charset="0"/>
              <a:buChar char="•"/>
            </a:pPr>
            <a:r>
              <a:rPr lang="en-US" dirty="0"/>
              <a:t>statewide datasets and advanced modeling techniques ​</a:t>
            </a:r>
          </a:p>
          <a:p>
            <a:pPr marL="1106481" lvl="2" indent="-174708">
              <a:buFont typeface="Arial" panose="020B0604020202020204" pitchFamily="34" charset="0"/>
              <a:buChar char="•"/>
            </a:pPr>
            <a:r>
              <a:rPr lang="en-US" dirty="0"/>
              <a:t>can inform long-term planning, policy development, and project prioritization. ​</a:t>
            </a:r>
          </a:p>
          <a:p>
            <a:pPr marL="1106481" lvl="2" indent="-174708">
              <a:buFont typeface="Arial" panose="020B0604020202020204" pitchFamily="34" charset="0"/>
              <a:buChar char="•"/>
            </a:pPr>
            <a:r>
              <a:rPr lang="en-US" dirty="0"/>
              <a:t>How your model ​</a:t>
            </a:r>
          </a:p>
          <a:p>
            <a:pPr marL="1572368" lvl="3" indent="-174708">
              <a:buFont typeface="Arial" panose="020B0604020202020204" pitchFamily="34" charset="0"/>
              <a:buChar char="•"/>
            </a:pPr>
            <a:r>
              <a:rPr lang="en-US" dirty="0"/>
              <a:t>Should be developed​</a:t>
            </a:r>
          </a:p>
          <a:p>
            <a:pPr marL="1572368" lvl="3" indent="-174708">
              <a:buFont typeface="Arial" panose="020B0604020202020204" pitchFamily="34" charset="0"/>
              <a:buChar char="•"/>
            </a:pPr>
            <a:r>
              <a:rPr lang="en-US" dirty="0"/>
              <a:t>Standards it should meet​</a:t>
            </a:r>
          </a:p>
          <a:p>
            <a:pPr marL="1572368" lvl="3" indent="-174708">
              <a:buFont typeface="Arial" panose="020B0604020202020204" pitchFamily="34" charset="0"/>
              <a:buChar char="•"/>
            </a:pPr>
            <a:r>
              <a:rPr lang="en-US" dirty="0"/>
              <a:t>How to promote it’s use​</a:t>
            </a:r>
          </a:p>
          <a:p>
            <a:pPr marL="174708" indent="-174708">
              <a:buFont typeface="Arial" panose="020B0604020202020204" pitchFamily="34" charset="0"/>
              <a:buChar char="•"/>
            </a:pPr>
            <a:r>
              <a:rPr lang="en-US" dirty="0"/>
              <a:t>MPOs will gain a deeper understanding of ​</a:t>
            </a:r>
          </a:p>
          <a:p>
            <a:pPr marL="640594" lvl="1" indent="-174708">
              <a:buFont typeface="Arial" panose="020B0604020202020204" pitchFamily="34" charset="0"/>
              <a:buChar char="•"/>
            </a:pPr>
            <a:r>
              <a:rPr lang="en-US" dirty="0"/>
              <a:t>how to leverage these resources to enhance regional forecasting ​</a:t>
            </a:r>
          </a:p>
          <a:p>
            <a:pPr marL="1106481" lvl="2" indent="-174708">
              <a:buFont typeface="Arial" panose="020B0604020202020204" pitchFamily="34" charset="0"/>
              <a:buChar char="•"/>
            </a:pPr>
            <a:r>
              <a:rPr lang="en-US" dirty="0"/>
              <a:t>and better align local needs with state goals. ​</a:t>
            </a:r>
          </a:p>
          <a:p>
            <a:pPr marL="1106481" lvl="2" indent="-174708">
              <a:buFont typeface="Arial" panose="020B0604020202020204" pitchFamily="34" charset="0"/>
              <a:buChar char="•"/>
            </a:pPr>
            <a:r>
              <a:rPr lang="en-US" dirty="0"/>
              <a:t>And how to ensure trust and value in model results​</a:t>
            </a:r>
          </a:p>
          <a:p>
            <a:pPr marL="174708" indent="-174708">
              <a:buFont typeface="Arial" panose="020B0604020202020204" pitchFamily="34" charset="0"/>
              <a:buChar char="•"/>
            </a:pPr>
            <a:r>
              <a:rPr lang="en-US" dirty="0"/>
              <a:t>For our consultants, there are plenty of opportunities to ​</a:t>
            </a:r>
          </a:p>
          <a:p>
            <a:pPr marL="640594" lvl="1" indent="-174708">
              <a:buFont typeface="Arial" panose="020B0604020202020204" pitchFamily="34" charset="0"/>
              <a:buChar char="•"/>
            </a:pPr>
            <a:r>
              <a:rPr lang="en-US" dirty="0"/>
              <a:t>explore innovative tools and methodologies ​</a:t>
            </a:r>
          </a:p>
          <a:p>
            <a:pPr marL="1106481" lvl="2" indent="-174708">
              <a:buFont typeface="Arial" panose="020B0604020202020204" pitchFamily="34" charset="0"/>
              <a:buChar char="•"/>
            </a:pPr>
            <a:r>
              <a:rPr lang="en-US" dirty="0"/>
              <a:t>to improve client projects, ​</a:t>
            </a:r>
          </a:p>
          <a:p>
            <a:pPr marL="1106481" lvl="2" indent="-174708">
              <a:buFont typeface="Arial" panose="020B0604020202020204" pitchFamily="34" charset="0"/>
              <a:buChar char="•"/>
            </a:pPr>
            <a:r>
              <a:rPr lang="en-US" dirty="0"/>
              <a:t>And develop strategies for collaborating ​</a:t>
            </a:r>
          </a:p>
          <a:p>
            <a:pPr marL="1572368" lvl="3" indent="-174708">
              <a:buFont typeface="Arial" panose="020B0604020202020204" pitchFamily="34" charset="0"/>
              <a:buChar char="•"/>
            </a:pPr>
            <a:r>
              <a:rPr lang="en-US" dirty="0"/>
              <a:t>with DOTs and MPOs ​</a:t>
            </a:r>
          </a:p>
          <a:p>
            <a:pPr marL="174708" indent="-174708">
              <a:buFont typeface="Arial" panose="020B0604020202020204" pitchFamily="34" charset="0"/>
              <a:buChar char="•"/>
            </a:pPr>
            <a:r>
              <a:rPr lang="en-US" dirty="0"/>
              <a:t>Most importantly, ​</a:t>
            </a:r>
          </a:p>
          <a:p>
            <a:pPr marL="640594" lvl="1" indent="-174708">
              <a:buFont typeface="Arial" panose="020B0604020202020204" pitchFamily="34" charset="0"/>
              <a:buChar char="•"/>
            </a:pPr>
            <a:r>
              <a:rPr lang="en-US" dirty="0"/>
              <a:t>For everyone​</a:t>
            </a:r>
          </a:p>
          <a:p>
            <a:pPr marL="1106481" lvl="2" indent="-174708">
              <a:buFont typeface="Arial" panose="020B0604020202020204" pitchFamily="34" charset="0"/>
              <a:buChar char="•"/>
            </a:pPr>
            <a:r>
              <a:rPr lang="en-US" dirty="0"/>
              <a:t>Network​</a:t>
            </a:r>
          </a:p>
          <a:p>
            <a:pPr marL="1572368" lvl="3" indent="-174708">
              <a:buFont typeface="Arial" panose="020B0604020202020204" pitchFamily="34" charset="0"/>
              <a:buChar char="•"/>
            </a:pPr>
            <a:r>
              <a:rPr lang="en-US" dirty="0"/>
              <a:t>Meet new people​</a:t>
            </a:r>
          </a:p>
          <a:p>
            <a:pPr marL="1572368" lvl="3" indent="-174708">
              <a:buFont typeface="Arial" panose="020B0604020202020204" pitchFamily="34" charset="0"/>
              <a:buChar char="•"/>
            </a:pPr>
            <a:r>
              <a:rPr lang="en-US" dirty="0"/>
              <a:t>Explore new ideas​</a:t>
            </a:r>
          </a:p>
          <a:p>
            <a:pPr marL="1572368" lvl="3" indent="-174708">
              <a:buFont typeface="Arial" panose="020B0604020202020204" pitchFamily="34" charset="0"/>
              <a:buChar char="•"/>
            </a:pPr>
            <a:r>
              <a:rPr lang="en-US" dirty="0"/>
              <a:t>Collaborate.​</a:t>
            </a:r>
          </a:p>
          <a:p>
            <a:endParaRPr lang="en-US" dirty="0"/>
          </a:p>
          <a:p>
            <a:pPr marL="174708" indent="-174708">
              <a:buFont typeface="Arial" panose="020B0604020202020204" pitchFamily="34" charset="0"/>
              <a:buChar char="•"/>
            </a:pPr>
            <a:r>
              <a:rPr lang="en-US" dirty="0"/>
              <a:t>I hope through this conference we can ​</a:t>
            </a:r>
          </a:p>
          <a:p>
            <a:pPr marL="640594" lvl="1" indent="-174708">
              <a:buFont typeface="Arial" panose="020B0604020202020204" pitchFamily="34" charset="0"/>
              <a:buChar char="•"/>
            </a:pPr>
            <a:r>
              <a:rPr lang="en-US" dirty="0"/>
              <a:t>continue to innovate and improve the way we ​</a:t>
            </a:r>
          </a:p>
          <a:p>
            <a:pPr marL="1106481" lvl="2" indent="-174708">
              <a:buFont typeface="Arial" panose="020B0604020202020204" pitchFamily="34" charset="0"/>
              <a:buChar char="•"/>
            </a:pPr>
            <a:r>
              <a:rPr lang="en-US" dirty="0"/>
              <a:t>forecast, plan, and build the transportation systems of tomorrow.​</a:t>
            </a:r>
          </a:p>
          <a:p>
            <a:pPr marL="640594" lvl="1" indent="-174708">
              <a:buFont typeface="Arial" panose="020B0604020202020204" pitchFamily="34" charset="0"/>
              <a:buChar char="•"/>
            </a:pPr>
            <a:r>
              <a:rPr lang="en-US" dirty="0"/>
              <a:t>And I look forward to our discussions.​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To quote Communications Officer Uhura​</a:t>
            </a:r>
          </a:p>
          <a:p>
            <a:pPr marL="174708" indent="-174708">
              <a:buFont typeface="Arial" panose="020B0604020202020204" pitchFamily="34" charset="0"/>
              <a:buChar char="•"/>
            </a:pPr>
            <a:r>
              <a:rPr lang="en-US" dirty="0"/>
              <a:t>Communications Out​</a:t>
            </a:r>
          </a:p>
          <a:p>
            <a:pPr marL="174708" indent="-174708">
              <a:buFont typeface="Arial" panose="020B0604020202020204" pitchFamily="34" charset="0"/>
              <a:buChar char="•"/>
            </a:pPr>
            <a:r>
              <a:rPr lang="en-US" dirty="0"/>
              <a:t>Thank you​</a:t>
            </a: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15</a:t>
            </a:fld>
            <a:endParaRPr lang="en-US"/>
          </a:p>
        </p:txBody>
      </p:sp>
    </p:spTree>
    <p:extLst>
      <p:ext uri="{BB962C8B-B14F-4D97-AF65-F5344CB8AC3E}">
        <p14:creationId xmlns:p14="http://schemas.microsoft.com/office/powerpoint/2010/main" val="396877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D098C-CCFE-514B-82F7-84EC33725BE4}" type="slidenum">
              <a:rPr lang="en-US" smtClean="0"/>
              <a:t>2</a:t>
            </a:fld>
            <a:endParaRPr lang="en-US"/>
          </a:p>
        </p:txBody>
      </p:sp>
    </p:spTree>
    <p:extLst>
      <p:ext uri="{BB962C8B-B14F-4D97-AF65-F5344CB8AC3E}">
        <p14:creationId xmlns:p14="http://schemas.microsoft.com/office/powerpoint/2010/main" val="15505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3</a:t>
            </a:fld>
            <a:endParaRPr lang="en-US"/>
          </a:p>
        </p:txBody>
      </p:sp>
    </p:spTree>
    <p:extLst>
      <p:ext uri="{BB962C8B-B14F-4D97-AF65-F5344CB8AC3E}">
        <p14:creationId xmlns:p14="http://schemas.microsoft.com/office/powerpoint/2010/main" val="245599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Click again for planets to rotate to Guidance and Training</a:t>
            </a:r>
          </a:p>
          <a:p>
            <a:pPr defTabSz="931774">
              <a:defRPr/>
            </a:pPr>
            <a:r>
              <a:rPr lang="en-US" dirty="0"/>
              <a:t>------------------------------------------------------------------</a:t>
            </a:r>
          </a:p>
          <a:p>
            <a:pPr defTabSz="931774">
              <a:defRPr/>
            </a:pPr>
            <a:r>
              <a:rPr lang="en-US" b="1" dirty="0"/>
              <a:t>New Data Committee </a:t>
            </a:r>
          </a:p>
          <a:p>
            <a:pPr marL="174708" indent="-174708">
              <a:buFont typeface="Arial" panose="020B0604020202020204" pitchFamily="34" charset="0"/>
              <a:buChar char="•"/>
            </a:pPr>
            <a:r>
              <a:rPr lang="en-US" dirty="0"/>
              <a:t>Was tasked with developing a comparative analysis of different transportation data products</a:t>
            </a:r>
          </a:p>
          <a:p>
            <a:pPr marL="640594" lvl="1" indent="-174708">
              <a:buFont typeface="Arial" panose="020B0604020202020204" pitchFamily="34" charset="0"/>
              <a:buChar char="•"/>
            </a:pPr>
            <a:r>
              <a:rPr lang="en-US" dirty="0"/>
              <a:t>This work resulted in a broad table of vendors and compared individual attributes</a:t>
            </a:r>
          </a:p>
          <a:p>
            <a:pPr marL="640594" lvl="1" indent="-174708">
              <a:buFont typeface="Arial" panose="020B0604020202020204" pitchFamily="34" charset="0"/>
              <a:buChar char="•"/>
            </a:pPr>
            <a:r>
              <a:rPr lang="en-US" dirty="0"/>
              <a:t>By evaluating a wide range of products across key attributes—such as </a:t>
            </a:r>
          </a:p>
          <a:p>
            <a:pPr marL="1106481" lvl="2" indent="-174708">
              <a:buFont typeface="Arial" panose="020B0604020202020204" pitchFamily="34" charset="0"/>
              <a:buChar char="•"/>
            </a:pPr>
            <a:r>
              <a:rPr lang="en-US" dirty="0"/>
              <a:t>data type, resolution, accessibility, and quality assurance</a:t>
            </a:r>
          </a:p>
          <a:p>
            <a:pPr marL="1106481" lvl="2" indent="-174708">
              <a:buFont typeface="Arial" panose="020B0604020202020204" pitchFamily="34" charset="0"/>
              <a:buChar char="•"/>
            </a:pPr>
            <a:r>
              <a:rPr lang="en-US" dirty="0"/>
              <a:t>the committee has provided insights into how each data source </a:t>
            </a:r>
          </a:p>
          <a:p>
            <a:pPr marL="1572368" lvl="3" indent="-174708">
              <a:buFont typeface="Arial" panose="020B0604020202020204" pitchFamily="34" charset="0"/>
              <a:buChar char="•"/>
            </a:pPr>
            <a:r>
              <a:rPr lang="en-US" dirty="0"/>
              <a:t>can be leveraged for specific transportation needs.</a:t>
            </a:r>
          </a:p>
          <a:p>
            <a:r>
              <a:rPr lang="en-US" dirty="0"/>
              <a:t>This work helps us:</a:t>
            </a:r>
          </a:p>
          <a:p>
            <a:pPr lvl="1">
              <a:buFont typeface="Arial" panose="020B0604020202020204" pitchFamily="34" charset="0"/>
              <a:buChar char="•"/>
            </a:pPr>
            <a:r>
              <a:rPr lang="en-US" b="1" dirty="0"/>
              <a:t>Identify the best data sources</a:t>
            </a:r>
            <a:r>
              <a:rPr lang="en-US" dirty="0"/>
              <a:t> for different applications, </a:t>
            </a:r>
          </a:p>
          <a:p>
            <a:pPr lvl="2">
              <a:buFont typeface="Arial" panose="020B0604020202020204" pitchFamily="34" charset="0"/>
              <a:buChar char="•"/>
            </a:pPr>
            <a:r>
              <a:rPr lang="en-US" b="1" dirty="0" err="1"/>
              <a:t>Ie</a:t>
            </a:r>
            <a:r>
              <a:rPr lang="en-US" b="1" dirty="0"/>
              <a:t>, short-term predictive analysis</a:t>
            </a:r>
            <a:r>
              <a:rPr lang="en-US" dirty="0"/>
              <a:t>, </a:t>
            </a:r>
            <a:r>
              <a:rPr lang="en-US" b="1" dirty="0"/>
              <a:t>traffic operations</a:t>
            </a:r>
            <a:r>
              <a:rPr lang="en-US" dirty="0"/>
              <a:t>, or </a:t>
            </a:r>
            <a:r>
              <a:rPr lang="en-US" b="1" dirty="0"/>
              <a:t>safety forecasting</a:t>
            </a:r>
            <a:r>
              <a:rPr lang="en-US" dirty="0"/>
              <a:t>.</a:t>
            </a:r>
          </a:p>
          <a:p>
            <a:pPr lvl="1">
              <a:buFont typeface="Arial" panose="020B0604020202020204" pitchFamily="34" charset="0"/>
              <a:buChar char="•"/>
            </a:pPr>
            <a:r>
              <a:rPr lang="en-US" b="1" dirty="0"/>
              <a:t>Improve decision-making</a:t>
            </a:r>
            <a:r>
              <a:rPr lang="en-US" dirty="0"/>
              <a:t> </a:t>
            </a:r>
          </a:p>
          <a:p>
            <a:pPr lvl="2">
              <a:buFont typeface="Arial" panose="020B0604020202020204" pitchFamily="34" charset="0"/>
              <a:buChar char="•"/>
            </a:pPr>
            <a:r>
              <a:rPr lang="en-US" dirty="0"/>
              <a:t>by providing clear guidance on </a:t>
            </a:r>
            <a:r>
              <a:rPr lang="en-US" b="1" dirty="0"/>
              <a:t>data accessibility</a:t>
            </a:r>
            <a:r>
              <a:rPr lang="en-US" dirty="0"/>
              <a:t>,</a:t>
            </a:r>
          </a:p>
          <a:p>
            <a:pPr lvl="1">
              <a:buFont typeface="Arial" panose="020B0604020202020204" pitchFamily="34" charset="0"/>
              <a:buChar char="•"/>
            </a:pPr>
            <a:r>
              <a:rPr lang="en-US" b="1" dirty="0"/>
              <a:t>Facilitate data integration</a:t>
            </a:r>
            <a:r>
              <a:rPr lang="en-US" dirty="0"/>
              <a:t> </a:t>
            </a:r>
          </a:p>
          <a:p>
            <a:pPr lvl="2">
              <a:buFont typeface="Arial" panose="020B0604020202020204" pitchFamily="34" charset="0"/>
              <a:buChar char="•"/>
            </a:pPr>
            <a:r>
              <a:rPr lang="en-US" dirty="0"/>
              <a:t>by highlighting how these sources can complement each other, </a:t>
            </a:r>
          </a:p>
          <a:p>
            <a:pPr lvl="1">
              <a:buFont typeface="Arial" panose="020B0604020202020204" pitchFamily="34" charset="0"/>
              <a:buChar char="•"/>
            </a:pPr>
            <a:r>
              <a:rPr lang="en-US" b="1" dirty="0"/>
              <a:t>Drive improvements in forecasting accuracy</a:t>
            </a:r>
            <a:r>
              <a:rPr lang="en-US" dirty="0"/>
              <a:t>, </a:t>
            </a:r>
          </a:p>
          <a:p>
            <a:pPr lvl="2">
              <a:buFont typeface="Arial" panose="020B0604020202020204" pitchFamily="34" charset="0"/>
              <a:buChar char="•"/>
            </a:pPr>
            <a:r>
              <a:rPr lang="en-US" dirty="0"/>
              <a:t>with data quality checks and </a:t>
            </a:r>
          </a:p>
          <a:p>
            <a:pPr lvl="3">
              <a:buFont typeface="Arial" panose="020B0604020202020204" pitchFamily="34" charset="0"/>
              <a:buChar char="•"/>
            </a:pPr>
            <a:r>
              <a:rPr lang="en-US" dirty="0"/>
              <a:t>more reliable predictive models.</a:t>
            </a:r>
          </a:p>
          <a:p>
            <a:pPr marL="174708" indent="-174708">
              <a:buFont typeface="Arial" panose="020B0604020202020204" pitchFamily="34" charset="0"/>
              <a:buChar char="•"/>
            </a:pPr>
            <a:r>
              <a:rPr lang="en-US" dirty="0"/>
              <a:t>For </a:t>
            </a:r>
            <a:r>
              <a:rPr lang="en-US" b="1" dirty="0"/>
              <a:t>DOTs, MPOs, and consultants</a:t>
            </a:r>
            <a:r>
              <a:rPr lang="en-US" dirty="0"/>
              <a:t>, </a:t>
            </a:r>
          </a:p>
          <a:p>
            <a:pPr marL="640594" lvl="1" indent="-174708">
              <a:buFont typeface="Arial" panose="020B0604020202020204" pitchFamily="34" charset="0"/>
              <a:buChar char="•"/>
            </a:pPr>
            <a:r>
              <a:rPr lang="en-US" dirty="0"/>
              <a:t>This work is important overall because it helps create a </a:t>
            </a:r>
          </a:p>
          <a:p>
            <a:pPr marL="1106481" lvl="2" indent="-174708">
              <a:buFont typeface="Arial" panose="020B0604020202020204" pitchFamily="34" charset="0"/>
              <a:buChar char="•"/>
            </a:pPr>
            <a:r>
              <a:rPr lang="en-US" b="1" dirty="0"/>
              <a:t>clear, comprehensive understanding</a:t>
            </a:r>
            <a:r>
              <a:rPr lang="en-US" dirty="0"/>
              <a:t> of the diverse data sources. </a:t>
            </a:r>
          </a:p>
          <a:p>
            <a:pPr marL="1106481" lvl="2" indent="-174708">
              <a:buFont typeface="Arial" panose="020B0604020202020204" pitchFamily="34" charset="0"/>
              <a:buChar char="•"/>
            </a:pPr>
            <a:r>
              <a:rPr lang="en-US" dirty="0"/>
              <a:t>By evaluating and comparing these sources across critical attributes—</a:t>
            </a:r>
          </a:p>
          <a:p>
            <a:pPr marL="1572368" lvl="3" indent="-174708">
              <a:buFont typeface="Arial" panose="020B0604020202020204" pitchFamily="34" charset="0"/>
              <a:buChar char="•"/>
            </a:pPr>
            <a:r>
              <a:rPr lang="en-US" dirty="0"/>
              <a:t>such as </a:t>
            </a:r>
            <a:r>
              <a:rPr lang="en-US" b="1" dirty="0"/>
              <a:t>data accuracy</a:t>
            </a:r>
            <a:r>
              <a:rPr lang="en-US" dirty="0"/>
              <a:t>, </a:t>
            </a:r>
            <a:r>
              <a:rPr lang="en-US" b="1" dirty="0"/>
              <a:t>accessibility</a:t>
            </a:r>
            <a:r>
              <a:rPr lang="en-US" dirty="0"/>
              <a:t>, and </a:t>
            </a:r>
            <a:r>
              <a:rPr lang="en-US" b="1" dirty="0"/>
              <a:t>resolution</a:t>
            </a:r>
          </a:p>
          <a:p>
            <a:pPr marL="1572368" lvl="3" indent="-174708">
              <a:buFont typeface="Arial" panose="020B0604020202020204" pitchFamily="34" charset="0"/>
              <a:buChar char="•"/>
            </a:pPr>
            <a:r>
              <a:rPr lang="en-US" dirty="0"/>
              <a:t>it provides a </a:t>
            </a:r>
            <a:r>
              <a:rPr lang="en-US" b="1" dirty="0"/>
              <a:t>roadmap</a:t>
            </a:r>
            <a:r>
              <a:rPr lang="en-US" dirty="0"/>
              <a:t> for selecting the right tools for specific transportation challenges.</a:t>
            </a:r>
          </a:p>
          <a:p>
            <a:pPr defTabSz="931774">
              <a:defRPr/>
            </a:pPr>
            <a:endParaRPr lang="en-US" dirty="0"/>
          </a:p>
          <a:p>
            <a:pPr defTabSz="931774">
              <a:defRPr/>
            </a:pPr>
            <a:r>
              <a:rPr lang="en-US" b="1" dirty="0"/>
              <a:t>Short-term Predictive Analytics Committee </a:t>
            </a:r>
          </a:p>
          <a:p>
            <a:pPr marL="174708" indent="-174708">
              <a:buFont typeface="Arial" panose="020B0604020202020204" pitchFamily="34" charset="0"/>
              <a:buChar char="•"/>
            </a:pPr>
            <a:r>
              <a:rPr lang="en-US" b="0" dirty="0"/>
              <a:t>Purpose and Scope</a:t>
            </a:r>
          </a:p>
          <a:p>
            <a:pPr marL="757066" lvl="1" indent="-291179">
              <a:buFont typeface="Arial" panose="020B0604020202020204" pitchFamily="34" charset="0"/>
              <a:buChar char="•"/>
            </a:pPr>
            <a:r>
              <a:rPr lang="en-US" b="0" dirty="0"/>
              <a:t>The committee was tasked with creating guidance for short-term predictive analyses to support TDM</a:t>
            </a:r>
          </a:p>
          <a:p>
            <a:pPr marL="1222953" lvl="2" indent="-291179">
              <a:buFont typeface="Arial" panose="020B0604020202020204" pitchFamily="34" charset="0"/>
              <a:buChar char="•"/>
            </a:pPr>
            <a:r>
              <a:rPr lang="en-US" b="0" dirty="0"/>
              <a:t>Looked at merging these concepts together</a:t>
            </a:r>
          </a:p>
          <a:p>
            <a:pPr marL="1688840" lvl="3" indent="-291179">
              <a:buFont typeface="Arial" panose="020B0604020202020204" pitchFamily="34" charset="0"/>
              <a:buChar char="•"/>
            </a:pPr>
            <a:r>
              <a:rPr lang="en-US" b="0" dirty="0"/>
              <a:t>Pretty tough task</a:t>
            </a:r>
          </a:p>
          <a:p>
            <a:pPr marL="757066" lvl="1" indent="-291179">
              <a:buFont typeface="Arial" panose="020B0604020202020204" pitchFamily="34" charset="0"/>
              <a:buChar char="•"/>
            </a:pPr>
            <a:r>
              <a:rPr lang="en-US" b="0" dirty="0"/>
              <a:t>Started with a national, statewide, and local scan of best practices and a </a:t>
            </a:r>
          </a:p>
          <a:p>
            <a:pPr marL="1222953" lvl="2" indent="-291179">
              <a:buFont typeface="Arial" panose="020B0604020202020204" pitchFamily="34" charset="0"/>
              <a:buChar char="•"/>
            </a:pPr>
            <a:r>
              <a:rPr lang="en-US" b="0" dirty="0"/>
              <a:t>literature review </a:t>
            </a:r>
          </a:p>
          <a:p>
            <a:pPr marL="1688840" lvl="3" indent="-291179">
              <a:buFont typeface="Arial" panose="020B0604020202020204" pitchFamily="34" charset="0"/>
              <a:buChar char="•"/>
            </a:pPr>
            <a:r>
              <a:rPr lang="en-US" b="0" dirty="0"/>
              <a:t>What is out there where we can start with a foundation.</a:t>
            </a:r>
          </a:p>
          <a:p>
            <a:pPr marL="174708" indent="-174708">
              <a:buFont typeface="Arial" panose="020B0604020202020204" pitchFamily="34" charset="0"/>
              <a:buChar char="•"/>
            </a:pPr>
            <a:r>
              <a:rPr lang="en-US" b="0" dirty="0"/>
              <a:t>Deliverables and Outcomes</a:t>
            </a:r>
          </a:p>
          <a:p>
            <a:pPr marL="757066" lvl="1" indent="-291179">
              <a:buFont typeface="Arial" panose="020B0604020202020204" pitchFamily="34" charset="0"/>
              <a:buChar char="•"/>
            </a:pPr>
            <a:r>
              <a:rPr lang="en-US" b="0" dirty="0"/>
              <a:t>Literature Review</a:t>
            </a:r>
          </a:p>
          <a:p>
            <a:pPr marL="1164717" lvl="2" indent="-232943">
              <a:buFont typeface="Arial" panose="020B0604020202020204" pitchFamily="34" charset="0"/>
              <a:buChar char="•"/>
            </a:pPr>
            <a:r>
              <a:rPr lang="en-US" b="0" dirty="0"/>
              <a:t>Summarized 35+ tools and use cases, </a:t>
            </a:r>
          </a:p>
          <a:p>
            <a:pPr marL="1630604" lvl="3" indent="-232943">
              <a:buFont typeface="Arial" panose="020B0604020202020204" pitchFamily="34" charset="0"/>
              <a:buChar char="•"/>
            </a:pPr>
            <a:r>
              <a:rPr lang="en-US" b="0" i="1" dirty="0"/>
              <a:t>including resiliency, safety, operations, freight, and corridor studies.</a:t>
            </a:r>
          </a:p>
          <a:p>
            <a:pPr marL="1164717" lvl="2" indent="-232943">
              <a:buFont typeface="Arial" panose="020B0604020202020204" pitchFamily="34" charset="0"/>
              <a:buChar char="•"/>
            </a:pPr>
            <a:r>
              <a:rPr lang="en-US" b="0" dirty="0"/>
              <a:t>Explored emerging methodologies, </a:t>
            </a:r>
          </a:p>
          <a:p>
            <a:pPr marL="1630604" lvl="3" indent="-232943">
              <a:buFont typeface="Arial" panose="020B0604020202020204" pitchFamily="34" charset="0"/>
              <a:buChar char="•"/>
            </a:pPr>
            <a:r>
              <a:rPr lang="en-US" b="0" dirty="0"/>
              <a:t>such as machine learning, digital twins, and</a:t>
            </a:r>
          </a:p>
          <a:p>
            <a:pPr marL="1630604" lvl="3" indent="-232943">
              <a:buFont typeface="Arial" panose="020B0604020202020204" pitchFamily="34" charset="0"/>
              <a:buChar char="•"/>
            </a:pPr>
            <a:r>
              <a:rPr lang="en-US" b="0" i="1" dirty="0"/>
              <a:t>and exploratory modeling.</a:t>
            </a:r>
          </a:p>
          <a:p>
            <a:pPr marL="1164717" lvl="2" indent="-232943">
              <a:buFont typeface="Arial" panose="020B0604020202020204" pitchFamily="34" charset="0"/>
              <a:buChar char="•"/>
            </a:pPr>
            <a:r>
              <a:rPr lang="en-US" b="0" dirty="0"/>
              <a:t>Included a tool matrix linking predictive tools to specific transportation challenges.</a:t>
            </a:r>
          </a:p>
          <a:p>
            <a:pPr marL="757066" lvl="1" indent="-291179">
              <a:buFont typeface="Arial" panose="020B0604020202020204" pitchFamily="34" charset="0"/>
              <a:buChar char="•"/>
            </a:pPr>
            <a:r>
              <a:rPr lang="en-US" b="0" dirty="0"/>
              <a:t>Flyer (Accessible via the HUB!):</a:t>
            </a:r>
          </a:p>
          <a:p>
            <a:pPr marL="1164717" lvl="2" indent="-232943">
              <a:buFont typeface="Arial" panose="020B0604020202020204" pitchFamily="34" charset="0"/>
              <a:buChar char="•"/>
            </a:pPr>
            <a:r>
              <a:rPr lang="en-US" b="0" dirty="0"/>
              <a:t>Condensed into a visual overview.</a:t>
            </a:r>
          </a:p>
          <a:p>
            <a:pPr marL="1164717" lvl="2" indent="-232943">
              <a:buFont typeface="Arial" panose="020B0604020202020204" pitchFamily="34" charset="0"/>
              <a:buChar char="•"/>
            </a:pPr>
            <a:r>
              <a:rPr lang="en-US" b="0" dirty="0"/>
              <a:t>Highlighted multiple use cases </a:t>
            </a:r>
          </a:p>
          <a:p>
            <a:pPr marL="1164717" lvl="2" indent="-232943">
              <a:buFont typeface="Arial" panose="020B0604020202020204" pitchFamily="34" charset="0"/>
              <a:buChar char="•"/>
            </a:pPr>
            <a:r>
              <a:rPr lang="en-US" b="0" dirty="0"/>
              <a:t>(5 Florida-based), </a:t>
            </a:r>
          </a:p>
          <a:p>
            <a:pPr marL="1164717" lvl="2" indent="-232943">
              <a:buFont typeface="Arial" panose="020B0604020202020204" pitchFamily="34" charset="0"/>
              <a:buChar char="•"/>
            </a:pPr>
            <a:r>
              <a:rPr lang="en-US" b="0" dirty="0"/>
              <a:t>with a focus on safety, operations, special events, and corridor studies.</a:t>
            </a:r>
          </a:p>
          <a:p>
            <a:endParaRPr lang="en-US" b="1" dirty="0"/>
          </a:p>
          <a:p>
            <a:r>
              <a:rPr lang="en-US" b="1" dirty="0"/>
              <a:t>Tailored Points for Audience Interests</a:t>
            </a:r>
            <a:endParaRPr lang="en-US" dirty="0"/>
          </a:p>
          <a:p>
            <a:pPr marL="174708" indent="-174708">
              <a:buFont typeface="Arial" panose="020B0604020202020204" pitchFamily="34" charset="0"/>
              <a:buChar char="•"/>
            </a:pPr>
            <a:r>
              <a:rPr lang="en-US" b="1" dirty="0"/>
              <a:t>For DOT Representatives</a:t>
            </a:r>
            <a:endParaRPr lang="en-US" dirty="0"/>
          </a:p>
          <a:p>
            <a:pPr>
              <a:buFont typeface="Arial" panose="020B0604020202020204" pitchFamily="34" charset="0"/>
              <a:buChar char="•"/>
            </a:pPr>
            <a:r>
              <a:rPr lang="en-US" dirty="0"/>
              <a:t>Showcase how predictive analyses align with FDOT goals, such as </a:t>
            </a:r>
          </a:p>
          <a:p>
            <a:pPr lvl="1">
              <a:buFont typeface="Arial" panose="020B0604020202020204" pitchFamily="34" charset="0"/>
              <a:buChar char="•"/>
            </a:pPr>
            <a:r>
              <a:rPr lang="en-US" b="1" dirty="0"/>
              <a:t>improving safety</a:t>
            </a:r>
            <a:r>
              <a:rPr lang="en-US" dirty="0"/>
              <a:t>, </a:t>
            </a:r>
            <a:r>
              <a:rPr lang="en-US" b="1" dirty="0"/>
              <a:t>managing special events</a:t>
            </a:r>
            <a:r>
              <a:rPr lang="en-US" dirty="0"/>
              <a:t>, and </a:t>
            </a:r>
            <a:r>
              <a:rPr lang="en-US" b="1" dirty="0"/>
              <a:t>optimizing traffic operations</a:t>
            </a:r>
            <a:r>
              <a:rPr lang="en-US" dirty="0"/>
              <a:t>.</a:t>
            </a:r>
          </a:p>
          <a:p>
            <a:pPr>
              <a:buFont typeface="Arial" panose="020B0604020202020204" pitchFamily="34" charset="0"/>
              <a:buChar char="•"/>
            </a:pPr>
            <a:r>
              <a:rPr lang="en-US" i="1" dirty="0"/>
              <a:t>Emphasize coordination with the FDOT Safety Office </a:t>
            </a:r>
          </a:p>
          <a:p>
            <a:pPr>
              <a:buFont typeface="Arial" panose="020B0604020202020204" pitchFamily="34" charset="0"/>
              <a:buChar char="•"/>
            </a:pPr>
            <a:r>
              <a:rPr lang="en-US" dirty="0"/>
              <a:t>and focus on practical tools that can support </a:t>
            </a:r>
            <a:r>
              <a:rPr lang="en-US" b="1" dirty="0"/>
              <a:t>near-term planning and operational decisions</a:t>
            </a:r>
            <a:r>
              <a:rPr lang="en-US" dirty="0"/>
              <a:t>.</a:t>
            </a:r>
          </a:p>
          <a:p>
            <a:pPr marL="174708" indent="-174708">
              <a:buFont typeface="Arial" panose="020B0604020202020204" pitchFamily="34" charset="0"/>
              <a:buChar char="•"/>
            </a:pPr>
            <a:endParaRPr lang="en-US" b="1" dirty="0"/>
          </a:p>
          <a:p>
            <a:pPr marL="174708" indent="-174708">
              <a:buFont typeface="Arial" panose="020B0604020202020204" pitchFamily="34" charset="0"/>
              <a:buChar char="•"/>
            </a:pPr>
            <a:r>
              <a:rPr lang="en-US" b="1" dirty="0"/>
              <a:t>For MPOs</a:t>
            </a:r>
            <a:endParaRPr lang="en-US" dirty="0"/>
          </a:p>
          <a:p>
            <a:pPr>
              <a:buFont typeface="Arial" panose="020B0604020202020204" pitchFamily="34" charset="0"/>
              <a:buChar char="•"/>
            </a:pPr>
            <a:r>
              <a:rPr lang="en-US" dirty="0"/>
              <a:t>We sought to </a:t>
            </a:r>
          </a:p>
          <a:p>
            <a:pPr lvl="1">
              <a:buFont typeface="Arial" panose="020B0604020202020204" pitchFamily="34" charset="0"/>
              <a:buChar char="•"/>
            </a:pPr>
            <a:r>
              <a:rPr lang="en-US" dirty="0"/>
              <a:t>Highlight tools and case studies that assist with </a:t>
            </a:r>
          </a:p>
          <a:p>
            <a:pPr lvl="2">
              <a:buFont typeface="Arial" panose="020B0604020202020204" pitchFamily="34" charset="0"/>
              <a:buChar char="•"/>
            </a:pPr>
            <a:r>
              <a:rPr lang="en-US" b="1" dirty="0"/>
              <a:t>corridor studies</a:t>
            </a:r>
            <a:r>
              <a:rPr lang="en-US" dirty="0"/>
              <a:t> and </a:t>
            </a:r>
            <a:r>
              <a:rPr lang="en-US" b="1" dirty="0"/>
              <a:t>capital improvement planning</a:t>
            </a:r>
            <a:r>
              <a:rPr lang="en-US" dirty="0"/>
              <a:t>, </a:t>
            </a:r>
          </a:p>
          <a:p>
            <a:pPr lvl="2">
              <a:buFont typeface="Arial" panose="020B0604020202020204" pitchFamily="34" charset="0"/>
              <a:buChar char="•"/>
            </a:pPr>
            <a:r>
              <a:rPr lang="en-US" dirty="0"/>
              <a:t>tying results to </a:t>
            </a:r>
            <a:r>
              <a:rPr lang="en-US" b="1" dirty="0"/>
              <a:t>regional goals</a:t>
            </a:r>
            <a:r>
              <a:rPr lang="en-US" dirty="0"/>
              <a:t> and </a:t>
            </a:r>
            <a:r>
              <a:rPr lang="en-US" b="1" dirty="0"/>
              <a:t>stakeholder priorities</a:t>
            </a:r>
            <a:r>
              <a:rPr lang="en-US" dirty="0"/>
              <a:t>.</a:t>
            </a:r>
          </a:p>
          <a:p>
            <a:pPr lvl="2">
              <a:buFont typeface="Arial" panose="020B0604020202020204" pitchFamily="34" charset="0"/>
              <a:buChar char="•"/>
            </a:pPr>
            <a:r>
              <a:rPr lang="en-US" dirty="0"/>
              <a:t>And, encouraging adoption of </a:t>
            </a:r>
            <a:r>
              <a:rPr lang="en-US" b="1" dirty="0"/>
              <a:t>digestible and visual materials</a:t>
            </a:r>
            <a:r>
              <a:rPr lang="en-US" dirty="0"/>
              <a:t> like the flyer for broader stakeholder communication.</a:t>
            </a:r>
          </a:p>
          <a:p>
            <a:pPr marL="174708" indent="-174708">
              <a:buFont typeface="Arial" panose="020B0604020202020204" pitchFamily="34" charset="0"/>
              <a:buChar char="•"/>
            </a:pPr>
            <a:r>
              <a:rPr lang="en-US" b="1" dirty="0"/>
              <a:t>For Consultants</a:t>
            </a:r>
            <a:endParaRPr lang="en-US" dirty="0"/>
          </a:p>
          <a:p>
            <a:pPr>
              <a:buFont typeface="Arial" panose="020B0604020202020204" pitchFamily="34" charset="0"/>
              <a:buChar char="•"/>
            </a:pPr>
            <a:r>
              <a:rPr lang="en-US" dirty="0"/>
              <a:t>Stress emerging technologies such as </a:t>
            </a:r>
            <a:r>
              <a:rPr lang="en-US" b="1" dirty="0"/>
              <a:t>machine learning</a:t>
            </a:r>
            <a:r>
              <a:rPr lang="en-US" dirty="0"/>
              <a:t> and </a:t>
            </a:r>
            <a:r>
              <a:rPr lang="en-US" b="1" dirty="0"/>
              <a:t>digital twins</a:t>
            </a:r>
            <a:r>
              <a:rPr lang="en-US" dirty="0"/>
              <a:t>, </a:t>
            </a:r>
          </a:p>
          <a:p>
            <a:pPr>
              <a:buFont typeface="Arial" panose="020B0604020202020204" pitchFamily="34" charset="0"/>
              <a:buChar char="•"/>
            </a:pPr>
            <a:r>
              <a:rPr lang="en-US" dirty="0"/>
              <a:t>Underscore the potential for innovative approaches in </a:t>
            </a:r>
            <a:r>
              <a:rPr lang="en-US" b="1" dirty="0"/>
              <a:t>traffic impact studies</a:t>
            </a:r>
            <a:r>
              <a:rPr lang="en-US" dirty="0"/>
              <a:t> and </a:t>
            </a:r>
            <a:r>
              <a:rPr lang="en-US" b="1" dirty="0"/>
              <a:t>special-event forecasting</a:t>
            </a:r>
            <a:r>
              <a:rPr lang="en-US" dirty="0"/>
              <a:t>.</a:t>
            </a:r>
          </a:p>
          <a:p>
            <a:pPr>
              <a:buFont typeface="Arial" panose="020B0604020202020204" pitchFamily="34" charset="0"/>
              <a:buChar char="•"/>
            </a:pPr>
            <a:endParaRPr lang="en-US" dirty="0"/>
          </a:p>
          <a:p>
            <a:pPr>
              <a:buFont typeface="Arial" panose="020B0604020202020204" pitchFamily="34" charset="0"/>
              <a:buNone/>
            </a:pPr>
            <a:r>
              <a:rPr lang="en-US" b="1" dirty="0"/>
              <a:t>Summary (STPA)</a:t>
            </a:r>
          </a:p>
          <a:p>
            <a:pPr>
              <a:buFont typeface="Arial" panose="020B0604020202020204" pitchFamily="34" charset="0"/>
              <a:buChar char="•"/>
            </a:pPr>
            <a:r>
              <a:rPr lang="en-US" dirty="0"/>
              <a:t>We’ve made a solid start in exploring how short-term predictive analytics can work alongside traditional travel demand modeling, </a:t>
            </a:r>
          </a:p>
          <a:p>
            <a:pPr lvl="1">
              <a:buFont typeface="Arial" panose="020B0604020202020204" pitchFamily="34" charset="0"/>
              <a:buChar char="•"/>
            </a:pPr>
            <a:r>
              <a:rPr lang="en-US" dirty="0"/>
              <a:t>but there’s still more to figure out. </a:t>
            </a:r>
          </a:p>
          <a:p>
            <a:pPr lvl="1">
              <a:buFont typeface="Arial" panose="020B0604020202020204" pitchFamily="34" charset="0"/>
              <a:buChar char="•"/>
            </a:pPr>
            <a:r>
              <a:rPr lang="en-US" dirty="0"/>
              <a:t>We need to keep digging into how these tools can really fit together and add value. </a:t>
            </a:r>
          </a:p>
          <a:p>
            <a:pPr lvl="1">
              <a:buFont typeface="Arial" panose="020B0604020202020204" pitchFamily="34" charset="0"/>
              <a:buChar char="•"/>
            </a:pPr>
            <a:r>
              <a:rPr lang="en-US" dirty="0"/>
              <a:t>The work isn’t done yet, but it’s a step in the right direction to handle the ever-changing challenges in transportation.</a:t>
            </a:r>
          </a:p>
          <a:p>
            <a:pPr lvl="1">
              <a:buFont typeface="Arial" panose="020B0604020202020204" pitchFamily="34" charset="0"/>
              <a:buChar char="•"/>
            </a:pPr>
            <a:endParaRPr lang="en-US" dirty="0"/>
          </a:p>
          <a:p>
            <a:pPr defTabSz="931774">
              <a:defRPr/>
            </a:pPr>
            <a:endParaRPr lang="en-US" dirty="0"/>
          </a:p>
          <a:p>
            <a:pPr defTabSz="931774">
              <a:defRPr/>
            </a:pPr>
            <a:endParaRPr lang="en-US" dirty="0"/>
          </a:p>
          <a:p>
            <a:pPr defTabSz="931774">
              <a:defRPr/>
            </a:pPr>
            <a:r>
              <a:rPr lang="en-US" dirty="0"/>
              <a:t>FTFF Annual Meeting</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4</a:t>
            </a:fld>
            <a:endParaRPr lang="en-US"/>
          </a:p>
        </p:txBody>
      </p:sp>
    </p:spTree>
    <p:extLst>
      <p:ext uri="{BB962C8B-B14F-4D97-AF65-F5344CB8AC3E}">
        <p14:creationId xmlns:p14="http://schemas.microsoft.com/office/powerpoint/2010/main" val="3261520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Website Overview</a:t>
            </a:r>
            <a:r>
              <a:rPr lang="en-US" dirty="0"/>
              <a:t>:</a:t>
            </a:r>
          </a:p>
          <a:p>
            <a:pPr>
              <a:buFont typeface="Arial" panose="020B0604020202020204" pitchFamily="34" charset="0"/>
              <a:buChar char="•"/>
            </a:pPr>
            <a:r>
              <a:rPr lang="en-US" dirty="0"/>
              <a:t>One of the first improvements we made was the complete overhaul of our website. </a:t>
            </a:r>
          </a:p>
          <a:p>
            <a:pPr>
              <a:buFont typeface="Arial" panose="020B0604020202020204" pitchFamily="34" charset="0"/>
              <a:buChar char="•"/>
            </a:pPr>
            <a:r>
              <a:rPr lang="en-US" dirty="0"/>
              <a:t>It’s now designed to be a one-stop hub for all things related to transportation forecasting in Florida.</a:t>
            </a:r>
          </a:p>
          <a:p>
            <a:r>
              <a:rPr lang="en-US" b="1" dirty="0"/>
              <a:t>Centralized Access to Resources</a:t>
            </a:r>
            <a:r>
              <a:rPr lang="en-US" dirty="0"/>
              <a:t>:</a:t>
            </a:r>
          </a:p>
          <a:p>
            <a:pPr>
              <a:buFont typeface="Arial" panose="020B0604020202020204" pitchFamily="34" charset="0"/>
              <a:buChar char="•"/>
            </a:pPr>
            <a:r>
              <a:rPr lang="en-US" dirty="0"/>
              <a:t>The site centralizes access to all of our models across the state, </a:t>
            </a:r>
          </a:p>
          <a:p>
            <a:pPr lvl="1">
              <a:buFont typeface="Arial" panose="020B0604020202020204" pitchFamily="34" charset="0"/>
              <a:buChar char="•"/>
            </a:pPr>
            <a:r>
              <a:rPr lang="en-US" dirty="0"/>
              <a:t>provides downloads and metadata to each one for easy access.</a:t>
            </a:r>
          </a:p>
          <a:p>
            <a:pPr>
              <a:buFont typeface="Arial" panose="020B0604020202020204" pitchFamily="34" charset="0"/>
              <a:buChar char="•"/>
            </a:pPr>
            <a:r>
              <a:rPr lang="en-US" dirty="0"/>
              <a:t>We also provide essential resources, for modeling information and guidance generated outside of </a:t>
            </a:r>
            <a:r>
              <a:rPr lang="en-US" dirty="0" err="1"/>
              <a:t>florida</a:t>
            </a:r>
            <a:r>
              <a:rPr lang="en-US" dirty="0"/>
              <a:t>.</a:t>
            </a:r>
          </a:p>
          <a:p>
            <a:r>
              <a:rPr lang="en-US" b="1" dirty="0"/>
              <a:t>Training and Development</a:t>
            </a:r>
            <a:r>
              <a:rPr lang="en-US" dirty="0"/>
              <a:t>:</a:t>
            </a:r>
          </a:p>
          <a:p>
            <a:pPr>
              <a:buFont typeface="Arial" panose="020B0604020202020204" pitchFamily="34" charset="0"/>
              <a:buChar char="•"/>
            </a:pPr>
            <a:r>
              <a:rPr lang="en-US" dirty="0"/>
              <a:t>We’ve made training resources readily available to help users at every level enhance their forecasting skills.</a:t>
            </a:r>
          </a:p>
          <a:p>
            <a:pPr lvl="1">
              <a:buFont typeface="Arial" panose="020B0604020202020204" pitchFamily="34" charset="0"/>
              <a:buChar char="•"/>
            </a:pPr>
            <a:r>
              <a:rPr lang="en-US" dirty="0"/>
              <a:t>You can access some individualized training for the district models via this link</a:t>
            </a:r>
          </a:p>
          <a:p>
            <a:pPr>
              <a:buFont typeface="Arial" panose="020B0604020202020204" pitchFamily="34" charset="0"/>
              <a:buChar char="•"/>
            </a:pPr>
            <a:r>
              <a:rPr lang="en-US" dirty="0"/>
              <a:t>We will also post our upcoming training and workshops here.</a:t>
            </a:r>
          </a:p>
          <a:p>
            <a:r>
              <a:rPr lang="en-US" b="1" dirty="0"/>
              <a:t>Supporting Committees</a:t>
            </a:r>
            <a:r>
              <a:rPr lang="en-US" dirty="0"/>
              <a:t>:</a:t>
            </a:r>
          </a:p>
          <a:p>
            <a:pPr>
              <a:buFont typeface="Arial" panose="020B0604020202020204" pitchFamily="34" charset="0"/>
              <a:buChar char="•"/>
            </a:pPr>
            <a:r>
              <a:rPr lang="en-US" dirty="0"/>
              <a:t>Then we have our committee work linked here as well. </a:t>
            </a:r>
          </a:p>
          <a:p>
            <a:pPr>
              <a:buFont typeface="Arial" panose="020B0604020202020204" pitchFamily="34" charset="0"/>
              <a:buChar char="•"/>
            </a:pPr>
            <a:r>
              <a:rPr lang="en-US" dirty="0"/>
              <a:t>This is an essential part of fostering collaboration and ensuring consistency in the work we do.</a:t>
            </a:r>
          </a:p>
          <a:p>
            <a:r>
              <a:rPr lang="en-US" b="1" dirty="0"/>
              <a:t>Comprehensive &amp; Easy-to-Use</a:t>
            </a:r>
            <a:r>
              <a:rPr lang="en-US" dirty="0"/>
              <a:t>:</a:t>
            </a:r>
          </a:p>
          <a:p>
            <a:pPr>
              <a:buFont typeface="Arial" panose="020B0604020202020204" pitchFamily="34" charset="0"/>
              <a:buChar char="•"/>
            </a:pPr>
            <a:r>
              <a:rPr lang="en-US" dirty="0"/>
              <a:t>The layout is designed to be intuitive, </a:t>
            </a:r>
          </a:p>
          <a:p>
            <a:pPr lvl="1">
              <a:buFont typeface="Arial" panose="020B0604020202020204" pitchFamily="34" charset="0"/>
              <a:buChar char="•"/>
            </a:pPr>
            <a:r>
              <a:rPr lang="en-US" dirty="0"/>
              <a:t>with easy navigation so you can quickly locate information, </a:t>
            </a:r>
          </a:p>
          <a:p>
            <a:pPr lvl="1">
              <a:buFont typeface="Arial" panose="020B0604020202020204" pitchFamily="34" charset="0"/>
              <a:buChar char="•"/>
            </a:pPr>
            <a:r>
              <a:rPr lang="en-US" dirty="0"/>
              <a:t>whether you’re looking for guidance on models or seeking a specific resource."</a:t>
            </a:r>
          </a:p>
          <a:p>
            <a:r>
              <a:rPr lang="en-US" b="1" dirty="0"/>
              <a:t>Link to the Webpage</a:t>
            </a:r>
            <a:r>
              <a:rPr lang="en-US" dirty="0"/>
              <a:t>:</a:t>
            </a:r>
          </a:p>
          <a:p>
            <a:pPr>
              <a:buFont typeface="Arial" panose="020B0604020202020204" pitchFamily="34" charset="0"/>
              <a:buChar char="•"/>
            </a:pPr>
            <a:r>
              <a:rPr lang="en-US" dirty="0"/>
              <a:t>For more detailed information and to explore the resources we’ve made available,</a:t>
            </a:r>
          </a:p>
          <a:p>
            <a:pPr>
              <a:buFont typeface="Arial" panose="020B0604020202020204" pitchFamily="34" charset="0"/>
              <a:buChar char="•"/>
            </a:pPr>
            <a:r>
              <a:rPr lang="en-US" dirty="0"/>
              <a:t> visit the Florida Department of Transportation’s forecasting page at the link on the bottom.</a:t>
            </a: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5</a:t>
            </a:fld>
            <a:endParaRPr lang="en-US"/>
          </a:p>
        </p:txBody>
      </p:sp>
    </p:spTree>
    <p:extLst>
      <p:ext uri="{BB962C8B-B14F-4D97-AF65-F5344CB8AC3E}">
        <p14:creationId xmlns:p14="http://schemas.microsoft.com/office/powerpoint/2010/main" val="19990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One of the first challenges that originated from the TFF Ver.2023 </a:t>
            </a:r>
          </a:p>
          <a:p>
            <a:pPr marL="640594" lvl="1" indent="-174708">
              <a:buFont typeface="Arial" panose="020B0604020202020204" pitchFamily="34" charset="0"/>
              <a:buChar char="•"/>
            </a:pPr>
            <a:r>
              <a:rPr lang="en-US" dirty="0"/>
              <a:t>Was to develop a series of infographics that </a:t>
            </a:r>
          </a:p>
          <a:p>
            <a:pPr marL="1106481" lvl="2" indent="-174708">
              <a:buFont typeface="Arial" panose="020B0604020202020204" pitchFamily="34" charset="0"/>
              <a:buChar char="•"/>
            </a:pPr>
            <a:r>
              <a:rPr lang="en-US" dirty="0"/>
              <a:t>Communicated, in simple terms, the </a:t>
            </a:r>
            <a:r>
              <a:rPr lang="en-US" b="1" dirty="0"/>
              <a:t>value</a:t>
            </a:r>
            <a:r>
              <a:rPr lang="en-US" dirty="0"/>
              <a:t> of travel demand modeling</a:t>
            </a:r>
          </a:p>
          <a:p>
            <a:pPr marL="174708" indent="-174708">
              <a:buFont typeface="Arial" panose="020B0604020202020204" pitchFamily="34" charset="0"/>
              <a:buChar char="•"/>
            </a:pPr>
            <a:r>
              <a:rPr lang="en-US" dirty="0"/>
              <a:t>The intent was to provide a easily digestible information flyer that </a:t>
            </a:r>
          </a:p>
          <a:p>
            <a:pPr marL="640594" lvl="1" indent="-174708">
              <a:buFont typeface="Arial" panose="020B0604020202020204" pitchFamily="34" charset="0"/>
              <a:buChar char="•"/>
            </a:pPr>
            <a:r>
              <a:rPr lang="en-US" dirty="0"/>
              <a:t>Can be used at public meetings</a:t>
            </a:r>
          </a:p>
          <a:p>
            <a:pPr marL="640594" lvl="1" indent="-174708">
              <a:buFont typeface="Arial" panose="020B0604020202020204" pitchFamily="34" charset="0"/>
              <a:buChar char="•"/>
            </a:pPr>
            <a:r>
              <a:rPr lang="en-US" dirty="0"/>
              <a:t>Or handed out to elected officials for a broad overview</a:t>
            </a:r>
          </a:p>
          <a:p>
            <a:pPr marL="174708" indent="-174708">
              <a:buFont typeface="Arial" panose="020B0604020202020204" pitchFamily="34" charset="0"/>
              <a:buChar char="•"/>
            </a:pPr>
            <a:r>
              <a:rPr lang="en-US" dirty="0"/>
              <a:t>In two pages, this flyer communicates:</a:t>
            </a:r>
          </a:p>
          <a:p>
            <a:pPr marL="640594" lvl="1" indent="-174708">
              <a:buFont typeface="Arial" panose="020B0604020202020204" pitchFamily="34" charset="0"/>
              <a:buChar char="•"/>
            </a:pPr>
            <a:r>
              <a:rPr lang="en-US" b="1" dirty="0"/>
              <a:t>What is a Travel Demand Model?</a:t>
            </a:r>
            <a:endParaRPr lang="en-US" dirty="0"/>
          </a:p>
          <a:p>
            <a:pPr marL="640594" lvl="1" indent="-174708">
              <a:buFont typeface="Arial" panose="020B0604020202020204" pitchFamily="34" charset="0"/>
              <a:buChar char="•"/>
            </a:pPr>
            <a:r>
              <a:rPr lang="en-US" b="1" dirty="0"/>
              <a:t>Capabilities and Limitations of the Model</a:t>
            </a:r>
          </a:p>
          <a:p>
            <a:pPr marL="1106481" lvl="2" indent="-174708">
              <a:buFont typeface="Arial" panose="020B0604020202020204" pitchFamily="34" charset="0"/>
              <a:buChar char="•"/>
            </a:pPr>
            <a:r>
              <a:rPr lang="en-US" dirty="0"/>
              <a:t>What can they do and not do</a:t>
            </a:r>
          </a:p>
          <a:p>
            <a:pPr marL="640594" lvl="1" indent="-174708">
              <a:buFont typeface="Arial" panose="020B0604020202020204" pitchFamily="34" charset="0"/>
              <a:buChar char="•"/>
            </a:pPr>
            <a:r>
              <a:rPr lang="en-US" b="1" dirty="0"/>
              <a:t>Establishes concepts of reliability</a:t>
            </a:r>
          </a:p>
          <a:p>
            <a:pPr marL="1106481" lvl="2" indent="-174708">
              <a:buFont typeface="Arial" panose="020B0604020202020204" pitchFamily="34" charset="0"/>
              <a:buChar char="•"/>
            </a:pPr>
            <a:r>
              <a:rPr lang="en-US" dirty="0"/>
              <a:t>The results of a model are only as good as the data and methods it uses. </a:t>
            </a:r>
          </a:p>
          <a:p>
            <a:pPr marL="1106481" lvl="2" indent="-174708">
              <a:buFont typeface="Arial" panose="020B0604020202020204" pitchFamily="34" charset="0"/>
              <a:buChar char="•"/>
            </a:pPr>
            <a:r>
              <a:rPr lang="en-US" dirty="0"/>
              <a:t>Establishes the foundation of what is a very rigorous development process </a:t>
            </a:r>
          </a:p>
          <a:p>
            <a:pPr marL="1106481" lvl="2" indent="-174708">
              <a:buFont typeface="Arial" panose="020B0604020202020204" pitchFamily="34" charset="0"/>
              <a:buChar char="•"/>
            </a:pPr>
            <a:r>
              <a:rPr lang="en-US" dirty="0"/>
              <a:t>Drives home the message that model results are both reliable and actionable.</a:t>
            </a:r>
          </a:p>
          <a:p>
            <a:pPr marL="640594" lvl="1" indent="-174708">
              <a:buFont typeface="Arial" panose="020B0604020202020204" pitchFamily="34" charset="0"/>
              <a:buChar char="•"/>
            </a:pPr>
            <a:r>
              <a:rPr lang="en-US" b="1" dirty="0"/>
              <a:t>Regional Models in Florida</a:t>
            </a:r>
          </a:p>
          <a:p>
            <a:pPr marL="1106481" lvl="2" indent="-174708">
              <a:buFont typeface="Arial" panose="020B0604020202020204" pitchFamily="34" charset="0"/>
              <a:buChar char="•"/>
            </a:pPr>
            <a:r>
              <a:rPr lang="en-US" dirty="0"/>
              <a:t>The infographic provides a list of these models, along with links for easy access to download data and resources.</a:t>
            </a:r>
          </a:p>
          <a:p>
            <a:pPr marL="640594" lvl="1"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We did this in two pages!</a:t>
            </a:r>
          </a:p>
          <a:p>
            <a:pPr marL="640594" lvl="1" indent="-174708">
              <a:buFont typeface="Arial" panose="020B0604020202020204" pitchFamily="34" charset="0"/>
              <a:buChar char="•"/>
            </a:pPr>
            <a:r>
              <a:rPr lang="en-US" dirty="0"/>
              <a:t>Cant tell you how difficult that was.</a:t>
            </a:r>
          </a:p>
          <a:p>
            <a:pPr marL="640594" lvl="1"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We took (for example) </a:t>
            </a:r>
          </a:p>
          <a:p>
            <a:pPr marL="640594" lvl="1" indent="-174708">
              <a:buFont typeface="Arial" panose="020B0604020202020204" pitchFamily="34" charset="0"/>
              <a:buChar char="•"/>
            </a:pPr>
            <a:r>
              <a:rPr lang="en-US" b="1" dirty="0"/>
              <a:t>consider this statement in defining a TDM – I know everyone of you have made something similar …</a:t>
            </a:r>
          </a:p>
          <a:p>
            <a:pPr marL="1106481" lvl="2" indent="-174708">
              <a:buFont typeface="Arial" panose="020B0604020202020204" pitchFamily="34" charset="0"/>
              <a:buChar char="•"/>
            </a:pPr>
            <a:r>
              <a:rPr lang="en-US" dirty="0"/>
              <a:t>Models are the application of multi-modal, dynamic, spatiotemporal demand-supply equilibrium frameworks in conjunction with stochastic traffic assignment algorithms facilitates the optimization of network flows, accounting for both endogenous and exogenous variables that influence the aggregate mobility patterns within urban regions under varying policy interventions and infrastructural modifications.</a:t>
            </a:r>
          </a:p>
          <a:p>
            <a:pPr marL="174708" indent="-174708">
              <a:buFont typeface="Arial" panose="020B0604020202020204" pitchFamily="34" charset="0"/>
              <a:buChar char="•"/>
            </a:pPr>
            <a:r>
              <a:rPr lang="en-US" b="1" dirty="0"/>
              <a:t>And turned that into: </a:t>
            </a:r>
          </a:p>
          <a:p>
            <a:pPr marL="640594" lvl="1" indent="-174708">
              <a:buFont typeface="Arial" panose="020B0604020202020204" pitchFamily="34" charset="0"/>
              <a:buChar char="•"/>
            </a:pPr>
            <a:r>
              <a:rPr lang="en-US" dirty="0"/>
              <a:t>Modeling helps us predict traffic patterns based on policies and infrastructure changes.</a:t>
            </a:r>
          </a:p>
          <a:p>
            <a:pPr marL="640594" lvl="1"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You know what I said, but nobody else outside this room does.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&lt;page&gt;</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6</a:t>
            </a:fld>
            <a:endParaRPr lang="en-US"/>
          </a:p>
        </p:txBody>
      </p:sp>
    </p:spTree>
    <p:extLst>
      <p:ext uri="{BB962C8B-B14F-4D97-AF65-F5344CB8AC3E}">
        <p14:creationId xmlns:p14="http://schemas.microsoft.com/office/powerpoint/2010/main" val="322833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400" dirty="0">
                <a:solidFill>
                  <a:schemeClr val="tx2"/>
                </a:solidFill>
                <a:highlight>
                  <a:srgbClr val="FFFFFF"/>
                </a:highlight>
                <a:latin typeface="Aptos" panose="020B0004020202020204" pitchFamily="34" charset="0"/>
              </a:rPr>
              <a:t>This work facilitated the development of a couple slides</a:t>
            </a:r>
          </a:p>
          <a:p>
            <a:pPr marL="757066" lvl="1" indent="-291179">
              <a:buFont typeface="Arial" panose="020B0604020202020204" pitchFamily="34" charset="0"/>
              <a:buChar char="•"/>
            </a:pPr>
            <a:r>
              <a:rPr lang="en-US" sz="1400" dirty="0">
                <a:solidFill>
                  <a:schemeClr val="tx2"/>
                </a:solidFill>
                <a:highlight>
                  <a:srgbClr val="FFFFFF"/>
                </a:highlight>
                <a:latin typeface="Aptos" panose="020B0004020202020204" pitchFamily="34" charset="0"/>
              </a:rPr>
              <a:t>They are intended for use in public presentations</a:t>
            </a:r>
          </a:p>
          <a:p>
            <a:pPr marL="757066" lvl="1" indent="-291179">
              <a:buFont typeface="Arial" panose="020B0604020202020204" pitchFamily="34" charset="0"/>
              <a:buChar char="•"/>
            </a:pPr>
            <a:r>
              <a:rPr lang="en-US" sz="1400" dirty="0">
                <a:solidFill>
                  <a:schemeClr val="tx2"/>
                </a:solidFill>
                <a:highlight>
                  <a:srgbClr val="FFFFFF"/>
                </a:highlight>
                <a:latin typeface="Aptos" panose="020B0004020202020204" pitchFamily="34" charset="0"/>
              </a:rPr>
              <a:t>Simple language</a:t>
            </a:r>
          </a:p>
          <a:p>
            <a:pPr marL="757066" lvl="1" indent="-291179">
              <a:buFont typeface="Arial" panose="020B0604020202020204" pitchFamily="34" charset="0"/>
              <a:buChar char="•"/>
            </a:pPr>
            <a:r>
              <a:rPr lang="en-US" sz="1400" dirty="0">
                <a:solidFill>
                  <a:schemeClr val="tx2"/>
                </a:solidFill>
                <a:highlight>
                  <a:srgbClr val="FFFFFF"/>
                </a:highlight>
                <a:latin typeface="Aptos" panose="020B0004020202020204" pitchFamily="34" charset="0"/>
              </a:rPr>
              <a:t>AND, we wrote a narrative to go along with slides</a:t>
            </a:r>
          </a:p>
          <a:p>
            <a:pPr marL="757066" lvl="1" indent="-291179">
              <a:buFont typeface="Arial" panose="020B0604020202020204" pitchFamily="34" charset="0"/>
              <a:buChar char="•"/>
            </a:pPr>
            <a:endParaRPr lang="en-US" sz="1400" dirty="0">
              <a:solidFill>
                <a:schemeClr val="tx2"/>
              </a:solidFill>
              <a:highlight>
                <a:srgbClr val="FFFFFF"/>
              </a:highlight>
              <a:latin typeface="Aptos" panose="020B0004020202020204" pitchFamily="34" charset="0"/>
            </a:endParaRPr>
          </a:p>
          <a:p>
            <a:pPr marL="291179" indent="-291179">
              <a:buFont typeface="Arial" panose="020B0604020202020204" pitchFamily="34" charset="0"/>
              <a:buChar char="•"/>
            </a:pPr>
            <a:r>
              <a:rPr lang="en-US" sz="1400" dirty="0">
                <a:solidFill>
                  <a:schemeClr val="tx2"/>
                </a:solidFill>
                <a:highlight>
                  <a:srgbClr val="FFFFFF"/>
                </a:highlight>
                <a:latin typeface="Aptos" panose="020B0004020202020204" pitchFamily="34" charset="0"/>
              </a:rPr>
              <a:t>This is the simplified version</a:t>
            </a:r>
          </a:p>
          <a:p>
            <a:pPr marL="757066" lvl="1" indent="-291179">
              <a:buFont typeface="Arial" panose="020B0604020202020204" pitchFamily="34" charset="0"/>
              <a:buChar char="•"/>
            </a:pPr>
            <a:r>
              <a:rPr lang="en-US" sz="1400" dirty="0">
                <a:solidFill>
                  <a:schemeClr val="tx2"/>
                </a:solidFill>
                <a:highlight>
                  <a:srgbClr val="FFFFFF"/>
                </a:highlight>
                <a:latin typeface="Aptos" panose="020B0004020202020204" pitchFamily="34" charset="0"/>
              </a:rPr>
              <a:t>And if what you need is a little bit more substance then …</a:t>
            </a:r>
          </a:p>
          <a:p>
            <a:pPr marL="757066" lvl="1" indent="-291179">
              <a:buFont typeface="Arial" panose="020B0604020202020204" pitchFamily="34" charset="0"/>
              <a:buChar char="•"/>
            </a:pPr>
            <a:r>
              <a:rPr lang="en-US" sz="1400" dirty="0">
                <a:solidFill>
                  <a:schemeClr val="tx2"/>
                </a:solidFill>
                <a:highlight>
                  <a:srgbClr val="FFFFFF"/>
                </a:highlight>
                <a:latin typeface="Aptos" panose="020B0004020202020204" pitchFamily="34" charset="0"/>
              </a:rPr>
              <a:t>&lt;</a:t>
            </a:r>
            <a:r>
              <a:rPr lang="en-US" sz="1400" b="1" dirty="0">
                <a:solidFill>
                  <a:schemeClr val="tx2"/>
                </a:solidFill>
                <a:highlight>
                  <a:srgbClr val="FFFFFF"/>
                </a:highlight>
                <a:latin typeface="Aptos" panose="020B0004020202020204" pitchFamily="34" charset="0"/>
              </a:rPr>
              <a:t>page</a:t>
            </a:r>
            <a:r>
              <a:rPr lang="en-US" sz="1400" dirty="0">
                <a:solidFill>
                  <a:schemeClr val="tx2"/>
                </a:solidFill>
                <a:highlight>
                  <a:srgbClr val="FFFFFF"/>
                </a:highlight>
                <a:latin typeface="Aptos" panose="020B0004020202020204" pitchFamily="34" charset="0"/>
              </a:rPr>
              <a:t>&gt;</a:t>
            </a:r>
          </a:p>
          <a:p>
            <a:pPr marL="757066" lvl="1" indent="-291179">
              <a:buFont typeface="Arial" panose="020B0604020202020204" pitchFamily="34" charset="0"/>
              <a:buChar char="•"/>
            </a:pPr>
            <a:endParaRPr lang="en-US" sz="1400" dirty="0">
              <a:solidFill>
                <a:schemeClr val="tx2"/>
              </a:solidFill>
              <a:highlight>
                <a:srgbClr val="FFFFFF"/>
              </a:highlight>
              <a:latin typeface="Aptos" panose="020B0004020202020204" pitchFamily="34" charset="0"/>
            </a:endParaRPr>
          </a:p>
          <a:p>
            <a:pPr marL="291179" indent="-291179">
              <a:buFont typeface="Arial" panose="020B0604020202020204" pitchFamily="34" charset="0"/>
              <a:buChar char="•"/>
            </a:pPr>
            <a:r>
              <a:rPr lang="en-US" sz="1400" dirty="0">
                <a:solidFill>
                  <a:schemeClr val="bg1">
                    <a:lumMod val="75000"/>
                  </a:schemeClr>
                </a:solidFill>
                <a:highlight>
                  <a:srgbClr val="FFFFFF"/>
                </a:highlight>
                <a:latin typeface="Aptos" panose="020B0004020202020204" pitchFamily="34" charset="0"/>
              </a:rPr>
              <a:t>Travel demand models are valuable because they use trusted data sources such as the US Census Bureau, Federal Highway Administration, Bureau of Transportation Statistics, Florida DOT, and local governments. </a:t>
            </a:r>
          </a:p>
          <a:p>
            <a:pPr marL="291179" indent="-291179">
              <a:buFont typeface="Arial" panose="020B0604020202020204" pitchFamily="34" charset="0"/>
              <a:buChar char="•"/>
            </a:pPr>
            <a:endParaRPr lang="en-US" sz="1400" dirty="0">
              <a:solidFill>
                <a:schemeClr val="bg1">
                  <a:lumMod val="75000"/>
                </a:schemeClr>
              </a:solidFill>
              <a:highlight>
                <a:srgbClr val="FFFFFF"/>
              </a:highlight>
              <a:latin typeface="Aptos" panose="020B0004020202020204" pitchFamily="34" charset="0"/>
            </a:endParaRPr>
          </a:p>
          <a:p>
            <a:pPr marL="291179" indent="-291179">
              <a:buFont typeface="Arial" panose="020B0604020202020204" pitchFamily="34" charset="0"/>
              <a:buChar char="•"/>
            </a:pPr>
            <a:r>
              <a:rPr lang="en-US" sz="1400" dirty="0">
                <a:solidFill>
                  <a:schemeClr val="bg1">
                    <a:lumMod val="75000"/>
                  </a:schemeClr>
                </a:solidFill>
                <a:highlight>
                  <a:srgbClr val="FFFFFF"/>
                </a:highlight>
                <a:latin typeface="Aptos" panose="020B0004020202020204" pitchFamily="34" charset="0"/>
              </a:rPr>
              <a:t>The models rely on processes developed, tested, and improved over the last 60 years to provide reasonably reliable insights into future traffic volumes that supports transportation decision-making. </a:t>
            </a:r>
          </a:p>
          <a:p>
            <a:pPr marL="291179" indent="-291179">
              <a:buFont typeface="Arial" panose="020B0604020202020204" pitchFamily="34" charset="0"/>
              <a:buChar char="•"/>
            </a:pPr>
            <a:endParaRPr lang="en-US" sz="1400" dirty="0">
              <a:solidFill>
                <a:schemeClr val="bg1">
                  <a:lumMod val="75000"/>
                </a:schemeClr>
              </a:solidFill>
              <a:highlight>
                <a:srgbClr val="FFFFFF"/>
              </a:highlight>
              <a:latin typeface="Aptos" panose="020B0004020202020204" pitchFamily="34" charset="0"/>
            </a:endParaRPr>
          </a:p>
          <a:p>
            <a:pPr marL="291179" indent="-291179">
              <a:buFont typeface="Arial" panose="020B0604020202020204" pitchFamily="34" charset="0"/>
              <a:buChar char="•"/>
            </a:pPr>
            <a:r>
              <a:rPr lang="en-US" sz="2000" dirty="0">
                <a:solidFill>
                  <a:schemeClr val="bg1">
                    <a:lumMod val="75000"/>
                  </a:schemeClr>
                </a:solidFill>
              </a:rPr>
              <a:t>Planners often forecast short-term traffic using recent trends, but this method becomes unreliable beyond five years. Traffic growth slows as it approaches the roadway’s capacity, making long-term projections less accurate. </a:t>
            </a:r>
            <a:r>
              <a:rPr lang="en-US" sz="1400" dirty="0">
                <a:solidFill>
                  <a:schemeClr val="bg1">
                    <a:lumMod val="75000"/>
                  </a:schemeClr>
                </a:solidFill>
                <a:highlight>
                  <a:srgbClr val="FFFFFF"/>
                </a:highlight>
                <a:latin typeface="Aptos" panose="020B0004020202020204" pitchFamily="34" charset="0"/>
              </a:rPr>
              <a:t>Travel demand models, on the other hand, account for the complex traffic diversion caused by congestion, or the spillover effect of traffic diverting to other facilities in the transportation network. </a:t>
            </a:r>
          </a:p>
          <a:p>
            <a:pPr marL="291179" indent="-291179">
              <a:buFont typeface="Arial" panose="020B0604020202020204" pitchFamily="34" charset="0"/>
              <a:buChar char="•"/>
            </a:pPr>
            <a:endParaRPr lang="en-US" sz="1400" dirty="0">
              <a:solidFill>
                <a:schemeClr val="bg1">
                  <a:lumMod val="75000"/>
                </a:schemeClr>
              </a:solidFill>
              <a:highlight>
                <a:srgbClr val="FFFFFF"/>
              </a:highlight>
              <a:latin typeface="Aptos" panose="020B0004020202020204" pitchFamily="34" charset="0"/>
            </a:endParaRPr>
          </a:p>
          <a:p>
            <a:pPr marL="291179" indent="-291179">
              <a:buFont typeface="Arial" panose="020B0604020202020204" pitchFamily="34" charset="0"/>
              <a:buChar char="•"/>
            </a:pPr>
            <a:r>
              <a:rPr lang="en-US" sz="2000" dirty="0">
                <a:solidFill>
                  <a:schemeClr val="bg1">
                    <a:lumMod val="75000"/>
                  </a:schemeClr>
                </a:solidFill>
              </a:rPr>
              <a:t>Models account for land use changes expected over the next 20-30 years.  These changes in development may significantly alter travel patterns</a:t>
            </a:r>
            <a:r>
              <a:rPr lang="en-US" sz="1400" dirty="0">
                <a:solidFill>
                  <a:schemeClr val="bg1">
                    <a:lumMod val="75000"/>
                  </a:schemeClr>
                </a:solidFill>
                <a:highlight>
                  <a:srgbClr val="FFFFFF"/>
                </a:highlight>
                <a:latin typeface="Aptos" panose="020B0004020202020204" pitchFamily="34" charset="0"/>
              </a:rPr>
              <a:t>.  </a:t>
            </a:r>
            <a:endParaRPr lang="en-US" sz="1400" dirty="0">
              <a:solidFill>
                <a:schemeClr val="bg1">
                  <a:lumMod val="75000"/>
                </a:schemeClr>
              </a:solidFill>
            </a:endParaRP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7</a:t>
            </a:fld>
            <a:endParaRPr lang="en-US"/>
          </a:p>
        </p:txBody>
      </p:sp>
    </p:spTree>
    <p:extLst>
      <p:ext uri="{BB962C8B-B14F-4D97-AF65-F5344CB8AC3E}">
        <p14:creationId xmlns:p14="http://schemas.microsoft.com/office/powerpoint/2010/main" val="223194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endParaRPr lang="en-US" sz="1400" dirty="0">
              <a:solidFill>
                <a:schemeClr val="tx2"/>
              </a:solidFill>
              <a:latin typeface="Aptos" panose="020B0004020202020204" pitchFamily="34" charset="0"/>
            </a:endParaRPr>
          </a:p>
          <a:p>
            <a:pPr marL="291179" indent="-291179">
              <a:buFont typeface="Arial" panose="020B0604020202020204" pitchFamily="34" charset="0"/>
              <a:buChar char="•"/>
            </a:pPr>
            <a:endParaRPr lang="en-US" sz="1400" dirty="0">
              <a:solidFill>
                <a:schemeClr val="tx2"/>
              </a:solidFill>
              <a:latin typeface="Aptos" panose="020B0004020202020204" pitchFamily="34" charset="0"/>
            </a:endParaRPr>
          </a:p>
          <a:p>
            <a:pPr marL="291179" indent="-291179">
              <a:buFont typeface="Arial" panose="020B0604020202020204" pitchFamily="34" charset="0"/>
              <a:buChar char="•"/>
            </a:pPr>
            <a:r>
              <a:rPr lang="en-US" sz="1400" dirty="0">
                <a:solidFill>
                  <a:schemeClr val="tx2"/>
                </a:solidFill>
                <a:latin typeface="Aptos" panose="020B0004020202020204" pitchFamily="34" charset="0"/>
              </a:rPr>
              <a:t>We also provide some slides with a little more information</a:t>
            </a:r>
          </a:p>
          <a:p>
            <a:pPr marL="757066" lvl="1" indent="-291179" defTabSz="931774">
              <a:buFont typeface="Arial" panose="020B0604020202020204" pitchFamily="34" charset="0"/>
              <a:buChar char="•"/>
              <a:defRPr/>
            </a:pPr>
            <a:r>
              <a:rPr lang="en-US" sz="1400" dirty="0">
                <a:solidFill>
                  <a:schemeClr val="tx2"/>
                </a:solidFill>
                <a:highlight>
                  <a:srgbClr val="FFFFFF"/>
                </a:highlight>
                <a:latin typeface="Aptos" panose="020B0004020202020204" pitchFamily="34" charset="0"/>
              </a:rPr>
              <a:t>That add more insight and discussion around </a:t>
            </a:r>
          </a:p>
          <a:p>
            <a:pPr marL="757066" lvl="1" indent="-291179" defTabSz="931774">
              <a:buFont typeface="Arial" panose="020B0604020202020204" pitchFamily="34" charset="0"/>
              <a:buChar char="•"/>
              <a:defRPr/>
            </a:pPr>
            <a:r>
              <a:rPr lang="en-US" sz="1400" dirty="0">
                <a:solidFill>
                  <a:schemeClr val="tx2"/>
                </a:solidFill>
                <a:highlight>
                  <a:srgbClr val="FFFFFF"/>
                </a:highlight>
                <a:latin typeface="Aptos" panose="020B0004020202020204" pitchFamily="34" charset="0"/>
              </a:rPr>
              <a:t>Models and modeling</a:t>
            </a:r>
          </a:p>
          <a:p>
            <a:pPr marL="291179" indent="-291179">
              <a:buFont typeface="Arial" panose="020B0604020202020204" pitchFamily="34" charset="0"/>
              <a:buChar char="•"/>
            </a:pPr>
            <a:r>
              <a:rPr lang="en-US" sz="1400" dirty="0">
                <a:solidFill>
                  <a:schemeClr val="tx2"/>
                </a:solidFill>
                <a:latin typeface="Aptos" panose="020B0004020202020204" pitchFamily="34" charset="0"/>
              </a:rPr>
              <a:t>And, we wrote a longer written document of </a:t>
            </a:r>
          </a:p>
          <a:p>
            <a:pPr marL="757066" lvl="1" indent="-291179">
              <a:buFont typeface="Arial" panose="020B0604020202020204" pitchFamily="34" charset="0"/>
              <a:buChar char="•"/>
            </a:pPr>
            <a:r>
              <a:rPr lang="en-US" sz="1400" dirty="0">
                <a:solidFill>
                  <a:schemeClr val="tx2"/>
                </a:solidFill>
                <a:latin typeface="Aptos" panose="020B0004020202020204" pitchFamily="34" charset="0"/>
              </a:rPr>
              <a:t>Talking points</a:t>
            </a:r>
          </a:p>
          <a:p>
            <a:pPr marL="1222953" lvl="2" indent="-291179">
              <a:buFont typeface="Arial" panose="020B0604020202020204" pitchFamily="34" charset="0"/>
              <a:buChar char="•"/>
            </a:pPr>
            <a:r>
              <a:rPr lang="en-US" sz="1400" dirty="0">
                <a:solidFill>
                  <a:schemeClr val="tx2"/>
                </a:solidFill>
                <a:latin typeface="Aptos" panose="020B0004020202020204" pitchFamily="34" charset="0"/>
              </a:rPr>
              <a:t>Support narrative to help with a public presentation</a:t>
            </a:r>
          </a:p>
          <a:p>
            <a:pPr marL="757066" lvl="1" indent="-291179">
              <a:buFont typeface="Arial" panose="020B0604020202020204" pitchFamily="34" charset="0"/>
              <a:buChar char="•"/>
            </a:pPr>
            <a:r>
              <a:rPr lang="en-US" sz="1400" dirty="0">
                <a:solidFill>
                  <a:schemeClr val="tx2"/>
                </a:solidFill>
                <a:latin typeface="Aptos" panose="020B0004020202020204" pitchFamily="34" charset="0"/>
              </a:rPr>
              <a:t>Gives more information of the modeling process</a:t>
            </a:r>
          </a:p>
          <a:p>
            <a:pPr marL="1222953" lvl="2" indent="-291179">
              <a:buFont typeface="Arial" panose="020B0604020202020204" pitchFamily="34" charset="0"/>
              <a:buChar char="•"/>
            </a:pPr>
            <a:r>
              <a:rPr lang="en-US" sz="1400" dirty="0">
                <a:solidFill>
                  <a:schemeClr val="tx2"/>
                </a:solidFill>
                <a:latin typeface="Aptos" panose="020B0004020202020204" pitchFamily="34" charset="0"/>
              </a:rPr>
              <a:t>While maintaining the simplified approach</a:t>
            </a:r>
          </a:p>
          <a:p>
            <a:pPr marL="1222953" lvl="2" indent="-291179">
              <a:buFont typeface="Arial" panose="020B0604020202020204" pitchFamily="34" charset="0"/>
              <a:buChar char="•"/>
            </a:pPr>
            <a:endParaRPr lang="en-US" sz="1400" dirty="0">
              <a:solidFill>
                <a:schemeClr val="tx2"/>
              </a:solidFill>
              <a:latin typeface="Aptos" panose="020B0004020202020204" pitchFamily="34" charset="0"/>
            </a:endParaRPr>
          </a:p>
          <a:p>
            <a:pPr marL="757066" lvl="1" indent="-291179">
              <a:buFont typeface="Arial" panose="020B0604020202020204" pitchFamily="34" charset="0"/>
              <a:buChar char="•"/>
            </a:pPr>
            <a:r>
              <a:rPr lang="en-US" sz="1400" dirty="0">
                <a:solidFill>
                  <a:schemeClr val="tx2"/>
                </a:solidFill>
                <a:latin typeface="Aptos" panose="020B0004020202020204" pitchFamily="34" charset="0"/>
              </a:rPr>
              <a:t>Again, we spent a lot of time </a:t>
            </a:r>
          </a:p>
          <a:p>
            <a:pPr marL="1222953" lvl="2" indent="-291179">
              <a:buFont typeface="Arial" panose="020B0604020202020204" pitchFamily="34" charset="0"/>
              <a:buChar char="•"/>
            </a:pPr>
            <a:r>
              <a:rPr lang="en-US" sz="1400" dirty="0">
                <a:solidFill>
                  <a:schemeClr val="tx2"/>
                </a:solidFill>
                <a:latin typeface="Aptos" panose="020B0004020202020204" pitchFamily="34" charset="0"/>
              </a:rPr>
              <a:t>Condensing subject into digestible terms</a:t>
            </a:r>
          </a:p>
          <a:p>
            <a:pPr marL="291179" indent="-291179">
              <a:buFont typeface="Arial" panose="020B0604020202020204" pitchFamily="34" charset="0"/>
              <a:buChar char="•"/>
            </a:pPr>
            <a:r>
              <a:rPr lang="en-US" sz="1400" dirty="0">
                <a:solidFill>
                  <a:schemeClr val="tx2"/>
                </a:solidFill>
                <a:latin typeface="Aptos" panose="020B0004020202020204" pitchFamily="34" charset="0"/>
              </a:rPr>
              <a:t>This was in response to the DMC suggestions</a:t>
            </a:r>
          </a:p>
          <a:p>
            <a:pPr marL="757066" lvl="1" indent="-291179">
              <a:buFont typeface="Arial" panose="020B0604020202020204" pitchFamily="34" charset="0"/>
              <a:buChar char="•"/>
            </a:pPr>
            <a:r>
              <a:rPr lang="en-US" sz="1400" dirty="0">
                <a:solidFill>
                  <a:schemeClr val="tx2"/>
                </a:solidFill>
                <a:latin typeface="Aptos" panose="020B0004020202020204" pitchFamily="34" charset="0"/>
              </a:rPr>
              <a:t>Think it is going to be very helpful</a:t>
            </a:r>
          </a:p>
          <a:p>
            <a:pPr marL="757066" lvl="1" indent="-291179">
              <a:buFont typeface="Arial" panose="020B0604020202020204" pitchFamily="34" charset="0"/>
              <a:buChar char="•"/>
            </a:pPr>
            <a:r>
              <a:rPr lang="en-US" sz="1400" dirty="0">
                <a:solidFill>
                  <a:schemeClr val="tx2"/>
                </a:solidFill>
                <a:latin typeface="Aptos" panose="020B0004020202020204" pitchFamily="34" charset="0"/>
              </a:rPr>
              <a:t>As a resource</a:t>
            </a:r>
          </a:p>
          <a:p>
            <a:pPr marL="757066" lvl="1" indent="-291179">
              <a:buFont typeface="Arial" panose="020B0604020202020204" pitchFamily="34" charset="0"/>
              <a:buChar char="•"/>
            </a:pPr>
            <a:endParaRPr lang="en-US" sz="1400" dirty="0">
              <a:solidFill>
                <a:schemeClr val="tx2"/>
              </a:solidFill>
              <a:latin typeface="Aptos" panose="020B0004020202020204" pitchFamily="34" charset="0"/>
            </a:endParaRPr>
          </a:p>
          <a:p>
            <a:pPr marL="291179" indent="-291179">
              <a:buFont typeface="Arial" panose="020B0604020202020204" pitchFamily="34" charset="0"/>
              <a:buChar char="•"/>
            </a:pPr>
            <a:r>
              <a:rPr lang="en-US" sz="1400" dirty="0">
                <a:solidFill>
                  <a:schemeClr val="tx2"/>
                </a:solidFill>
                <a:latin typeface="Aptos" panose="020B0004020202020204" pitchFamily="34" charset="0"/>
              </a:rPr>
              <a:t>It is available on the Hub</a:t>
            </a:r>
          </a:p>
          <a:p>
            <a:pPr marL="757066" lvl="1" indent="-291179">
              <a:buFont typeface="Arial" panose="020B0604020202020204" pitchFamily="34" charset="0"/>
              <a:buChar char="•"/>
            </a:pPr>
            <a:r>
              <a:rPr lang="en-US" sz="1400" dirty="0">
                <a:solidFill>
                  <a:schemeClr val="tx2"/>
                </a:solidFill>
                <a:latin typeface="Aptos" panose="020B0004020202020204" pitchFamily="34" charset="0"/>
              </a:rPr>
              <a:t>Encourage you to use it.</a:t>
            </a:r>
          </a:p>
          <a:p>
            <a:pPr marL="291179" indent="-291179">
              <a:buFont typeface="Arial" panose="020B0604020202020204" pitchFamily="34" charset="0"/>
              <a:buChar char="•"/>
            </a:pPr>
            <a:endParaRPr lang="en-US" sz="1400" dirty="0">
              <a:solidFill>
                <a:schemeClr val="tx2"/>
              </a:solidFill>
              <a:latin typeface="Aptos" panose="020B0004020202020204" pitchFamily="34" charset="0"/>
            </a:endParaRPr>
          </a:p>
          <a:p>
            <a:pPr marL="291179" indent="-291179">
              <a:buFont typeface="Arial" panose="020B0604020202020204" pitchFamily="34" charset="0"/>
              <a:buChar char="•"/>
            </a:pPr>
            <a:endParaRPr lang="en-US" sz="1400" dirty="0">
              <a:solidFill>
                <a:schemeClr val="tx2"/>
              </a:solidFill>
              <a:latin typeface="Aptos" panose="020B0004020202020204" pitchFamily="34" charset="0"/>
            </a:endParaRPr>
          </a:p>
          <a:p>
            <a:pPr marL="291179" indent="-291179">
              <a:buFont typeface="Arial" panose="020B0604020202020204" pitchFamily="34" charset="0"/>
              <a:buChar char="•"/>
            </a:pPr>
            <a:r>
              <a:rPr lang="en-US" sz="1400" dirty="0">
                <a:solidFill>
                  <a:schemeClr val="tx2"/>
                </a:solidFill>
                <a:latin typeface="Aptos" panose="020B0004020202020204" pitchFamily="34" charset="0"/>
              </a:rPr>
              <a:t>The model uses a step-by-step process to forecast travel demand by working with established data and using a proven process to estimate future travel behavior. In most cases, a 4-step approach is used to analyze how trips are generated, where they are going, the modes of transportation chosen, and the routes taken. </a:t>
            </a:r>
          </a:p>
          <a:p>
            <a:pPr marL="291179" indent="-291179">
              <a:buFont typeface="Arial" panose="020B0604020202020204" pitchFamily="34" charset="0"/>
              <a:buChar char="•"/>
            </a:pPr>
            <a:endParaRPr lang="en-US" sz="1400" dirty="0">
              <a:solidFill>
                <a:schemeClr val="tx2"/>
              </a:solidFill>
              <a:latin typeface="Aptos" panose="020B0004020202020204" pitchFamily="34" charset="0"/>
            </a:endParaRPr>
          </a:p>
          <a:p>
            <a:pPr marL="291179" indent="-291179">
              <a:buFont typeface="Arial" panose="020B0604020202020204" pitchFamily="34" charset="0"/>
              <a:buChar char="•"/>
            </a:pPr>
            <a:r>
              <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rPr>
              <a:t>Models with more complex patterns may use the Activity Based Modeling process. </a:t>
            </a:r>
            <a:r>
              <a:rPr lang="en-US" sz="1400" dirty="0">
                <a:solidFill>
                  <a:schemeClr val="tx2"/>
                </a:solidFill>
                <a:latin typeface="Aptos" panose="020B0004020202020204" pitchFamily="34" charset="0"/>
              </a:rPr>
              <a:t>By incorporating real-world data and iterative feedback loops, a travel demand model provides valuable insights for planners and policy-makers to design efficient and effective transportation systems that meet future travel needs.</a:t>
            </a:r>
          </a:p>
          <a:p>
            <a:pPr marL="291179" indent="-291179">
              <a:buFont typeface="Arial" panose="020B0604020202020204" pitchFamily="34" charset="0"/>
              <a:buChar char="•"/>
            </a:pPr>
            <a:endParaRPr lang="en-US" sz="1400" dirty="0">
              <a:solidFill>
                <a:schemeClr val="tx2"/>
              </a:solidFill>
              <a:latin typeface="Aptos" panose="020B0004020202020204" pitchFamily="34" charset="0"/>
            </a:endParaRPr>
          </a:p>
          <a:p>
            <a:pPr marL="291179" indent="-291179">
              <a:buFont typeface="Arial" panose="020B0604020202020204" pitchFamily="34" charset="0"/>
              <a:buChar char="•"/>
            </a:pPr>
            <a:r>
              <a:rPr lang="en-US" sz="1400" dirty="0">
                <a:solidFill>
                  <a:schemeClr val="tx2"/>
                </a:solidFill>
                <a:latin typeface="Aptos" panose="020B0004020202020204" pitchFamily="34" charset="0"/>
              </a:rPr>
              <a:t>It all starts with the question, where and how will people travel in the future?</a:t>
            </a:r>
          </a:p>
          <a:p>
            <a:endParaRPr lang="en-US" sz="1400" dirty="0">
              <a:solidFill>
                <a:schemeClr val="tx2"/>
              </a:solidFill>
              <a:latin typeface="Aptos" panose="020B0004020202020204" pitchFamily="34" charset="0"/>
            </a:endParaRPr>
          </a:p>
          <a:p>
            <a:endParaRPr lang="en-US" sz="1400" dirty="0">
              <a:solidFill>
                <a:schemeClr val="tx2"/>
              </a:solidFill>
              <a:latin typeface="Aptos" panose="020B0004020202020204" pitchFamily="34" charset="0"/>
            </a:endParaRPr>
          </a:p>
          <a:p>
            <a:r>
              <a:rPr lang="en-US" sz="1400" b="1" dirty="0">
                <a:solidFill>
                  <a:schemeClr val="tx2"/>
                </a:solidFill>
                <a:latin typeface="Aptos" panose="020B0004020202020204" pitchFamily="34" charset="0"/>
              </a:rPr>
              <a:t>INPUTS</a:t>
            </a:r>
          </a:p>
          <a:p>
            <a:pPr defTabSz="931774">
              <a:defRPr/>
            </a:pPr>
            <a:r>
              <a:rPr lang="en-US" sz="1400" dirty="0">
                <a:solidFill>
                  <a:schemeClr val="tx2"/>
                </a:solidFill>
                <a:latin typeface="Aptos" panose="020B0004020202020204" pitchFamily="34" charset="0"/>
              </a:rPr>
              <a:t>Established data for model inputs fall into three main categories: land use, transportation network, and travel behavior. These data are all gathered from established sources, such as FHWA, FDOT, and local agencies. </a:t>
            </a:r>
          </a:p>
          <a:p>
            <a:pPr defTabSz="931774">
              <a:defRPr/>
            </a:pPr>
            <a:endParaRPr lang="en-US" sz="1400" dirty="0">
              <a:solidFill>
                <a:schemeClr val="tx2"/>
              </a:solidFill>
              <a:latin typeface="Aptos" panose="020B0004020202020204" pitchFamily="34" charset="0"/>
            </a:endParaRPr>
          </a:p>
          <a:p>
            <a:pPr marL="174708" indent="-174708">
              <a:buFont typeface="Arial" panose="020B0604020202020204" pitchFamily="34" charset="0"/>
              <a:buChar char="•"/>
            </a:pPr>
            <a:r>
              <a:rPr lang="en-US" sz="1400" dirty="0">
                <a:solidFill>
                  <a:schemeClr val="tx2"/>
                </a:solidFill>
                <a:latin typeface="Aptos" panose="020B0004020202020204" pitchFamily="34" charset="0"/>
              </a:rPr>
              <a:t>Land use data includes the attributes about the people doing the traveling and their characteristics. </a:t>
            </a:r>
          </a:p>
          <a:p>
            <a:pPr marL="174708" indent="-174708">
              <a:buFont typeface="Arial" panose="020B0604020202020204" pitchFamily="34" charset="0"/>
              <a:buChar char="•"/>
            </a:pPr>
            <a:endParaRPr lang="en-US" sz="1400" dirty="0">
              <a:solidFill>
                <a:schemeClr val="tx2"/>
              </a:solidFill>
              <a:latin typeface="Aptos" panose="020B0004020202020204" pitchFamily="34" charset="0"/>
            </a:endParaRPr>
          </a:p>
          <a:p>
            <a:pPr marL="174708" indent="-174708">
              <a:buFont typeface="Arial" panose="020B0604020202020204" pitchFamily="34" charset="0"/>
              <a:buChar char="•"/>
            </a:pPr>
            <a:r>
              <a:rPr lang="en-US" sz="1400" dirty="0">
                <a:solidFill>
                  <a:schemeClr val="tx2"/>
                </a:solidFill>
                <a:latin typeface="Aptos" panose="020B0004020202020204" pitchFamily="34" charset="0"/>
              </a:rPr>
              <a:t>Transportation network data describe the roadway characteristics including type of roadway, type of neighborhood for the roadway, traffic counts in the base year, and the number of lanes on the road.</a:t>
            </a:r>
          </a:p>
          <a:p>
            <a:pPr marL="174708" indent="-174708">
              <a:buFont typeface="Arial" panose="020B0604020202020204" pitchFamily="34" charset="0"/>
              <a:buChar char="•"/>
            </a:pPr>
            <a:endParaRPr lang="en-US" sz="1400" dirty="0">
              <a:solidFill>
                <a:schemeClr val="tx2"/>
              </a:solidFill>
              <a:latin typeface="Aptos" panose="020B0004020202020204" pitchFamily="34" charset="0"/>
            </a:endParaRPr>
          </a:p>
          <a:p>
            <a:pPr marL="174708" indent="-174708">
              <a:buFont typeface="Arial" panose="020B0604020202020204" pitchFamily="34" charset="0"/>
              <a:buChar char="•"/>
            </a:pPr>
            <a:r>
              <a:rPr lang="en-US" sz="1400" dirty="0">
                <a:solidFill>
                  <a:schemeClr val="tx2"/>
                </a:solidFill>
                <a:latin typeface="Aptos" panose="020B0004020202020204" pitchFamily="34" charset="0"/>
              </a:rPr>
              <a:t>Travel behavior includes typical trip length for each different trip purpose, the number of trips per person, and the likelihood that travelers will use carpool and transit modes. </a:t>
            </a:r>
          </a:p>
          <a:p>
            <a:pPr algn="l" rtl="0" fontAlgn="base"/>
            <a:endParaRPr lang="en-US" sz="1400" dirty="0">
              <a:solidFill>
                <a:schemeClr val="tx2"/>
              </a:solidFill>
              <a:latin typeface="Aptos" panose="020B0004020202020204" pitchFamily="34" charset="0"/>
              <a:cs typeface="Segoe UI"/>
            </a:endParaRPr>
          </a:p>
          <a:p>
            <a:pPr defTabSz="931774" fontAlgn="base">
              <a:defRPr/>
            </a:pPr>
            <a:r>
              <a:rPr lang="en-US" sz="1400" b="1" dirty="0">
                <a:solidFill>
                  <a:schemeClr val="tx2"/>
                </a:solidFill>
                <a:latin typeface="Aptos" panose="020B0004020202020204" pitchFamily="34" charset="0"/>
                <a:ea typeface="SimSun" panose="02010600030101010101" pitchFamily="2" charset="-122"/>
                <a:cs typeface="Times New Roman" panose="02020603050405020304" pitchFamily="18" charset="0"/>
              </a:rPr>
              <a:t>PROCESS</a:t>
            </a:r>
          </a:p>
          <a:p>
            <a:pPr defTabSz="931774" fontAlgn="base">
              <a:defRPr/>
            </a:pPr>
            <a:r>
              <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rPr>
              <a:t>The modeling process begins with establishing the intent of the project. </a:t>
            </a:r>
          </a:p>
          <a:p>
            <a:pPr defTabSz="931774" fontAlgn="base">
              <a:defRPr/>
            </a:pPr>
            <a:endPar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endParaRPr>
          </a:p>
          <a:p>
            <a:pPr marL="291179" indent="-291179" defTabSz="931774" fontAlgn="base">
              <a:buFont typeface="Arial" panose="020B0604020202020204" pitchFamily="34" charset="0"/>
              <a:buChar char="•"/>
              <a:defRPr/>
            </a:pPr>
            <a:r>
              <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rPr>
              <a:t>This determines the type of model and level of detail required. Using available data (Inputs), the model is run within the predetermined parameters, then calibrated, and validated to establish if the outputs are reasonable. </a:t>
            </a:r>
          </a:p>
          <a:p>
            <a:pPr marL="291179" indent="-291179" defTabSz="931774" fontAlgn="base">
              <a:buFont typeface="Arial" panose="020B0604020202020204" pitchFamily="34" charset="0"/>
              <a:buChar char="•"/>
              <a:defRPr/>
            </a:pPr>
            <a:endPar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endParaRPr>
          </a:p>
          <a:p>
            <a:pPr marL="291179" indent="-291179" defTabSz="931774" fontAlgn="base">
              <a:buFont typeface="Arial" panose="020B0604020202020204" pitchFamily="34" charset="0"/>
              <a:buChar char="•"/>
              <a:defRPr/>
            </a:pPr>
            <a:r>
              <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rPr>
              <a:t>If the outputs indicate problems, the process is repeated after adjusting the parameters accordingly in an iterative manner until reasonable performance is obtained. </a:t>
            </a:r>
          </a:p>
          <a:p>
            <a:pPr marL="291179" indent="-291179" defTabSz="931774" fontAlgn="base">
              <a:buFont typeface="Arial" panose="020B0604020202020204" pitchFamily="34" charset="0"/>
              <a:buChar char="•"/>
              <a:defRPr/>
            </a:pPr>
            <a:endPar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endParaRPr>
          </a:p>
          <a:p>
            <a:pPr marL="291179" indent="-291179" defTabSz="931774" fontAlgn="base">
              <a:buFont typeface="Arial" panose="020B0604020202020204" pitchFamily="34" charset="0"/>
              <a:buChar char="•"/>
              <a:defRPr/>
            </a:pPr>
            <a:r>
              <a:rPr lang="en-US" sz="1400" dirty="0">
                <a:solidFill>
                  <a:schemeClr val="tx2"/>
                </a:solidFill>
                <a:latin typeface="Aptos" panose="020B0004020202020204" pitchFamily="34" charset="0"/>
                <a:ea typeface="SimSun" panose="02010600030101010101" pitchFamily="2" charset="-122"/>
                <a:cs typeface="Times New Roman" panose="02020603050405020304" pitchFamily="18" charset="0"/>
              </a:rPr>
              <a:t>With a validated model, alternate scenarios are considered for analysis. Scenario results are reviewed, and strategies identified for addressing the observed need. </a:t>
            </a:r>
          </a:p>
          <a:p>
            <a:pPr algn="l" rtl="0" fontAlgn="base"/>
            <a:endParaRPr lang="en-US" sz="1400" dirty="0">
              <a:solidFill>
                <a:schemeClr val="tx2"/>
              </a:solidFill>
              <a:latin typeface="Aptos" panose="020B0004020202020204" pitchFamily="34" charset="0"/>
              <a:cs typeface="Segoe UI"/>
            </a:endParaRPr>
          </a:p>
          <a:p>
            <a:pPr defTabSz="931774" fontAlgn="base">
              <a:defRPr/>
            </a:pPr>
            <a:r>
              <a:rPr lang="en-US" sz="1400" b="1" dirty="0">
                <a:solidFill>
                  <a:schemeClr val="tx2"/>
                </a:solidFill>
                <a:latin typeface="Aptos" panose="020B0004020202020204" pitchFamily="34" charset="0"/>
              </a:rPr>
              <a:t>OUTPUTS</a:t>
            </a:r>
          </a:p>
          <a:p>
            <a:pPr defTabSz="931774" fontAlgn="base">
              <a:defRPr/>
            </a:pPr>
            <a:r>
              <a:rPr lang="en-US" sz="1400" dirty="0">
                <a:solidFill>
                  <a:schemeClr val="tx2"/>
                </a:solidFill>
                <a:latin typeface="Aptos" panose="020B0004020202020204" pitchFamily="34" charset="0"/>
              </a:rPr>
              <a:t>The main output of travel demand models is called the loaded network but there are secondary outputs like trip tables and mode split information. </a:t>
            </a:r>
          </a:p>
          <a:p>
            <a:pPr defTabSz="931774" fontAlgn="base">
              <a:defRPr/>
            </a:pPr>
            <a:endParaRPr lang="en-US" sz="1400" dirty="0">
              <a:solidFill>
                <a:schemeClr val="tx2"/>
              </a:solidFill>
              <a:latin typeface="Aptos" panose="020B0004020202020204" pitchFamily="34" charset="0"/>
            </a:endParaRPr>
          </a:p>
          <a:p>
            <a:pPr marL="291179" indent="-291179" defTabSz="931774" fontAlgn="base">
              <a:buFont typeface="Arial" panose="020B0604020202020204" pitchFamily="34" charset="0"/>
              <a:buChar char="•"/>
              <a:defRPr/>
            </a:pPr>
            <a:r>
              <a:rPr lang="en-US" sz="1400" dirty="0">
                <a:solidFill>
                  <a:schemeClr val="tx2"/>
                </a:solidFill>
                <a:latin typeface="Aptos" panose="020B0004020202020204" pitchFamily="34" charset="0"/>
              </a:rPr>
              <a:t>The loaded network is the roadway links containing all the forecasted traffic volumes. Model software allows various options for reviewing and studying link information such as traffic volume, speed, and delay.</a:t>
            </a:r>
          </a:p>
          <a:p>
            <a:pPr marL="291179" indent="-291179" defTabSz="931774" fontAlgn="base">
              <a:buFont typeface="Arial" panose="020B0604020202020204" pitchFamily="34" charset="0"/>
              <a:buChar char="•"/>
              <a:defRPr/>
            </a:pPr>
            <a:endParaRPr lang="en-US" sz="1400" dirty="0">
              <a:solidFill>
                <a:schemeClr val="tx2"/>
              </a:solidFill>
              <a:latin typeface="Aptos" panose="020B0004020202020204" pitchFamily="34" charset="0"/>
            </a:endParaRPr>
          </a:p>
          <a:p>
            <a:pPr marL="291179" indent="-291179" defTabSz="931774" fontAlgn="base">
              <a:buFont typeface="Arial" panose="020B0604020202020204" pitchFamily="34" charset="0"/>
              <a:buChar char="•"/>
              <a:defRPr/>
            </a:pPr>
            <a:r>
              <a:rPr lang="en-US" sz="1400" dirty="0">
                <a:solidFill>
                  <a:schemeClr val="tx2"/>
                </a:solidFill>
                <a:latin typeface="Aptos" panose="020B0004020202020204" pitchFamily="34" charset="0"/>
              </a:rPr>
              <a:t>Trip tables show trip origin and destination activity and can be summarized and represented in informative graphics. </a:t>
            </a:r>
          </a:p>
          <a:p>
            <a:pPr marL="291179" indent="-291179" defTabSz="931774" fontAlgn="base">
              <a:buFont typeface="Arial" panose="020B0604020202020204" pitchFamily="34" charset="0"/>
              <a:buChar char="•"/>
              <a:defRPr/>
            </a:pPr>
            <a:endParaRPr lang="en-US" sz="1400" dirty="0">
              <a:solidFill>
                <a:schemeClr val="tx2"/>
              </a:solidFill>
              <a:latin typeface="Aptos" panose="020B0004020202020204" pitchFamily="34" charset="0"/>
            </a:endParaRPr>
          </a:p>
          <a:p>
            <a:pPr marL="291179" indent="-291179" defTabSz="931774" fontAlgn="base">
              <a:buFont typeface="Arial" panose="020B0604020202020204" pitchFamily="34" charset="0"/>
              <a:buChar char="•"/>
              <a:defRPr/>
            </a:pPr>
            <a:r>
              <a:rPr lang="en-US" sz="1400" dirty="0">
                <a:solidFill>
                  <a:schemeClr val="tx2"/>
                </a:solidFill>
                <a:latin typeface="Aptos" panose="020B0004020202020204" pitchFamily="34" charset="0"/>
              </a:rPr>
              <a:t>Mode split outputs show, at an aggregate level, how people travel in the region using data like how many people use carpools, take transit, or drive single-occupant vehicles and is useful for illustrating summary statistics that can graphically display a region’s characteristics. </a:t>
            </a:r>
            <a:endParaRPr lang="en-US" sz="1400" dirty="0">
              <a:solidFill>
                <a:schemeClr val="tx2"/>
              </a:solidFill>
              <a:latin typeface="Aptos" panose="020B0004020202020204" pitchFamily="34" charset="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8</a:t>
            </a:fld>
            <a:endParaRPr lang="en-US"/>
          </a:p>
        </p:txBody>
      </p:sp>
    </p:spTree>
    <p:extLst>
      <p:ext uri="{BB962C8B-B14F-4D97-AF65-F5344CB8AC3E}">
        <p14:creationId xmlns:p14="http://schemas.microsoft.com/office/powerpoint/2010/main" val="128661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8CA7-2ABD-C83D-05B0-8F692A5D6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11C2B-92CF-EC33-7EC8-E8171C65A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66535-7C5A-A401-F981-AC887A3A30AF}"/>
              </a:ext>
            </a:extLst>
          </p:cNvPr>
          <p:cNvSpPr>
            <a:spLocks noGrp="1"/>
          </p:cNvSpPr>
          <p:nvPr>
            <p:ph type="body" idx="1"/>
          </p:nvPr>
        </p:nvSpPr>
        <p:spPr/>
        <p:txBody>
          <a:bodyPr/>
          <a:lstStyle/>
          <a:p>
            <a:pPr defTabSz="931774">
              <a:defRPr/>
            </a:pPr>
            <a:r>
              <a:rPr lang="en-US" dirty="0"/>
              <a:t>Click again for planets to rotate to Guidance and Training</a:t>
            </a:r>
          </a:p>
          <a:p>
            <a:pPr defTabSz="931774">
              <a:defRPr/>
            </a:pPr>
            <a:r>
              <a:rPr lang="en-US" dirty="0"/>
              <a:t>------------------------------------------------------------------</a:t>
            </a:r>
          </a:p>
          <a:p>
            <a:pPr defTabSz="931774">
              <a:defRPr/>
            </a:pPr>
            <a:r>
              <a:rPr lang="en-US" b="1" dirty="0"/>
              <a:t>New Data Committee </a:t>
            </a:r>
          </a:p>
          <a:p>
            <a:pPr marL="174708" indent="-174708">
              <a:buFont typeface="Arial" panose="020B0604020202020204" pitchFamily="34" charset="0"/>
              <a:buChar char="•"/>
            </a:pPr>
            <a:r>
              <a:rPr lang="en-US" dirty="0"/>
              <a:t>Was tasked with developing a comparative analysis of different transportation data products</a:t>
            </a:r>
          </a:p>
          <a:p>
            <a:pPr marL="640594" lvl="1" indent="-174708">
              <a:buFont typeface="Arial" panose="020B0604020202020204" pitchFamily="34" charset="0"/>
              <a:buChar char="•"/>
            </a:pPr>
            <a:r>
              <a:rPr lang="en-US" dirty="0"/>
              <a:t>This work resulted in a broad table of vendors and compared individual attributes</a:t>
            </a:r>
          </a:p>
          <a:p>
            <a:pPr marL="640594" lvl="1" indent="-174708">
              <a:buFont typeface="Arial" panose="020B0604020202020204" pitchFamily="34" charset="0"/>
              <a:buChar char="•"/>
            </a:pPr>
            <a:r>
              <a:rPr lang="en-US" dirty="0"/>
              <a:t>By evaluating a wide range of products across key attributes—such as </a:t>
            </a:r>
          </a:p>
          <a:p>
            <a:pPr marL="1106481" lvl="2" indent="-174708">
              <a:buFont typeface="Arial" panose="020B0604020202020204" pitchFamily="34" charset="0"/>
              <a:buChar char="•"/>
            </a:pPr>
            <a:r>
              <a:rPr lang="en-US" dirty="0"/>
              <a:t>data type, resolution, accessibility, and quality assurance</a:t>
            </a:r>
          </a:p>
          <a:p>
            <a:pPr marL="1106481" lvl="2" indent="-174708">
              <a:buFont typeface="Arial" panose="020B0604020202020204" pitchFamily="34" charset="0"/>
              <a:buChar char="•"/>
            </a:pPr>
            <a:r>
              <a:rPr lang="en-US" dirty="0"/>
              <a:t>the committee has provided insights into how each data source </a:t>
            </a:r>
          </a:p>
          <a:p>
            <a:pPr marL="1572368" lvl="3" indent="-174708">
              <a:buFont typeface="Arial" panose="020B0604020202020204" pitchFamily="34" charset="0"/>
              <a:buChar char="•"/>
            </a:pPr>
            <a:r>
              <a:rPr lang="en-US" dirty="0"/>
              <a:t>can be leveraged for specific transportation needs.</a:t>
            </a:r>
          </a:p>
          <a:p>
            <a:r>
              <a:rPr lang="en-US" dirty="0"/>
              <a:t>This work helps us:</a:t>
            </a:r>
          </a:p>
          <a:p>
            <a:pPr lvl="1">
              <a:buFont typeface="Arial" panose="020B0604020202020204" pitchFamily="34" charset="0"/>
              <a:buChar char="•"/>
            </a:pPr>
            <a:r>
              <a:rPr lang="en-US" b="1" dirty="0"/>
              <a:t>Identify the best data sources</a:t>
            </a:r>
            <a:r>
              <a:rPr lang="en-US" dirty="0"/>
              <a:t> for different applications, </a:t>
            </a:r>
          </a:p>
          <a:p>
            <a:pPr lvl="2">
              <a:buFont typeface="Arial" panose="020B0604020202020204" pitchFamily="34" charset="0"/>
              <a:buChar char="•"/>
            </a:pPr>
            <a:r>
              <a:rPr lang="en-US" b="1" dirty="0" err="1"/>
              <a:t>Ie</a:t>
            </a:r>
            <a:r>
              <a:rPr lang="en-US" b="1" dirty="0"/>
              <a:t>, short-term predictive analysis</a:t>
            </a:r>
            <a:r>
              <a:rPr lang="en-US" dirty="0"/>
              <a:t>, </a:t>
            </a:r>
            <a:r>
              <a:rPr lang="en-US" b="1" dirty="0"/>
              <a:t>traffic operations</a:t>
            </a:r>
            <a:r>
              <a:rPr lang="en-US" dirty="0"/>
              <a:t>, or </a:t>
            </a:r>
            <a:r>
              <a:rPr lang="en-US" b="1" dirty="0"/>
              <a:t>safety forecasting</a:t>
            </a:r>
            <a:r>
              <a:rPr lang="en-US" dirty="0"/>
              <a:t>.</a:t>
            </a:r>
          </a:p>
          <a:p>
            <a:pPr lvl="1">
              <a:buFont typeface="Arial" panose="020B0604020202020204" pitchFamily="34" charset="0"/>
              <a:buChar char="•"/>
            </a:pPr>
            <a:r>
              <a:rPr lang="en-US" b="1" dirty="0"/>
              <a:t>Improve decision-making</a:t>
            </a:r>
            <a:r>
              <a:rPr lang="en-US" dirty="0"/>
              <a:t> </a:t>
            </a:r>
          </a:p>
          <a:p>
            <a:pPr lvl="2">
              <a:buFont typeface="Arial" panose="020B0604020202020204" pitchFamily="34" charset="0"/>
              <a:buChar char="•"/>
            </a:pPr>
            <a:r>
              <a:rPr lang="en-US" dirty="0"/>
              <a:t>by providing clear guidance on </a:t>
            </a:r>
            <a:r>
              <a:rPr lang="en-US" b="1" dirty="0"/>
              <a:t>data accessibility</a:t>
            </a:r>
            <a:r>
              <a:rPr lang="en-US" dirty="0"/>
              <a:t>,</a:t>
            </a:r>
          </a:p>
          <a:p>
            <a:pPr lvl="1">
              <a:buFont typeface="Arial" panose="020B0604020202020204" pitchFamily="34" charset="0"/>
              <a:buChar char="•"/>
            </a:pPr>
            <a:r>
              <a:rPr lang="en-US" b="1" dirty="0"/>
              <a:t>Facilitate data integration</a:t>
            </a:r>
            <a:r>
              <a:rPr lang="en-US" dirty="0"/>
              <a:t> </a:t>
            </a:r>
          </a:p>
          <a:p>
            <a:pPr lvl="2">
              <a:buFont typeface="Arial" panose="020B0604020202020204" pitchFamily="34" charset="0"/>
              <a:buChar char="•"/>
            </a:pPr>
            <a:r>
              <a:rPr lang="en-US" dirty="0"/>
              <a:t>by highlighting how these sources can complement each other, </a:t>
            </a:r>
          </a:p>
          <a:p>
            <a:pPr lvl="1">
              <a:buFont typeface="Arial" panose="020B0604020202020204" pitchFamily="34" charset="0"/>
              <a:buChar char="•"/>
            </a:pPr>
            <a:r>
              <a:rPr lang="en-US" b="1" dirty="0"/>
              <a:t>Drive improvements in forecasting accuracy</a:t>
            </a:r>
            <a:r>
              <a:rPr lang="en-US" dirty="0"/>
              <a:t>, </a:t>
            </a:r>
          </a:p>
          <a:p>
            <a:pPr lvl="2">
              <a:buFont typeface="Arial" panose="020B0604020202020204" pitchFamily="34" charset="0"/>
              <a:buChar char="•"/>
            </a:pPr>
            <a:r>
              <a:rPr lang="en-US" dirty="0"/>
              <a:t>with data quality checks and </a:t>
            </a:r>
          </a:p>
          <a:p>
            <a:pPr lvl="3">
              <a:buFont typeface="Arial" panose="020B0604020202020204" pitchFamily="34" charset="0"/>
              <a:buChar char="•"/>
            </a:pPr>
            <a:r>
              <a:rPr lang="en-US" dirty="0"/>
              <a:t>more reliable predictive models.</a:t>
            </a:r>
          </a:p>
          <a:p>
            <a:pPr marL="174708" indent="-174708">
              <a:buFont typeface="Arial" panose="020B0604020202020204" pitchFamily="34" charset="0"/>
              <a:buChar char="•"/>
            </a:pPr>
            <a:r>
              <a:rPr lang="en-US" dirty="0"/>
              <a:t>For </a:t>
            </a:r>
            <a:r>
              <a:rPr lang="en-US" b="1" dirty="0"/>
              <a:t>DOTs, MPOs, and consultants</a:t>
            </a:r>
            <a:r>
              <a:rPr lang="en-US" dirty="0"/>
              <a:t>, </a:t>
            </a:r>
          </a:p>
          <a:p>
            <a:pPr marL="640594" lvl="1" indent="-174708">
              <a:buFont typeface="Arial" panose="020B0604020202020204" pitchFamily="34" charset="0"/>
              <a:buChar char="•"/>
            </a:pPr>
            <a:r>
              <a:rPr lang="en-US" dirty="0"/>
              <a:t>This work is important overall because it helps create a </a:t>
            </a:r>
          </a:p>
          <a:p>
            <a:pPr marL="1106481" lvl="2" indent="-174708">
              <a:buFont typeface="Arial" panose="020B0604020202020204" pitchFamily="34" charset="0"/>
              <a:buChar char="•"/>
            </a:pPr>
            <a:r>
              <a:rPr lang="en-US" b="1" dirty="0"/>
              <a:t>clear, comprehensive understanding</a:t>
            </a:r>
            <a:r>
              <a:rPr lang="en-US" dirty="0"/>
              <a:t> of the diverse data sources. </a:t>
            </a:r>
          </a:p>
          <a:p>
            <a:pPr marL="1106481" lvl="2" indent="-174708">
              <a:buFont typeface="Arial" panose="020B0604020202020204" pitchFamily="34" charset="0"/>
              <a:buChar char="•"/>
            </a:pPr>
            <a:r>
              <a:rPr lang="en-US" dirty="0"/>
              <a:t>By evaluating and comparing these sources across critical attributes—</a:t>
            </a:r>
          </a:p>
          <a:p>
            <a:pPr marL="1572368" lvl="3" indent="-174708">
              <a:buFont typeface="Arial" panose="020B0604020202020204" pitchFamily="34" charset="0"/>
              <a:buChar char="•"/>
            </a:pPr>
            <a:r>
              <a:rPr lang="en-US" dirty="0"/>
              <a:t>such as </a:t>
            </a:r>
            <a:r>
              <a:rPr lang="en-US" b="1" dirty="0"/>
              <a:t>data accuracy</a:t>
            </a:r>
            <a:r>
              <a:rPr lang="en-US" dirty="0"/>
              <a:t>, </a:t>
            </a:r>
            <a:r>
              <a:rPr lang="en-US" b="1" dirty="0"/>
              <a:t>accessibility</a:t>
            </a:r>
            <a:r>
              <a:rPr lang="en-US" dirty="0"/>
              <a:t>, and </a:t>
            </a:r>
            <a:r>
              <a:rPr lang="en-US" b="1" dirty="0"/>
              <a:t>resolution</a:t>
            </a:r>
          </a:p>
          <a:p>
            <a:pPr marL="1572368" lvl="3" indent="-174708">
              <a:buFont typeface="Arial" panose="020B0604020202020204" pitchFamily="34" charset="0"/>
              <a:buChar char="•"/>
            </a:pPr>
            <a:r>
              <a:rPr lang="en-US" dirty="0"/>
              <a:t>it provides a </a:t>
            </a:r>
            <a:r>
              <a:rPr lang="en-US" b="1" dirty="0"/>
              <a:t>roadmap</a:t>
            </a:r>
            <a:r>
              <a:rPr lang="en-US" dirty="0"/>
              <a:t> for selecting the right tools for specific transportation challenges.</a:t>
            </a:r>
          </a:p>
          <a:p>
            <a:pPr defTabSz="931774">
              <a:defRPr/>
            </a:pPr>
            <a:endParaRPr lang="en-US" dirty="0"/>
          </a:p>
          <a:p>
            <a:pPr defTabSz="931774">
              <a:defRPr/>
            </a:pPr>
            <a:r>
              <a:rPr lang="en-US" b="1" dirty="0"/>
              <a:t>Short-term Predictive Analytics Committee </a:t>
            </a:r>
          </a:p>
          <a:p>
            <a:pPr marL="174708" indent="-174708">
              <a:buFont typeface="Arial" panose="020B0604020202020204" pitchFamily="34" charset="0"/>
              <a:buChar char="•"/>
            </a:pPr>
            <a:r>
              <a:rPr lang="en-US" b="0" dirty="0"/>
              <a:t>Purpose and Scope</a:t>
            </a:r>
          </a:p>
          <a:p>
            <a:pPr marL="757066" lvl="1" indent="-291179">
              <a:buFont typeface="Arial" panose="020B0604020202020204" pitchFamily="34" charset="0"/>
              <a:buChar char="•"/>
            </a:pPr>
            <a:r>
              <a:rPr lang="en-US" b="0" dirty="0"/>
              <a:t>The committee was tasked with creating guidance for short-term predictive analyses to support TDM</a:t>
            </a:r>
          </a:p>
          <a:p>
            <a:pPr marL="1222953" lvl="2" indent="-291179">
              <a:buFont typeface="Arial" panose="020B0604020202020204" pitchFamily="34" charset="0"/>
              <a:buChar char="•"/>
            </a:pPr>
            <a:r>
              <a:rPr lang="en-US" b="0" dirty="0"/>
              <a:t>Looked at merging these concepts together</a:t>
            </a:r>
          </a:p>
          <a:p>
            <a:pPr marL="1688840" lvl="3" indent="-291179">
              <a:buFont typeface="Arial" panose="020B0604020202020204" pitchFamily="34" charset="0"/>
              <a:buChar char="•"/>
            </a:pPr>
            <a:r>
              <a:rPr lang="en-US" b="0" dirty="0"/>
              <a:t>Pretty tough task</a:t>
            </a:r>
          </a:p>
          <a:p>
            <a:pPr marL="757066" lvl="1" indent="-291179">
              <a:buFont typeface="Arial" panose="020B0604020202020204" pitchFamily="34" charset="0"/>
              <a:buChar char="•"/>
            </a:pPr>
            <a:r>
              <a:rPr lang="en-US" b="0" dirty="0"/>
              <a:t>Started with a national, statewide, and local scan of best practices and a </a:t>
            </a:r>
          </a:p>
          <a:p>
            <a:pPr marL="1222953" lvl="2" indent="-291179">
              <a:buFont typeface="Arial" panose="020B0604020202020204" pitchFamily="34" charset="0"/>
              <a:buChar char="•"/>
            </a:pPr>
            <a:r>
              <a:rPr lang="en-US" b="0" dirty="0"/>
              <a:t>literature review </a:t>
            </a:r>
          </a:p>
          <a:p>
            <a:pPr marL="1688840" lvl="3" indent="-291179">
              <a:buFont typeface="Arial" panose="020B0604020202020204" pitchFamily="34" charset="0"/>
              <a:buChar char="•"/>
            </a:pPr>
            <a:r>
              <a:rPr lang="en-US" b="0" dirty="0"/>
              <a:t>What is out there where we can start with a foundation.</a:t>
            </a:r>
          </a:p>
          <a:p>
            <a:pPr marL="174708" indent="-174708">
              <a:buFont typeface="Arial" panose="020B0604020202020204" pitchFamily="34" charset="0"/>
              <a:buChar char="•"/>
            </a:pPr>
            <a:r>
              <a:rPr lang="en-US" b="0" dirty="0"/>
              <a:t>Deliverables and Outcomes</a:t>
            </a:r>
          </a:p>
          <a:p>
            <a:pPr marL="757066" lvl="1" indent="-291179">
              <a:buFont typeface="Arial" panose="020B0604020202020204" pitchFamily="34" charset="0"/>
              <a:buChar char="•"/>
            </a:pPr>
            <a:r>
              <a:rPr lang="en-US" b="0" dirty="0"/>
              <a:t>Literature Review</a:t>
            </a:r>
          </a:p>
          <a:p>
            <a:pPr marL="1164717" lvl="2" indent="-232943">
              <a:buFont typeface="Arial" panose="020B0604020202020204" pitchFamily="34" charset="0"/>
              <a:buChar char="•"/>
            </a:pPr>
            <a:r>
              <a:rPr lang="en-US" b="0" dirty="0"/>
              <a:t>Summarized 35+ tools and use cases, </a:t>
            </a:r>
          </a:p>
          <a:p>
            <a:pPr marL="1630604" lvl="3" indent="-232943">
              <a:buFont typeface="Arial" panose="020B0604020202020204" pitchFamily="34" charset="0"/>
              <a:buChar char="•"/>
            </a:pPr>
            <a:r>
              <a:rPr lang="en-US" b="0" i="1" dirty="0"/>
              <a:t>including resiliency, safety, operations, freight, and corridor studies.</a:t>
            </a:r>
          </a:p>
          <a:p>
            <a:pPr marL="1164717" lvl="2" indent="-232943">
              <a:buFont typeface="Arial" panose="020B0604020202020204" pitchFamily="34" charset="0"/>
              <a:buChar char="•"/>
            </a:pPr>
            <a:r>
              <a:rPr lang="en-US" b="0" dirty="0"/>
              <a:t>Explored emerging methodologies, </a:t>
            </a:r>
          </a:p>
          <a:p>
            <a:pPr marL="1630604" lvl="3" indent="-232943">
              <a:buFont typeface="Arial" panose="020B0604020202020204" pitchFamily="34" charset="0"/>
              <a:buChar char="•"/>
            </a:pPr>
            <a:r>
              <a:rPr lang="en-US" b="0" dirty="0"/>
              <a:t>such as machine learning, digital twins, and</a:t>
            </a:r>
          </a:p>
          <a:p>
            <a:pPr marL="1630604" lvl="3" indent="-232943">
              <a:buFont typeface="Arial" panose="020B0604020202020204" pitchFamily="34" charset="0"/>
              <a:buChar char="•"/>
            </a:pPr>
            <a:r>
              <a:rPr lang="en-US" b="0" i="1" dirty="0"/>
              <a:t>and exploratory modeling.</a:t>
            </a:r>
          </a:p>
          <a:p>
            <a:pPr marL="1164717" lvl="2" indent="-232943">
              <a:buFont typeface="Arial" panose="020B0604020202020204" pitchFamily="34" charset="0"/>
              <a:buChar char="•"/>
            </a:pPr>
            <a:r>
              <a:rPr lang="en-US" b="0" dirty="0"/>
              <a:t>Included a tool matrix linking predictive tools to specific transportation challenges.</a:t>
            </a:r>
          </a:p>
          <a:p>
            <a:pPr marL="757066" lvl="1" indent="-291179">
              <a:buFont typeface="Arial" panose="020B0604020202020204" pitchFamily="34" charset="0"/>
              <a:buChar char="•"/>
            </a:pPr>
            <a:r>
              <a:rPr lang="en-US" b="0" dirty="0"/>
              <a:t>Flyer (Accessible via the HUB!):</a:t>
            </a:r>
          </a:p>
          <a:p>
            <a:pPr marL="1164717" lvl="2" indent="-232943">
              <a:buFont typeface="Arial" panose="020B0604020202020204" pitchFamily="34" charset="0"/>
              <a:buChar char="•"/>
            </a:pPr>
            <a:r>
              <a:rPr lang="en-US" b="0" dirty="0"/>
              <a:t>Condensed into a visual overview.</a:t>
            </a:r>
          </a:p>
          <a:p>
            <a:pPr marL="1164717" lvl="2" indent="-232943">
              <a:buFont typeface="Arial" panose="020B0604020202020204" pitchFamily="34" charset="0"/>
              <a:buChar char="•"/>
            </a:pPr>
            <a:r>
              <a:rPr lang="en-US" b="0" dirty="0"/>
              <a:t>Highlighted multiple use cases </a:t>
            </a:r>
          </a:p>
          <a:p>
            <a:pPr marL="1164717" lvl="2" indent="-232943">
              <a:buFont typeface="Arial" panose="020B0604020202020204" pitchFamily="34" charset="0"/>
              <a:buChar char="•"/>
            </a:pPr>
            <a:r>
              <a:rPr lang="en-US" b="0" dirty="0"/>
              <a:t>(5 Florida-based), </a:t>
            </a:r>
          </a:p>
          <a:p>
            <a:pPr marL="1164717" lvl="2" indent="-232943">
              <a:buFont typeface="Arial" panose="020B0604020202020204" pitchFamily="34" charset="0"/>
              <a:buChar char="•"/>
            </a:pPr>
            <a:r>
              <a:rPr lang="en-US" b="0" dirty="0"/>
              <a:t>with a focus on safety, operations, special events, and corridor studies.</a:t>
            </a:r>
          </a:p>
          <a:p>
            <a:endParaRPr lang="en-US" b="1" dirty="0"/>
          </a:p>
          <a:p>
            <a:r>
              <a:rPr lang="en-US" b="1" dirty="0"/>
              <a:t>Tailored Points for Audience Interests</a:t>
            </a:r>
            <a:endParaRPr lang="en-US" dirty="0"/>
          </a:p>
          <a:p>
            <a:pPr marL="174708" indent="-174708">
              <a:buFont typeface="Arial" panose="020B0604020202020204" pitchFamily="34" charset="0"/>
              <a:buChar char="•"/>
            </a:pPr>
            <a:r>
              <a:rPr lang="en-US" b="1" dirty="0"/>
              <a:t>For DOT Representatives</a:t>
            </a:r>
            <a:endParaRPr lang="en-US" dirty="0"/>
          </a:p>
          <a:p>
            <a:pPr>
              <a:buFont typeface="Arial" panose="020B0604020202020204" pitchFamily="34" charset="0"/>
              <a:buChar char="•"/>
            </a:pPr>
            <a:r>
              <a:rPr lang="en-US" dirty="0"/>
              <a:t>Showcase how predictive analyses align with FDOT goals, such as </a:t>
            </a:r>
          </a:p>
          <a:p>
            <a:pPr lvl="1">
              <a:buFont typeface="Arial" panose="020B0604020202020204" pitchFamily="34" charset="0"/>
              <a:buChar char="•"/>
            </a:pPr>
            <a:r>
              <a:rPr lang="en-US" b="1" dirty="0"/>
              <a:t>improving safety</a:t>
            </a:r>
            <a:r>
              <a:rPr lang="en-US" dirty="0"/>
              <a:t>, </a:t>
            </a:r>
            <a:r>
              <a:rPr lang="en-US" b="1" dirty="0"/>
              <a:t>managing special events</a:t>
            </a:r>
            <a:r>
              <a:rPr lang="en-US" dirty="0"/>
              <a:t>, and </a:t>
            </a:r>
            <a:r>
              <a:rPr lang="en-US" b="1" dirty="0"/>
              <a:t>optimizing traffic operations</a:t>
            </a:r>
            <a:r>
              <a:rPr lang="en-US" dirty="0"/>
              <a:t>.</a:t>
            </a:r>
          </a:p>
          <a:p>
            <a:pPr>
              <a:buFont typeface="Arial" panose="020B0604020202020204" pitchFamily="34" charset="0"/>
              <a:buChar char="•"/>
            </a:pPr>
            <a:r>
              <a:rPr lang="en-US" i="1" dirty="0"/>
              <a:t>Emphasize coordination with the FDOT Safety Office </a:t>
            </a:r>
          </a:p>
          <a:p>
            <a:pPr>
              <a:buFont typeface="Arial" panose="020B0604020202020204" pitchFamily="34" charset="0"/>
              <a:buChar char="•"/>
            </a:pPr>
            <a:r>
              <a:rPr lang="en-US" dirty="0"/>
              <a:t>and focus on practical tools that can support </a:t>
            </a:r>
            <a:r>
              <a:rPr lang="en-US" b="1" dirty="0"/>
              <a:t>near-term planning and operational decisions</a:t>
            </a:r>
            <a:r>
              <a:rPr lang="en-US" dirty="0"/>
              <a:t>.</a:t>
            </a:r>
          </a:p>
          <a:p>
            <a:pPr marL="174708" indent="-174708">
              <a:buFont typeface="Arial" panose="020B0604020202020204" pitchFamily="34" charset="0"/>
              <a:buChar char="•"/>
            </a:pPr>
            <a:endParaRPr lang="en-US" b="1" dirty="0"/>
          </a:p>
          <a:p>
            <a:pPr marL="174708" indent="-174708">
              <a:buFont typeface="Arial" panose="020B0604020202020204" pitchFamily="34" charset="0"/>
              <a:buChar char="•"/>
            </a:pPr>
            <a:r>
              <a:rPr lang="en-US" b="1" dirty="0"/>
              <a:t>For MPOs</a:t>
            </a:r>
            <a:endParaRPr lang="en-US" dirty="0"/>
          </a:p>
          <a:p>
            <a:pPr>
              <a:buFont typeface="Arial" panose="020B0604020202020204" pitchFamily="34" charset="0"/>
              <a:buChar char="•"/>
            </a:pPr>
            <a:r>
              <a:rPr lang="en-US" dirty="0"/>
              <a:t>We sought to </a:t>
            </a:r>
          </a:p>
          <a:p>
            <a:pPr lvl="1">
              <a:buFont typeface="Arial" panose="020B0604020202020204" pitchFamily="34" charset="0"/>
              <a:buChar char="•"/>
            </a:pPr>
            <a:r>
              <a:rPr lang="en-US" dirty="0"/>
              <a:t>Highlight tools and case studies that assist with </a:t>
            </a:r>
          </a:p>
          <a:p>
            <a:pPr lvl="2">
              <a:buFont typeface="Arial" panose="020B0604020202020204" pitchFamily="34" charset="0"/>
              <a:buChar char="•"/>
            </a:pPr>
            <a:r>
              <a:rPr lang="en-US" b="1" dirty="0"/>
              <a:t>corridor studies</a:t>
            </a:r>
            <a:r>
              <a:rPr lang="en-US" dirty="0"/>
              <a:t> and </a:t>
            </a:r>
            <a:r>
              <a:rPr lang="en-US" b="1" dirty="0"/>
              <a:t>capital improvement planning</a:t>
            </a:r>
            <a:r>
              <a:rPr lang="en-US" dirty="0"/>
              <a:t>, </a:t>
            </a:r>
          </a:p>
          <a:p>
            <a:pPr lvl="2">
              <a:buFont typeface="Arial" panose="020B0604020202020204" pitchFamily="34" charset="0"/>
              <a:buChar char="•"/>
            </a:pPr>
            <a:r>
              <a:rPr lang="en-US" dirty="0"/>
              <a:t>tying results to </a:t>
            </a:r>
            <a:r>
              <a:rPr lang="en-US" b="1" dirty="0"/>
              <a:t>regional goals</a:t>
            </a:r>
            <a:r>
              <a:rPr lang="en-US" dirty="0"/>
              <a:t> and </a:t>
            </a:r>
            <a:r>
              <a:rPr lang="en-US" b="1" dirty="0"/>
              <a:t>stakeholder priorities</a:t>
            </a:r>
            <a:r>
              <a:rPr lang="en-US" dirty="0"/>
              <a:t>.</a:t>
            </a:r>
          </a:p>
          <a:p>
            <a:pPr lvl="2">
              <a:buFont typeface="Arial" panose="020B0604020202020204" pitchFamily="34" charset="0"/>
              <a:buChar char="•"/>
            </a:pPr>
            <a:r>
              <a:rPr lang="en-US" dirty="0"/>
              <a:t>And, encouraging adoption of </a:t>
            </a:r>
            <a:r>
              <a:rPr lang="en-US" b="1" dirty="0"/>
              <a:t>digestible and visual materials</a:t>
            </a:r>
            <a:r>
              <a:rPr lang="en-US" dirty="0"/>
              <a:t> like the flyer for broader stakeholder communication.</a:t>
            </a:r>
          </a:p>
          <a:p>
            <a:pPr marL="174708" indent="-174708">
              <a:buFont typeface="Arial" panose="020B0604020202020204" pitchFamily="34" charset="0"/>
              <a:buChar char="•"/>
            </a:pPr>
            <a:r>
              <a:rPr lang="en-US" b="1" dirty="0"/>
              <a:t>For Consultants</a:t>
            </a:r>
            <a:endParaRPr lang="en-US" dirty="0"/>
          </a:p>
          <a:p>
            <a:pPr>
              <a:buFont typeface="Arial" panose="020B0604020202020204" pitchFamily="34" charset="0"/>
              <a:buChar char="•"/>
            </a:pPr>
            <a:r>
              <a:rPr lang="en-US" dirty="0"/>
              <a:t>Stress emerging technologies such as </a:t>
            </a:r>
            <a:r>
              <a:rPr lang="en-US" b="1" dirty="0"/>
              <a:t>machine learning</a:t>
            </a:r>
            <a:r>
              <a:rPr lang="en-US" dirty="0"/>
              <a:t> and </a:t>
            </a:r>
            <a:r>
              <a:rPr lang="en-US" b="1" dirty="0"/>
              <a:t>digital twins</a:t>
            </a:r>
            <a:r>
              <a:rPr lang="en-US" dirty="0"/>
              <a:t>, </a:t>
            </a:r>
          </a:p>
          <a:p>
            <a:pPr>
              <a:buFont typeface="Arial" panose="020B0604020202020204" pitchFamily="34" charset="0"/>
              <a:buChar char="•"/>
            </a:pPr>
            <a:r>
              <a:rPr lang="en-US" dirty="0"/>
              <a:t>Underscore the potential for innovative approaches in </a:t>
            </a:r>
            <a:r>
              <a:rPr lang="en-US" b="1" dirty="0"/>
              <a:t>traffic impact studies</a:t>
            </a:r>
            <a:r>
              <a:rPr lang="en-US" dirty="0"/>
              <a:t> and </a:t>
            </a:r>
            <a:r>
              <a:rPr lang="en-US" b="1" dirty="0"/>
              <a:t>special-event forecasting</a:t>
            </a:r>
            <a:r>
              <a:rPr lang="en-US" dirty="0"/>
              <a:t>.</a:t>
            </a:r>
          </a:p>
          <a:p>
            <a:pPr>
              <a:buFont typeface="Arial" panose="020B0604020202020204" pitchFamily="34" charset="0"/>
              <a:buChar char="•"/>
            </a:pPr>
            <a:endParaRPr lang="en-US" dirty="0"/>
          </a:p>
          <a:p>
            <a:pPr>
              <a:buFont typeface="Arial" panose="020B0604020202020204" pitchFamily="34" charset="0"/>
              <a:buNone/>
            </a:pPr>
            <a:r>
              <a:rPr lang="en-US" b="1" dirty="0"/>
              <a:t>Summary (STPA)</a:t>
            </a:r>
          </a:p>
          <a:p>
            <a:pPr>
              <a:buFont typeface="Arial" panose="020B0604020202020204" pitchFamily="34" charset="0"/>
              <a:buChar char="•"/>
            </a:pPr>
            <a:r>
              <a:rPr lang="en-US" dirty="0"/>
              <a:t>We’ve made a solid start in exploring how short-term predictive analytics can work alongside traditional travel demand modeling, </a:t>
            </a:r>
          </a:p>
          <a:p>
            <a:pPr lvl="1">
              <a:buFont typeface="Arial" panose="020B0604020202020204" pitchFamily="34" charset="0"/>
              <a:buChar char="•"/>
            </a:pPr>
            <a:r>
              <a:rPr lang="en-US" dirty="0"/>
              <a:t>but there’s still more to figure out. </a:t>
            </a:r>
          </a:p>
          <a:p>
            <a:pPr lvl="1">
              <a:buFont typeface="Arial" panose="020B0604020202020204" pitchFamily="34" charset="0"/>
              <a:buChar char="•"/>
            </a:pPr>
            <a:r>
              <a:rPr lang="en-US" dirty="0"/>
              <a:t>We need to keep digging into how these tools can really fit together and add value. </a:t>
            </a:r>
          </a:p>
          <a:p>
            <a:pPr lvl="1">
              <a:buFont typeface="Arial" panose="020B0604020202020204" pitchFamily="34" charset="0"/>
              <a:buChar char="•"/>
            </a:pPr>
            <a:r>
              <a:rPr lang="en-US" dirty="0"/>
              <a:t>The work isn’t done yet, but it’s a step in the right direction to handle the ever-changing challenges in transportation.</a:t>
            </a:r>
          </a:p>
          <a:p>
            <a:pPr lvl="1">
              <a:buFont typeface="Arial" panose="020B0604020202020204" pitchFamily="34" charset="0"/>
              <a:buChar char="•"/>
            </a:pPr>
            <a:endParaRPr lang="en-US" dirty="0"/>
          </a:p>
          <a:p>
            <a:pPr defTabSz="931774">
              <a:defRPr/>
            </a:pPr>
            <a:endParaRPr lang="en-US" dirty="0"/>
          </a:p>
          <a:p>
            <a:pPr defTabSz="931774">
              <a:defRPr/>
            </a:pPr>
            <a:endParaRPr lang="en-US" dirty="0"/>
          </a:p>
          <a:p>
            <a:pPr defTabSz="931774">
              <a:defRPr/>
            </a:pPr>
            <a:r>
              <a:rPr lang="en-US" dirty="0"/>
              <a:t>FTFF Annual Meeting</a:t>
            </a:r>
          </a:p>
          <a:p>
            <a:pPr defTabSz="931774">
              <a:defRPr/>
            </a:pPr>
            <a:endParaRPr lang="en-US" dirty="0"/>
          </a:p>
          <a:p>
            <a:endParaRPr lang="en-US" dirty="0"/>
          </a:p>
        </p:txBody>
      </p:sp>
      <p:sp>
        <p:nvSpPr>
          <p:cNvPr id="4" name="Slide Number Placeholder 3">
            <a:extLst>
              <a:ext uri="{FF2B5EF4-FFF2-40B4-BE49-F238E27FC236}">
                <a16:creationId xmlns:a16="http://schemas.microsoft.com/office/drawing/2014/main" id="{F63633E9-0077-5F6A-8C0E-431699B220E5}"/>
              </a:ext>
            </a:extLst>
          </p:cNvPr>
          <p:cNvSpPr>
            <a:spLocks noGrp="1"/>
          </p:cNvSpPr>
          <p:nvPr>
            <p:ph type="sldNum" sz="quarter" idx="5"/>
          </p:nvPr>
        </p:nvSpPr>
        <p:spPr/>
        <p:txBody>
          <a:bodyPr/>
          <a:lstStyle/>
          <a:p>
            <a:fld id="{4B9D098C-CCFE-514B-82F7-84EC33725BE4}" type="slidenum">
              <a:rPr lang="en-US" smtClean="0"/>
              <a:t>9</a:t>
            </a:fld>
            <a:endParaRPr lang="en-US"/>
          </a:p>
        </p:txBody>
      </p:sp>
    </p:spTree>
    <p:extLst>
      <p:ext uri="{BB962C8B-B14F-4D97-AF65-F5344CB8AC3E}">
        <p14:creationId xmlns:p14="http://schemas.microsoft.com/office/powerpoint/2010/main" val="3665870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7568F8-ABEC-A675-F126-F9D0BE2F55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8" y="1715"/>
            <a:ext cx="12185904" cy="6856285"/>
          </a:xfrm>
          <a:prstGeom prst="rect">
            <a:avLst/>
          </a:prstGeom>
        </p:spPr>
      </p:pic>
    </p:spTree>
    <p:extLst>
      <p:ext uri="{BB962C8B-B14F-4D97-AF65-F5344CB8AC3E}">
        <p14:creationId xmlns:p14="http://schemas.microsoft.com/office/powerpoint/2010/main" val="428368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Chapter Slide 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574"/>
            <a:ext cx="12179300" cy="6852569"/>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4" name="Picture 3">
            <a:extLst>
              <a:ext uri="{FF2B5EF4-FFF2-40B4-BE49-F238E27FC236}">
                <a16:creationId xmlns:a16="http://schemas.microsoft.com/office/drawing/2014/main" id="{2ADD02CB-8474-CF36-9CFC-F070D70239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393278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B772B2-3D8D-2B52-DFF3-1736895638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57"/>
            <a:ext cx="12185904" cy="6856285"/>
          </a:xfrm>
          <a:prstGeom prst="rect">
            <a:avLst/>
          </a:prstGeom>
        </p:spPr>
      </p:pic>
      <p:sp>
        <p:nvSpPr>
          <p:cNvPr id="7" name="Title 1">
            <a:extLst>
              <a:ext uri="{FF2B5EF4-FFF2-40B4-BE49-F238E27FC236}">
                <a16:creationId xmlns:a16="http://schemas.microsoft.com/office/drawing/2014/main" id="{91B527F6-6925-467E-45AF-E85C915448FD}"/>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rgbClr val="13467B"/>
                </a:solidFill>
                <a:latin typeface="Biome" panose="020B0503030204020804" pitchFamily="34" charset="0"/>
                <a:cs typeface="Biome" panose="020B0503030204020804" pitchFamily="34" charset="0"/>
              </a:defRPr>
            </a:lvl1pPr>
          </a:lstStyle>
          <a:p>
            <a:r>
              <a:rPr lang="en-US"/>
              <a:t>Session Name</a:t>
            </a:r>
          </a:p>
        </p:txBody>
      </p:sp>
      <p:sp>
        <p:nvSpPr>
          <p:cNvPr id="9" name="Subtitle 2">
            <a:extLst>
              <a:ext uri="{FF2B5EF4-FFF2-40B4-BE49-F238E27FC236}">
                <a16:creationId xmlns:a16="http://schemas.microsoft.com/office/drawing/2014/main" id="{AE90E429-AE2D-1A9E-EC95-B35905D04BA3}"/>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13467B"/>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10" name="Picture 9">
            <a:extLst>
              <a:ext uri="{FF2B5EF4-FFF2-40B4-BE49-F238E27FC236}">
                <a16:creationId xmlns:a16="http://schemas.microsoft.com/office/drawing/2014/main" id="{45E90548-2A0A-BC47-0D4C-1E71C72591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118597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 Team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6734-BD80-EE1A-0A75-0B8BD666C4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8" y="1715"/>
            <a:ext cx="12185904" cy="6856285"/>
          </a:xfrm>
          <a:prstGeom prst="rect">
            <a:avLst/>
          </a:prstGeom>
        </p:spPr>
      </p:pic>
      <p:sp>
        <p:nvSpPr>
          <p:cNvPr id="3" name="Title 1">
            <a:extLst>
              <a:ext uri="{FF2B5EF4-FFF2-40B4-BE49-F238E27FC236}">
                <a16:creationId xmlns:a16="http://schemas.microsoft.com/office/drawing/2014/main" id="{709DE77F-AEE2-530A-1C11-E198C49EF31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chemeClr val="bg1"/>
                </a:solidFill>
                <a:latin typeface="Biome" panose="020B0503030204020804" pitchFamily="34" charset="0"/>
                <a:cs typeface="Biome" panose="020B0503030204020804" pitchFamily="34" charset="0"/>
              </a:defRPr>
            </a:lvl1pPr>
          </a:lstStyle>
          <a:p>
            <a:r>
              <a:rPr lang="en-US" dirty="0"/>
              <a:t>Header Title Goes Here</a:t>
            </a:r>
          </a:p>
        </p:txBody>
      </p:sp>
    </p:spTree>
    <p:extLst>
      <p:ext uri="{BB962C8B-B14F-4D97-AF65-F5344CB8AC3E}">
        <p14:creationId xmlns:p14="http://schemas.microsoft.com/office/powerpoint/2010/main" val="151761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hapter Slide Spac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8" y="1715"/>
            <a:ext cx="12185904" cy="6856285"/>
          </a:xfrm>
          <a:prstGeom prst="rect">
            <a:avLst/>
          </a:prstGeom>
        </p:spPr>
      </p:pic>
    </p:spTree>
    <p:extLst>
      <p:ext uri="{BB962C8B-B14F-4D97-AF65-F5344CB8AC3E}">
        <p14:creationId xmlns:p14="http://schemas.microsoft.com/office/powerpoint/2010/main" val="545323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Bullet Points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CBE607-55E1-323A-B8D8-F41A7A813B9F}"/>
              </a:ext>
            </a:extLst>
          </p:cNvPr>
          <p:cNvSpPr>
            <a:spLocks noGrp="1"/>
          </p:cNvSpPr>
          <p:nvPr>
            <p:ph type="body" sz="quarter" idx="13"/>
          </p:nvPr>
        </p:nvSpPr>
        <p:spPr>
          <a:xfrm>
            <a:off x="179153" y="1460810"/>
            <a:ext cx="10701337" cy="2207192"/>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7">
            <a:extLst>
              <a:ext uri="{FF2B5EF4-FFF2-40B4-BE49-F238E27FC236}">
                <a16:creationId xmlns:a16="http://schemas.microsoft.com/office/drawing/2014/main" id="{8B9CF14C-6429-C0A3-5453-57002A270653}"/>
              </a:ext>
            </a:extLst>
          </p:cNvPr>
          <p:cNvSpPr>
            <a:spLocks noGrp="1"/>
          </p:cNvSpPr>
          <p:nvPr>
            <p:ph type="body" idx="14" hasCustomPrompt="1"/>
          </p:nvPr>
        </p:nvSpPr>
        <p:spPr>
          <a:xfrm>
            <a:off x="939114" y="3902927"/>
            <a:ext cx="10330248" cy="2574297"/>
          </a:xfrm>
          <a:prstGeom prst="rect">
            <a:avLst/>
          </a:prstGeom>
        </p:spPr>
        <p:txBody>
          <a:bodyPr>
            <a:normAutofit/>
          </a:bodyPr>
          <a:lstStyle>
            <a:lvl1pPr marL="228600" indent="-228600">
              <a:buFontTx/>
              <a:buBlip>
                <a:blip r:embed="rId2"/>
              </a:buBlip>
              <a:defRPr sz="1600">
                <a:latin typeface="Biome" panose="020B0503030204020804" pitchFamily="34" charset="0"/>
                <a:cs typeface="Biome" panose="020B0503030204020804" pitchFamily="34" charset="0"/>
              </a:defRPr>
            </a:lvl1pPr>
            <a:lvl2pPr>
              <a:defRPr sz="1800"/>
            </a:lvl2pPr>
            <a:lvl3pPr>
              <a:defRPr sz="1800"/>
            </a:lvl3pPr>
            <a:lvl4pPr>
              <a:defRPr sz="1800"/>
            </a:lvl4pPr>
            <a:lvl5pPr>
              <a:defRPr sz="1800"/>
            </a:lvl5pPr>
          </a:lstStyle>
          <a:p>
            <a:pPr lvl="0"/>
            <a:r>
              <a:rPr lang="en-US"/>
              <a:t>Click to add bullet points</a:t>
            </a:r>
          </a:p>
        </p:txBody>
      </p:sp>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9" name="Title 1">
            <a:extLst>
              <a:ext uri="{FF2B5EF4-FFF2-40B4-BE49-F238E27FC236}">
                <a16:creationId xmlns:a16="http://schemas.microsoft.com/office/drawing/2014/main" id="{AD026C84-4004-98AD-1D0E-42AC58F54B2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4134734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F4023-6185-5C8D-E595-8F107D70924E}"/>
              </a:ext>
            </a:extLst>
          </p:cNvPr>
          <p:cNvSpPr>
            <a:spLocks noGrp="1"/>
          </p:cNvSpPr>
          <p:nvPr>
            <p:ph sz="half" idx="1"/>
          </p:nvPr>
        </p:nvSpPr>
        <p:spPr>
          <a:xfrm>
            <a:off x="17915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272F2EF9-7182-EFF7-B470-D852F244D451}"/>
              </a:ext>
            </a:extLst>
          </p:cNvPr>
          <p:cNvSpPr>
            <a:spLocks noGrp="1"/>
          </p:cNvSpPr>
          <p:nvPr>
            <p:ph sz="half" idx="2"/>
          </p:nvPr>
        </p:nvSpPr>
        <p:spPr>
          <a:xfrm>
            <a:off x="570989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7F111FB0-F37B-AA11-831D-283CBFFDE3F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6" name="Title 1">
            <a:extLst>
              <a:ext uri="{FF2B5EF4-FFF2-40B4-BE49-F238E27FC236}">
                <a16:creationId xmlns:a16="http://schemas.microsoft.com/office/drawing/2014/main" id="{7802F3E6-E5B6-CD3F-A0D1-A3C32AE67613}"/>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33110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026405-5E89-932C-842F-745640DCF0FF}"/>
              </a:ext>
            </a:extLst>
          </p:cNvPr>
          <p:cNvSpPr>
            <a:spLocks noGrp="1"/>
          </p:cNvSpPr>
          <p:nvPr>
            <p:ph type="pic" sz="quarter" idx="13" hasCustomPrompt="1"/>
          </p:nvPr>
        </p:nvSpPr>
        <p:spPr>
          <a:xfrm>
            <a:off x="6811645" y="1536040"/>
            <a:ext cx="5224238" cy="4485619"/>
          </a:xfrm>
          <a:prstGeom prst="rect">
            <a:avLst/>
          </a:prstGeom>
        </p:spPr>
        <p:txBody>
          <a:bodyPr/>
          <a:lstStyle>
            <a:lvl1pPr>
              <a:defRPr>
                <a:latin typeface="Biome" panose="020B0503030204020804" pitchFamily="34" charset="0"/>
                <a:cs typeface="Biome" panose="020B0503030204020804" pitchFamily="34" charset="0"/>
              </a:defRPr>
            </a:lvl1pPr>
          </a:lstStyle>
          <a:p>
            <a:r>
              <a:rPr lang="en-US"/>
              <a:t>Picture goes here</a:t>
            </a:r>
          </a:p>
        </p:txBody>
      </p:sp>
      <p:sp>
        <p:nvSpPr>
          <p:cNvPr id="9" name="Text Placeholder 8">
            <a:extLst>
              <a:ext uri="{FF2B5EF4-FFF2-40B4-BE49-F238E27FC236}">
                <a16:creationId xmlns:a16="http://schemas.microsoft.com/office/drawing/2014/main" id="{0E074D1C-8F21-0ECF-076E-586A8AFDA23D}"/>
              </a:ext>
            </a:extLst>
          </p:cNvPr>
          <p:cNvSpPr>
            <a:spLocks noGrp="1"/>
          </p:cNvSpPr>
          <p:nvPr>
            <p:ph type="body" sz="quarter" idx="14" hasCustomPrompt="1"/>
          </p:nvPr>
        </p:nvSpPr>
        <p:spPr>
          <a:xfrm>
            <a:off x="688699" y="1536040"/>
            <a:ext cx="5884186" cy="1642058"/>
          </a:xfrm>
          <a:prstGeom prst="rect">
            <a:avLst/>
          </a:prstGeom>
        </p:spPr>
        <p:txBody>
          <a:bodyPr>
            <a:normAutofit/>
          </a:bodyPr>
          <a:lstStyle>
            <a:lvl1pPr marL="285750" indent="-285750">
              <a:buFontTx/>
              <a:buBlip>
                <a:blip r:embed="rId2"/>
              </a:buBlip>
              <a:defRPr sz="1800">
                <a:latin typeface="Biome" panose="020B0503030204020804" pitchFamily="34" charset="0"/>
                <a:cs typeface="Biome" panose="020B0503030204020804" pitchFamily="34" charset="0"/>
              </a:defRPr>
            </a:lvl1pPr>
          </a:lstStyle>
          <a:p>
            <a:pPr lvl="0"/>
            <a:r>
              <a:rPr lang="en-US"/>
              <a:t>Click to add bullet points</a:t>
            </a:r>
          </a:p>
        </p:txBody>
      </p:sp>
      <p:sp>
        <p:nvSpPr>
          <p:cNvPr id="11" name="Content Placeholder 2">
            <a:extLst>
              <a:ext uri="{FF2B5EF4-FFF2-40B4-BE49-F238E27FC236}">
                <a16:creationId xmlns:a16="http://schemas.microsoft.com/office/drawing/2014/main" id="{4B5598E1-BD93-9169-DB1C-C6BB5B7594A8}"/>
              </a:ext>
            </a:extLst>
          </p:cNvPr>
          <p:cNvSpPr>
            <a:spLocks noGrp="1"/>
          </p:cNvSpPr>
          <p:nvPr>
            <p:ph sz="half" idx="1"/>
          </p:nvPr>
        </p:nvSpPr>
        <p:spPr>
          <a:xfrm>
            <a:off x="179153" y="3546765"/>
            <a:ext cx="6393732" cy="2626044"/>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157ACA42-BA7A-1935-5212-33ADD5F04CBB}"/>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3" name="Title 1">
            <a:extLst>
              <a:ext uri="{FF2B5EF4-FFF2-40B4-BE49-F238E27FC236}">
                <a16:creationId xmlns:a16="http://schemas.microsoft.com/office/drawing/2014/main" id="{0F81C68E-B39B-BF1F-2E46-55DF1FD73A20}"/>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259967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4" name="Chart Placeholder 3">
            <a:extLst>
              <a:ext uri="{FF2B5EF4-FFF2-40B4-BE49-F238E27FC236}">
                <a16:creationId xmlns:a16="http://schemas.microsoft.com/office/drawing/2014/main" id="{BA6EF7C6-36A7-54A1-B615-3AF7A009277C}"/>
              </a:ext>
            </a:extLst>
          </p:cNvPr>
          <p:cNvSpPr>
            <a:spLocks noGrp="1"/>
          </p:cNvSpPr>
          <p:nvPr>
            <p:ph type="chart" sz="quarter" idx="10"/>
          </p:nvPr>
        </p:nvSpPr>
        <p:spPr>
          <a:xfrm>
            <a:off x="179388" y="1572322"/>
            <a:ext cx="10614992" cy="4884234"/>
          </a:xfrm>
          <a:prstGeom prst="rect">
            <a:avLst/>
          </a:prstGeom>
        </p:spPr>
        <p:txBody>
          <a:bodyPr/>
          <a:lstStyle>
            <a:lvl1pPr>
              <a:defRPr>
                <a:latin typeface="Biome" panose="020B0503030204020804" pitchFamily="34" charset="0"/>
                <a:cs typeface="Biome" panose="020B0503030204020804" pitchFamily="34" charset="0"/>
              </a:defRPr>
            </a:lvl1pPr>
          </a:lstStyle>
          <a:p>
            <a:endParaRPr lang="en-US"/>
          </a:p>
        </p:txBody>
      </p:sp>
      <p:sp>
        <p:nvSpPr>
          <p:cNvPr id="2" name="Title 1">
            <a:extLst>
              <a:ext uri="{FF2B5EF4-FFF2-40B4-BE49-F238E27FC236}">
                <a16:creationId xmlns:a16="http://schemas.microsoft.com/office/drawing/2014/main" id="{5BE9BB09-ACE2-9690-DA85-D35973B24A16}"/>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808263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5" name="Table Placeholder 4">
            <a:extLst>
              <a:ext uri="{FF2B5EF4-FFF2-40B4-BE49-F238E27FC236}">
                <a16:creationId xmlns:a16="http://schemas.microsoft.com/office/drawing/2014/main" id="{9424A0E4-3003-0048-2B50-77709247F8EF}"/>
              </a:ext>
            </a:extLst>
          </p:cNvPr>
          <p:cNvSpPr>
            <a:spLocks noGrp="1"/>
          </p:cNvSpPr>
          <p:nvPr>
            <p:ph type="tbl" sz="quarter" idx="10"/>
          </p:nvPr>
        </p:nvSpPr>
        <p:spPr>
          <a:xfrm>
            <a:off x="179153" y="1605776"/>
            <a:ext cx="10838097" cy="4828362"/>
          </a:xfrm>
          <a:prstGeom prst="rect">
            <a:avLst/>
          </a:prstGeom>
        </p:spPr>
        <p:txBody>
          <a:bodyPr/>
          <a:lstStyle>
            <a:lvl1pPr>
              <a:defRPr>
                <a:latin typeface="Biome" panose="020B0503030204020804" pitchFamily="34" charset="0"/>
                <a:cs typeface="Biome" panose="020B0503030204020804" pitchFamily="34" charset="0"/>
              </a:defRPr>
            </a:lvl1pPr>
          </a:lstStyle>
          <a:p>
            <a:endParaRPr lang="en-US"/>
          </a:p>
        </p:txBody>
      </p:sp>
      <p:sp>
        <p:nvSpPr>
          <p:cNvPr id="2" name="Title 1">
            <a:extLst>
              <a:ext uri="{FF2B5EF4-FFF2-40B4-BE49-F238E27FC236}">
                <a16:creationId xmlns:a16="http://schemas.microsoft.com/office/drawing/2014/main" id="{D2582529-F29B-70A8-7AAE-98D8E55A7E4D}"/>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477711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9" name="Title 1">
            <a:extLst>
              <a:ext uri="{FF2B5EF4-FFF2-40B4-BE49-F238E27FC236}">
                <a16:creationId xmlns:a16="http://schemas.microsoft.com/office/drawing/2014/main" id="{AD026C84-4004-98AD-1D0E-42AC58F54B24}"/>
              </a:ext>
            </a:extLst>
          </p:cNvPr>
          <p:cNvSpPr>
            <a:spLocks noGrp="1"/>
          </p:cNvSpPr>
          <p:nvPr>
            <p:ph type="title" hasCustomPrompt="1"/>
          </p:nvPr>
        </p:nvSpPr>
        <p:spPr>
          <a:xfrm>
            <a:off x="179153" y="685191"/>
            <a:ext cx="9508375"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pic>
        <p:nvPicPr>
          <p:cNvPr id="2" name="Picture 1" descr="A group of squares with different colors&#10;&#10;Description automatically generated">
            <a:extLst>
              <a:ext uri="{FF2B5EF4-FFF2-40B4-BE49-F238E27FC236}">
                <a16:creationId xmlns:a16="http://schemas.microsoft.com/office/drawing/2014/main" id="{0567BC3E-2FE6-6761-FB65-5FD1AF775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204" y="1685967"/>
            <a:ext cx="9689592" cy="4166616"/>
          </a:xfrm>
          <a:prstGeom prst="rect">
            <a:avLst/>
          </a:prstGeom>
        </p:spPr>
      </p:pic>
      <p:sp>
        <p:nvSpPr>
          <p:cNvPr id="4" name="TextBox 3">
            <a:extLst>
              <a:ext uri="{FF2B5EF4-FFF2-40B4-BE49-F238E27FC236}">
                <a16:creationId xmlns:a16="http://schemas.microsoft.com/office/drawing/2014/main" id="{B3E19838-95F6-F566-EFBB-31F7AFD8C5B7}"/>
              </a:ext>
            </a:extLst>
          </p:cNvPr>
          <p:cNvSpPr txBox="1"/>
          <p:nvPr userDrawn="1"/>
        </p:nvSpPr>
        <p:spPr>
          <a:xfrm>
            <a:off x="1251204"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#072c48</a:t>
            </a:r>
          </a:p>
        </p:txBody>
      </p:sp>
      <p:sp>
        <p:nvSpPr>
          <p:cNvPr id="6" name="TextBox 5">
            <a:extLst>
              <a:ext uri="{FF2B5EF4-FFF2-40B4-BE49-F238E27FC236}">
                <a16:creationId xmlns:a16="http://schemas.microsoft.com/office/drawing/2014/main" id="{3769FC32-CD88-9B87-E22C-D3E66E34FE14}"/>
              </a:ext>
            </a:extLst>
          </p:cNvPr>
          <p:cNvSpPr txBox="1"/>
          <p:nvPr userDrawn="1"/>
        </p:nvSpPr>
        <p:spPr>
          <a:xfrm>
            <a:off x="2994747" y="2705970"/>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#cfb52c</a:t>
            </a:r>
          </a:p>
        </p:txBody>
      </p:sp>
      <p:sp>
        <p:nvSpPr>
          <p:cNvPr id="7" name="TextBox 6">
            <a:extLst>
              <a:ext uri="{FF2B5EF4-FFF2-40B4-BE49-F238E27FC236}">
                <a16:creationId xmlns:a16="http://schemas.microsoft.com/office/drawing/2014/main" id="{AAEB4882-6263-6A49-55A9-56C6EC19F6A2}"/>
              </a:ext>
            </a:extLst>
          </p:cNvPr>
          <p:cNvSpPr txBox="1"/>
          <p:nvPr userDrawn="1"/>
        </p:nvSpPr>
        <p:spPr>
          <a:xfrm>
            <a:off x="4738290"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#0c312b</a:t>
            </a:r>
          </a:p>
        </p:txBody>
      </p:sp>
      <p:sp>
        <p:nvSpPr>
          <p:cNvPr id="8" name="TextBox 7">
            <a:extLst>
              <a:ext uri="{FF2B5EF4-FFF2-40B4-BE49-F238E27FC236}">
                <a16:creationId xmlns:a16="http://schemas.microsoft.com/office/drawing/2014/main" id="{95AC011B-F989-EDF5-47A0-3FF0A542E61E}"/>
              </a:ext>
            </a:extLst>
          </p:cNvPr>
          <p:cNvSpPr txBox="1"/>
          <p:nvPr userDrawn="1"/>
        </p:nvSpPr>
        <p:spPr>
          <a:xfrm>
            <a:off x="6481833" y="2705970"/>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#11567c</a:t>
            </a:r>
          </a:p>
        </p:txBody>
      </p:sp>
      <p:sp>
        <p:nvSpPr>
          <p:cNvPr id="10" name="TextBox 9">
            <a:extLst>
              <a:ext uri="{FF2B5EF4-FFF2-40B4-BE49-F238E27FC236}">
                <a16:creationId xmlns:a16="http://schemas.microsoft.com/office/drawing/2014/main" id="{1E05CCD5-E214-A3BF-9D4E-AF89AF5C744B}"/>
              </a:ext>
            </a:extLst>
          </p:cNvPr>
          <p:cNvSpPr txBox="1"/>
          <p:nvPr userDrawn="1"/>
        </p:nvSpPr>
        <p:spPr>
          <a:xfrm>
            <a:off x="8225376"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#3d5b58</a:t>
            </a:r>
          </a:p>
        </p:txBody>
      </p:sp>
      <p:sp>
        <p:nvSpPr>
          <p:cNvPr id="11" name="TextBox 10">
            <a:extLst>
              <a:ext uri="{FF2B5EF4-FFF2-40B4-BE49-F238E27FC236}">
                <a16:creationId xmlns:a16="http://schemas.microsoft.com/office/drawing/2014/main" id="{4838643B-ADFE-438D-316A-A651DE574538}"/>
              </a:ext>
            </a:extLst>
          </p:cNvPr>
          <p:cNvSpPr txBox="1"/>
          <p:nvPr userDrawn="1"/>
        </p:nvSpPr>
        <p:spPr>
          <a:xfrm>
            <a:off x="9968917"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#79242f</a:t>
            </a:r>
          </a:p>
        </p:txBody>
      </p:sp>
      <p:sp>
        <p:nvSpPr>
          <p:cNvPr id="12" name="TextBox 11">
            <a:extLst>
              <a:ext uri="{FF2B5EF4-FFF2-40B4-BE49-F238E27FC236}">
                <a16:creationId xmlns:a16="http://schemas.microsoft.com/office/drawing/2014/main" id="{F55EFE24-C692-5778-D6AA-D3FD07A6C6A4}"/>
              </a:ext>
            </a:extLst>
          </p:cNvPr>
          <p:cNvSpPr txBox="1"/>
          <p:nvPr userDrawn="1"/>
        </p:nvSpPr>
        <p:spPr>
          <a:xfrm>
            <a:off x="1251204"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#45aa44</a:t>
            </a:r>
          </a:p>
        </p:txBody>
      </p:sp>
      <p:sp>
        <p:nvSpPr>
          <p:cNvPr id="13" name="TextBox 12">
            <a:extLst>
              <a:ext uri="{FF2B5EF4-FFF2-40B4-BE49-F238E27FC236}">
                <a16:creationId xmlns:a16="http://schemas.microsoft.com/office/drawing/2014/main" id="{13885836-F763-9454-B1A8-9B488987A031}"/>
              </a:ext>
            </a:extLst>
          </p:cNvPr>
          <p:cNvSpPr txBox="1"/>
          <p:nvPr userDrawn="1"/>
        </p:nvSpPr>
        <p:spPr>
          <a:xfrm>
            <a:off x="2994747"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#978d85</a:t>
            </a:r>
          </a:p>
        </p:txBody>
      </p:sp>
      <p:sp>
        <p:nvSpPr>
          <p:cNvPr id="14" name="TextBox 13">
            <a:extLst>
              <a:ext uri="{FF2B5EF4-FFF2-40B4-BE49-F238E27FC236}">
                <a16:creationId xmlns:a16="http://schemas.microsoft.com/office/drawing/2014/main" id="{8308FFF3-B512-9A4B-97B9-1C7589E86CC6}"/>
              </a:ext>
            </a:extLst>
          </p:cNvPr>
          <p:cNvSpPr txBox="1"/>
          <p:nvPr userDrawn="1"/>
        </p:nvSpPr>
        <p:spPr>
          <a:xfrm>
            <a:off x="4738290"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#f8a81b</a:t>
            </a:r>
          </a:p>
        </p:txBody>
      </p:sp>
      <p:sp>
        <p:nvSpPr>
          <p:cNvPr id="15" name="TextBox 14">
            <a:extLst>
              <a:ext uri="{FF2B5EF4-FFF2-40B4-BE49-F238E27FC236}">
                <a16:creationId xmlns:a16="http://schemas.microsoft.com/office/drawing/2014/main" id="{17384408-D36E-83ED-2229-C51AF68F22F9}"/>
              </a:ext>
            </a:extLst>
          </p:cNvPr>
          <p:cNvSpPr txBox="1"/>
          <p:nvPr userDrawn="1"/>
        </p:nvSpPr>
        <p:spPr>
          <a:xfrm>
            <a:off x="6481833"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#1d242d</a:t>
            </a:r>
          </a:p>
        </p:txBody>
      </p:sp>
      <p:sp>
        <p:nvSpPr>
          <p:cNvPr id="16" name="TextBox 15">
            <a:extLst>
              <a:ext uri="{FF2B5EF4-FFF2-40B4-BE49-F238E27FC236}">
                <a16:creationId xmlns:a16="http://schemas.microsoft.com/office/drawing/2014/main" id="{6EEF342E-7EC5-EE11-3354-6895CC7A63D5}"/>
              </a:ext>
            </a:extLst>
          </p:cNvPr>
          <p:cNvSpPr txBox="1"/>
          <p:nvPr userDrawn="1"/>
        </p:nvSpPr>
        <p:spPr>
          <a:xfrm>
            <a:off x="8225376" y="4299636"/>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#60b0bc</a:t>
            </a:r>
          </a:p>
        </p:txBody>
      </p:sp>
      <p:sp>
        <p:nvSpPr>
          <p:cNvPr id="17" name="TextBox 16">
            <a:extLst>
              <a:ext uri="{FF2B5EF4-FFF2-40B4-BE49-F238E27FC236}">
                <a16:creationId xmlns:a16="http://schemas.microsoft.com/office/drawing/2014/main" id="{D4AD7CC3-8E6A-8140-A02D-F47C26E2C85D}"/>
              </a:ext>
            </a:extLst>
          </p:cNvPr>
          <p:cNvSpPr txBox="1"/>
          <p:nvPr userDrawn="1"/>
        </p:nvSpPr>
        <p:spPr>
          <a:xfrm>
            <a:off x="9968917"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#94722e</a:t>
            </a:r>
          </a:p>
        </p:txBody>
      </p:sp>
      <p:sp>
        <p:nvSpPr>
          <p:cNvPr id="18" name="TextBox 17">
            <a:extLst>
              <a:ext uri="{FF2B5EF4-FFF2-40B4-BE49-F238E27FC236}">
                <a16:creationId xmlns:a16="http://schemas.microsoft.com/office/drawing/2014/main" id="{6C57C567-ABE9-91F5-A5EB-752FA116F0B0}"/>
              </a:ext>
            </a:extLst>
          </p:cNvPr>
          <p:cNvSpPr txBox="1"/>
          <p:nvPr userDrawn="1"/>
        </p:nvSpPr>
        <p:spPr>
          <a:xfrm>
            <a:off x="1251204"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#833b24</a:t>
            </a:r>
          </a:p>
        </p:txBody>
      </p:sp>
      <p:sp>
        <p:nvSpPr>
          <p:cNvPr id="19" name="TextBox 18">
            <a:extLst>
              <a:ext uri="{FF2B5EF4-FFF2-40B4-BE49-F238E27FC236}">
                <a16:creationId xmlns:a16="http://schemas.microsoft.com/office/drawing/2014/main" id="{5B8B8D1E-294F-2AB7-EA12-8BEB51D9FA82}"/>
              </a:ext>
            </a:extLst>
          </p:cNvPr>
          <p:cNvSpPr txBox="1"/>
          <p:nvPr userDrawn="1"/>
        </p:nvSpPr>
        <p:spPr>
          <a:xfrm>
            <a:off x="4738290"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#404727</a:t>
            </a:r>
          </a:p>
        </p:txBody>
      </p:sp>
      <p:sp>
        <p:nvSpPr>
          <p:cNvPr id="20" name="TextBox 19">
            <a:extLst>
              <a:ext uri="{FF2B5EF4-FFF2-40B4-BE49-F238E27FC236}">
                <a16:creationId xmlns:a16="http://schemas.microsoft.com/office/drawing/2014/main" id="{5ADA5B57-3E75-8809-1DEF-1E39B23B0C52}"/>
              </a:ext>
            </a:extLst>
          </p:cNvPr>
          <p:cNvSpPr txBox="1"/>
          <p:nvPr userDrawn="1"/>
        </p:nvSpPr>
        <p:spPr>
          <a:xfrm>
            <a:off x="8225376"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#df231e</a:t>
            </a:r>
          </a:p>
        </p:txBody>
      </p:sp>
    </p:spTree>
    <p:extLst>
      <p:ext uri="{BB962C8B-B14F-4D97-AF65-F5344CB8AC3E}">
        <p14:creationId xmlns:p14="http://schemas.microsoft.com/office/powerpoint/2010/main" val="175782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CA5E26-075B-BC89-880B-3392A7EFE2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 y="1715"/>
            <a:ext cx="12185904" cy="6856285"/>
          </a:xfrm>
          <a:prstGeom prst="rect">
            <a:avLst/>
          </a:prstGeom>
        </p:spPr>
      </p:pic>
    </p:spTree>
    <p:extLst>
      <p:ext uri="{BB962C8B-B14F-4D97-AF65-F5344CB8AC3E}">
        <p14:creationId xmlns:p14="http://schemas.microsoft.com/office/powerpoint/2010/main" val="1805021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BA03-88D0-D5FF-5CED-1C47897CC5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23296A-D25B-50D7-0DD3-403AA8FCE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16FFF-1C44-3D36-DA3F-615562374020}"/>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5" name="Footer Placeholder 4">
            <a:extLst>
              <a:ext uri="{FF2B5EF4-FFF2-40B4-BE49-F238E27FC236}">
                <a16:creationId xmlns:a16="http://schemas.microsoft.com/office/drawing/2014/main" id="{8089E3F2-9717-791E-383F-30DAA6C42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62142-1F91-83C1-EFEA-C22E22DA1447}"/>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2051819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shot Team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9DE77F-AEE2-530A-1C11-E198C49EF31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
        <p:nvSpPr>
          <p:cNvPr id="5" name="Slide Number Placeholder 5">
            <a:extLst>
              <a:ext uri="{FF2B5EF4-FFF2-40B4-BE49-F238E27FC236}">
                <a16:creationId xmlns:a16="http://schemas.microsoft.com/office/drawing/2014/main" id="{AF22C067-EF4F-D1DB-9EFB-C541FB5AC68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Tree>
    <p:extLst>
      <p:ext uri="{BB962C8B-B14F-4D97-AF65-F5344CB8AC3E}">
        <p14:creationId xmlns:p14="http://schemas.microsoft.com/office/powerpoint/2010/main" val="908199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99D1-999F-FF2D-20EA-DAE570E860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BBB109-0CB9-9523-F1C5-B2F9DC07D3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8006E-CDA5-30FC-9A69-2D336F1A43E3}"/>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5" name="Footer Placeholder 4">
            <a:extLst>
              <a:ext uri="{FF2B5EF4-FFF2-40B4-BE49-F238E27FC236}">
                <a16:creationId xmlns:a16="http://schemas.microsoft.com/office/drawing/2014/main" id="{CE1C92D5-EC09-9EFD-C5C2-B3379E483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FE13D-D044-4FC2-5939-252E86D82A1F}"/>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1609057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1939-BB84-0EE5-BEFE-C5EDFDAC0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7CCA48-A440-FA9F-3F24-4617E4E8EE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E775F8-64B2-FBC1-E859-4CE746BE8BA1}"/>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5" name="Footer Placeholder 4">
            <a:extLst>
              <a:ext uri="{FF2B5EF4-FFF2-40B4-BE49-F238E27FC236}">
                <a16:creationId xmlns:a16="http://schemas.microsoft.com/office/drawing/2014/main" id="{552DF742-A6DA-5CF1-C6D3-88693DA8B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64486-208C-26DA-1C32-ED6E3D7B27FF}"/>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3641332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E72A-E1B5-A94B-E276-CB7F75C6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CBAE5-D6AC-621A-13EE-230BA44850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03E1F7-3D0D-F0C1-2D34-C49CB3A939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621B9A-0759-AA93-A9F1-7CC9EEE4E8D0}"/>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6" name="Footer Placeholder 5">
            <a:extLst>
              <a:ext uri="{FF2B5EF4-FFF2-40B4-BE49-F238E27FC236}">
                <a16:creationId xmlns:a16="http://schemas.microsoft.com/office/drawing/2014/main" id="{E6FDF3E1-9E02-A19B-8FAC-6B1F8CB42D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ECE01-E7C3-12F8-CFDC-F57EC455C29A}"/>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3727683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162C-A1C6-C453-332A-F11E5E2416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D7BE42-48F2-C446-89EE-5FC44ECB3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514B8-A8BC-B33B-9C0C-9FDEA8D2D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0A7540-9C91-0098-6022-D6C3A817C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6B2D38-FDC4-3E58-D39B-0379548797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3349FB-84AF-968B-A937-402EDF6964C4}"/>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8" name="Footer Placeholder 7">
            <a:extLst>
              <a:ext uri="{FF2B5EF4-FFF2-40B4-BE49-F238E27FC236}">
                <a16:creationId xmlns:a16="http://schemas.microsoft.com/office/drawing/2014/main" id="{FB6FE7CD-2F86-9CC2-B794-2D4AF7C344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A506EE-206E-4D85-1169-D72CE11EE5D7}"/>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931895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D757-975E-DED4-1CFB-CE64D46BA3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CFC744-9056-8136-83C2-E5625B1E205C}"/>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4" name="Footer Placeholder 3">
            <a:extLst>
              <a:ext uri="{FF2B5EF4-FFF2-40B4-BE49-F238E27FC236}">
                <a16:creationId xmlns:a16="http://schemas.microsoft.com/office/drawing/2014/main" id="{9A9D9224-9F45-71D5-DA71-639D7A231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57E59-DBE1-3082-F0BF-131F3A4D6A11}"/>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1642299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97019-F5F4-06F6-DA7F-D66E3EC04775}"/>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3" name="Footer Placeholder 2">
            <a:extLst>
              <a:ext uri="{FF2B5EF4-FFF2-40B4-BE49-F238E27FC236}">
                <a16:creationId xmlns:a16="http://schemas.microsoft.com/office/drawing/2014/main" id="{5BD7DBE0-25EE-BC27-F8E9-F00FFBBE48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6D3E71-BE3A-B8A3-4BA4-D973B89CAF05}"/>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3871011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1A75-1C28-0B44-88D5-3B9FDE6C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20BC9C-1C18-9AA2-26F4-538641E52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E17628-AC5A-9A38-A0B2-5DADB0C44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362A6-40A0-08BB-EF3E-EEFE3A548261}"/>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6" name="Footer Placeholder 5">
            <a:extLst>
              <a:ext uri="{FF2B5EF4-FFF2-40B4-BE49-F238E27FC236}">
                <a16:creationId xmlns:a16="http://schemas.microsoft.com/office/drawing/2014/main" id="{6F0D0221-C535-690C-20E2-2B681BCA6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E38AB-4D4F-93D8-04FF-2BF85DC8AB41}"/>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584825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386C-EA53-B740-5D88-40E2B6718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FEB707-7036-6E0A-C693-CD046077E8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417A7E-1CD5-503E-DD59-9062F9C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DA49DC-008D-382F-E98D-874222C02A6F}"/>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6" name="Footer Placeholder 5">
            <a:extLst>
              <a:ext uri="{FF2B5EF4-FFF2-40B4-BE49-F238E27FC236}">
                <a16:creationId xmlns:a16="http://schemas.microsoft.com/office/drawing/2014/main" id="{6CA1D88D-9270-7D96-4DA9-D5D5F3AC6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0C3D6-E92A-E04D-54E2-858C96197995}"/>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414298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hapter Slide Warp Spe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 y="857"/>
            <a:ext cx="12185904" cy="6856285"/>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851087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5BD3-E97C-2743-845A-493D001160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028C7-2C04-4E03-56A3-A388998609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10760-22A5-0F44-3E09-3B3B3E7FEB09}"/>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5" name="Footer Placeholder 4">
            <a:extLst>
              <a:ext uri="{FF2B5EF4-FFF2-40B4-BE49-F238E27FC236}">
                <a16:creationId xmlns:a16="http://schemas.microsoft.com/office/drawing/2014/main" id="{BB9E5EB3-AA8C-7FF0-989E-E121F0287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86D4A-9146-003A-8068-567FFD20B45E}"/>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63504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219AD-9796-6368-9CEC-ED97180BAF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7F9E6-7922-5433-E680-3BF04C051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0D2C5-32DD-F02B-B163-211858B470B2}"/>
              </a:ext>
            </a:extLst>
          </p:cNvPr>
          <p:cNvSpPr>
            <a:spLocks noGrp="1"/>
          </p:cNvSpPr>
          <p:nvPr>
            <p:ph type="dt" sz="half" idx="10"/>
          </p:nvPr>
        </p:nvSpPr>
        <p:spPr/>
        <p:txBody>
          <a:bodyPr/>
          <a:lstStyle/>
          <a:p>
            <a:fld id="{6A00D8A4-7073-495E-AD37-746A7BE72BD6}" type="datetimeFigureOut">
              <a:rPr lang="en-US" smtClean="0"/>
              <a:t>12/9/2024</a:t>
            </a:fld>
            <a:endParaRPr lang="en-US"/>
          </a:p>
        </p:txBody>
      </p:sp>
      <p:sp>
        <p:nvSpPr>
          <p:cNvPr id="5" name="Footer Placeholder 4">
            <a:extLst>
              <a:ext uri="{FF2B5EF4-FFF2-40B4-BE49-F238E27FC236}">
                <a16:creationId xmlns:a16="http://schemas.microsoft.com/office/drawing/2014/main" id="{3AB009C0-699F-5849-F2E6-6C13D2847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0016E-436C-AAE6-5E15-590E28269EBB}"/>
              </a:ext>
            </a:extLst>
          </p:cNvPr>
          <p:cNvSpPr>
            <a:spLocks noGrp="1"/>
          </p:cNvSpPr>
          <p:nvPr>
            <p:ph type="sldNum" sz="quarter" idx="12"/>
          </p:nvPr>
        </p:nvSpPr>
        <p:spPr/>
        <p:txBody>
          <a:bodyPr/>
          <a:lstStyle/>
          <a:p>
            <a:fld id="{EC5CCFDF-9676-49A2-853F-6F0630E30B67}" type="slidenum">
              <a:rPr lang="en-US" smtClean="0"/>
              <a:t>‹#›</a:t>
            </a:fld>
            <a:endParaRPr lang="en-US"/>
          </a:p>
        </p:txBody>
      </p:sp>
    </p:spTree>
    <p:extLst>
      <p:ext uri="{BB962C8B-B14F-4D97-AF65-F5344CB8AC3E}">
        <p14:creationId xmlns:p14="http://schemas.microsoft.com/office/powerpoint/2010/main" val="2801908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3833001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2997830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1914664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394236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2174727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2329205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1594028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421631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Spac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7" y="857"/>
            <a:ext cx="12185904" cy="6856285"/>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2793049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1189359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2612745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41A0E7-121A-44E3-8AC5-310521332F40}" type="slidenum">
              <a:rPr lang="en-US" smtClean="0"/>
              <a:pPr/>
              <a:t>‹#›</a:t>
            </a:fld>
            <a:endParaRPr lang="en-US"/>
          </a:p>
        </p:txBody>
      </p:sp>
    </p:spTree>
    <p:extLst>
      <p:ext uri="{BB962C8B-B14F-4D97-AF65-F5344CB8AC3E}">
        <p14:creationId xmlns:p14="http://schemas.microsoft.com/office/powerpoint/2010/main" val="3907334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and Bullet Points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CBE607-55E1-323A-B8D8-F41A7A813B9F}"/>
              </a:ext>
            </a:extLst>
          </p:cNvPr>
          <p:cNvSpPr>
            <a:spLocks noGrp="1"/>
          </p:cNvSpPr>
          <p:nvPr>
            <p:ph type="body" sz="quarter" idx="13"/>
          </p:nvPr>
        </p:nvSpPr>
        <p:spPr>
          <a:xfrm>
            <a:off x="179153" y="1460810"/>
            <a:ext cx="10701337" cy="2207192"/>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7">
            <a:extLst>
              <a:ext uri="{FF2B5EF4-FFF2-40B4-BE49-F238E27FC236}">
                <a16:creationId xmlns:a16="http://schemas.microsoft.com/office/drawing/2014/main" id="{8B9CF14C-6429-C0A3-5453-57002A270653}"/>
              </a:ext>
            </a:extLst>
          </p:cNvPr>
          <p:cNvSpPr>
            <a:spLocks noGrp="1"/>
          </p:cNvSpPr>
          <p:nvPr>
            <p:ph type="body" idx="14" hasCustomPrompt="1"/>
          </p:nvPr>
        </p:nvSpPr>
        <p:spPr>
          <a:xfrm>
            <a:off x="939114" y="3902927"/>
            <a:ext cx="10330248" cy="2574297"/>
          </a:xfrm>
          <a:prstGeom prst="rect">
            <a:avLst/>
          </a:prstGeom>
        </p:spPr>
        <p:txBody>
          <a:bodyPr>
            <a:normAutofit/>
          </a:bodyPr>
          <a:lstStyle>
            <a:lvl1pPr marL="228600" indent="-228600">
              <a:buFontTx/>
              <a:buBlip>
                <a:blip r:embed="rId2"/>
              </a:buBlip>
              <a:defRPr sz="1600">
                <a:latin typeface="Biome" panose="020B0503030204020804" pitchFamily="34" charset="0"/>
                <a:cs typeface="Biome" panose="020B0503030204020804" pitchFamily="34" charset="0"/>
              </a:defRPr>
            </a:lvl1pPr>
            <a:lvl2pPr>
              <a:defRPr sz="1800"/>
            </a:lvl2pPr>
            <a:lvl3pPr>
              <a:defRPr sz="1800"/>
            </a:lvl3pPr>
            <a:lvl4pPr>
              <a:defRPr sz="1800"/>
            </a:lvl4pPr>
            <a:lvl5pPr>
              <a:defRPr sz="1800"/>
            </a:lvl5pPr>
          </a:lstStyle>
          <a:p>
            <a:pPr lvl="0"/>
            <a:r>
              <a:rPr lang="en-US"/>
              <a:t>Click to add bullet points</a:t>
            </a:r>
          </a:p>
        </p:txBody>
      </p:sp>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9" name="Title 1">
            <a:extLst>
              <a:ext uri="{FF2B5EF4-FFF2-40B4-BE49-F238E27FC236}">
                <a16:creationId xmlns:a16="http://schemas.microsoft.com/office/drawing/2014/main" id="{AD026C84-4004-98AD-1D0E-42AC58F54B2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1566241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Headshot Team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6734-BD80-EE1A-0A75-0B8BD666C4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8" y="1715"/>
            <a:ext cx="12185904" cy="6856285"/>
          </a:xfrm>
          <a:prstGeom prst="rect">
            <a:avLst/>
          </a:prstGeom>
        </p:spPr>
      </p:pic>
      <p:sp>
        <p:nvSpPr>
          <p:cNvPr id="3" name="Title 1">
            <a:extLst>
              <a:ext uri="{FF2B5EF4-FFF2-40B4-BE49-F238E27FC236}">
                <a16:creationId xmlns:a16="http://schemas.microsoft.com/office/drawing/2014/main" id="{709DE77F-AEE2-530A-1C11-E198C49EF31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chemeClr val="bg1"/>
                </a:solidFill>
                <a:latin typeface="Biome" panose="020B0503030204020804" pitchFamily="34" charset="0"/>
                <a:cs typeface="Biome" panose="020B0503030204020804" pitchFamily="34" charset="0"/>
              </a:defRPr>
            </a:lvl1pPr>
          </a:lstStyle>
          <a:p>
            <a:r>
              <a:rPr lang="en-US" dirty="0"/>
              <a:t>Header Title Goes Here</a:t>
            </a:r>
          </a:p>
        </p:txBody>
      </p:sp>
    </p:spTree>
    <p:extLst>
      <p:ext uri="{BB962C8B-B14F-4D97-AF65-F5344CB8AC3E}">
        <p14:creationId xmlns:p14="http://schemas.microsoft.com/office/powerpoint/2010/main" val="2583704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 Column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F4023-6185-5C8D-E595-8F107D70924E}"/>
              </a:ext>
            </a:extLst>
          </p:cNvPr>
          <p:cNvSpPr>
            <a:spLocks noGrp="1"/>
          </p:cNvSpPr>
          <p:nvPr>
            <p:ph sz="half" idx="1"/>
          </p:nvPr>
        </p:nvSpPr>
        <p:spPr>
          <a:xfrm>
            <a:off x="17915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272F2EF9-7182-EFF7-B470-D852F244D451}"/>
              </a:ext>
            </a:extLst>
          </p:cNvPr>
          <p:cNvSpPr>
            <a:spLocks noGrp="1"/>
          </p:cNvSpPr>
          <p:nvPr>
            <p:ph sz="half" idx="2"/>
          </p:nvPr>
        </p:nvSpPr>
        <p:spPr>
          <a:xfrm>
            <a:off x="570989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7F111FB0-F37B-AA11-831D-283CBFFDE3F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6" name="Title 1">
            <a:extLst>
              <a:ext uri="{FF2B5EF4-FFF2-40B4-BE49-F238E27FC236}">
                <a16:creationId xmlns:a16="http://schemas.microsoft.com/office/drawing/2014/main" id="{7802F3E6-E5B6-CD3F-A0D1-A3C32AE67613}"/>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148581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639E9-0FEE-32B9-F1B3-9A774C0283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5FB17-6CA4-2087-B2BE-A374DEED4EA9}"/>
              </a:ext>
            </a:extLst>
          </p:cNvPr>
          <p:cNvSpPr>
            <a:spLocks noGrp="1"/>
          </p:cNvSpPr>
          <p:nvPr>
            <p:ph type="dt" sz="half" idx="10"/>
          </p:nvPr>
        </p:nvSpPr>
        <p:spPr/>
        <p:txBody>
          <a:bodyPr/>
          <a:lstStyle/>
          <a:p>
            <a:fld id="{4AF615D5-2956-4A2E-AE90-C57B05792762}" type="datetimeFigureOut">
              <a:rPr lang="en-US" smtClean="0"/>
              <a:t>12/9/2024</a:t>
            </a:fld>
            <a:endParaRPr lang="en-US"/>
          </a:p>
        </p:txBody>
      </p:sp>
      <p:sp>
        <p:nvSpPr>
          <p:cNvPr id="4" name="Footer Placeholder 3">
            <a:extLst>
              <a:ext uri="{FF2B5EF4-FFF2-40B4-BE49-F238E27FC236}">
                <a16:creationId xmlns:a16="http://schemas.microsoft.com/office/drawing/2014/main" id="{7EE07542-35AB-1EFF-DEC3-F7D6F5CCC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3A923-07D5-4D5A-C942-ABAF58776B46}"/>
              </a:ext>
            </a:extLst>
          </p:cNvPr>
          <p:cNvSpPr>
            <a:spLocks noGrp="1"/>
          </p:cNvSpPr>
          <p:nvPr>
            <p:ph type="sldNum" sz="quarter" idx="12"/>
          </p:nvPr>
        </p:nvSpPr>
        <p:spPr/>
        <p:txBody>
          <a:bodyPr/>
          <a:lstStyle/>
          <a:p>
            <a:fld id="{B570D269-691A-45F5-8CD4-2FA59AEDA0A9}" type="slidenum">
              <a:rPr lang="en-US" smtClean="0"/>
              <a:t>‹#›</a:t>
            </a:fld>
            <a:endParaRPr lang="en-US"/>
          </a:p>
        </p:txBody>
      </p:sp>
    </p:spTree>
    <p:extLst>
      <p:ext uri="{BB962C8B-B14F-4D97-AF65-F5344CB8AC3E}">
        <p14:creationId xmlns:p14="http://schemas.microsoft.com/office/powerpoint/2010/main" val="420626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F4023-6185-5C8D-E595-8F107D70924E}"/>
              </a:ext>
            </a:extLst>
          </p:cNvPr>
          <p:cNvSpPr>
            <a:spLocks noGrp="1"/>
          </p:cNvSpPr>
          <p:nvPr>
            <p:ph sz="half" idx="1"/>
          </p:nvPr>
        </p:nvSpPr>
        <p:spPr>
          <a:xfrm>
            <a:off x="17915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272F2EF9-7182-EFF7-B470-D852F244D451}"/>
              </a:ext>
            </a:extLst>
          </p:cNvPr>
          <p:cNvSpPr>
            <a:spLocks noGrp="1"/>
          </p:cNvSpPr>
          <p:nvPr>
            <p:ph sz="half" idx="2"/>
          </p:nvPr>
        </p:nvSpPr>
        <p:spPr>
          <a:xfrm>
            <a:off x="570989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7F111FB0-F37B-AA11-831D-283CBFFDE3F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6" name="Title 1">
            <a:extLst>
              <a:ext uri="{FF2B5EF4-FFF2-40B4-BE49-F238E27FC236}">
                <a16:creationId xmlns:a16="http://schemas.microsoft.com/office/drawing/2014/main" id="{7802F3E6-E5B6-CD3F-A0D1-A3C32AE67613}"/>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68933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CA5E26-075B-BC89-880B-3392A7EFE2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 y="1715"/>
            <a:ext cx="12185904" cy="6856285"/>
          </a:xfrm>
          <a:prstGeom prst="rect">
            <a:avLst/>
          </a:prstGeom>
        </p:spPr>
      </p:pic>
    </p:spTree>
    <p:extLst>
      <p:ext uri="{BB962C8B-B14F-4D97-AF65-F5344CB8AC3E}">
        <p14:creationId xmlns:p14="http://schemas.microsoft.com/office/powerpoint/2010/main" val="1337997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hapter Slide Warp Spe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 y="857"/>
            <a:ext cx="12185904" cy="6856285"/>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3077076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Chapter Slide Spac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7" y="857"/>
            <a:ext cx="12185904" cy="6856285"/>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1849416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5.jpe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5.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49E8E-0C17-7DA2-45BB-DDA419672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33E256-6D16-00E2-8EC5-EB929004A3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580F6-C5E3-876E-8767-640D55C68D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615D5-2956-4A2E-AE90-C57B05792762}" type="datetimeFigureOut">
              <a:rPr lang="en-US" smtClean="0"/>
              <a:t>12/9/2024</a:t>
            </a:fld>
            <a:endParaRPr lang="en-US"/>
          </a:p>
        </p:txBody>
      </p:sp>
      <p:sp>
        <p:nvSpPr>
          <p:cNvPr id="5" name="Footer Placeholder 4">
            <a:extLst>
              <a:ext uri="{FF2B5EF4-FFF2-40B4-BE49-F238E27FC236}">
                <a16:creationId xmlns:a16="http://schemas.microsoft.com/office/drawing/2014/main" id="{FEB4B4EC-08E2-D54A-8FAD-3477B4692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689009-2AA3-30AA-2280-2B603EE47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0D269-691A-45F5-8CD4-2FA59AEDA0A9}" type="slidenum">
              <a:rPr lang="en-US" smtClean="0"/>
              <a:t>‹#›</a:t>
            </a:fld>
            <a:endParaRPr lang="en-US"/>
          </a:p>
        </p:txBody>
      </p:sp>
    </p:spTree>
    <p:extLst>
      <p:ext uri="{BB962C8B-B14F-4D97-AF65-F5344CB8AC3E}">
        <p14:creationId xmlns:p14="http://schemas.microsoft.com/office/powerpoint/2010/main" val="1660320116"/>
      </p:ext>
    </p:extLst>
  </p:cSld>
  <p:clrMap bg1="lt1" tx1="dk1" bg2="lt2" tx2="dk2" accent1="accent1" accent2="accent2" accent3="accent3" accent4="accent4" accent5="accent5" accent6="accent6" hlink="hlink" folHlink="folHlink"/>
  <p:sldLayoutIdLst>
    <p:sldLayoutId id="2147483735" r:id="rId1"/>
    <p:sldLayoutId id="2147483747" r:id="rId2"/>
    <p:sldLayoutId id="2147483746" r:id="rId3"/>
    <p:sldLayoutId id="2147483748" r:id="rId4"/>
    <p:sldLayoutId id="2147483740" r:id="rId5"/>
    <p:sldLayoutId id="214748375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6CC545-7C2A-53EC-21C8-ED0DFD0789E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0" y="0"/>
            <a:ext cx="12188951" cy="6859714"/>
          </a:xfrm>
          <a:prstGeom prst="rect">
            <a:avLst/>
          </a:prstGeom>
        </p:spPr>
      </p:pic>
      <p:sp>
        <p:nvSpPr>
          <p:cNvPr id="9" name="Slide Number Placeholder 5">
            <a:extLst>
              <a:ext uri="{FF2B5EF4-FFF2-40B4-BE49-F238E27FC236}">
                <a16:creationId xmlns:a16="http://schemas.microsoft.com/office/drawing/2014/main" id="{0C7DC4B5-46AB-9E3C-1FBB-9A2C8B7EE666}"/>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Tree>
    <p:extLst>
      <p:ext uri="{BB962C8B-B14F-4D97-AF65-F5344CB8AC3E}">
        <p14:creationId xmlns:p14="http://schemas.microsoft.com/office/powerpoint/2010/main" val="153863224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9" r:id="rId7"/>
    <p:sldLayoutId id="2147483773" r:id="rId8"/>
    <p:sldLayoutId id="2147483774" r:id="rId9"/>
    <p:sldLayoutId id="2147483775" r:id="rId10"/>
    <p:sldLayoutId id="2147483776" r:id="rId11"/>
    <p:sldLayoutId id="2147483777" r:id="rId12"/>
    <p:sldLayoutId id="2147483778" r:id="rId13"/>
  </p:sldLayoutIdLst>
  <p:txStyles>
    <p:titleStyle>
      <a:lvl1pPr algn="l" defTabSz="914400" rtl="0" eaLnBrk="1" latinLnBrk="0" hangingPunct="1">
        <a:lnSpc>
          <a:spcPct val="90000"/>
        </a:lnSpc>
        <a:spcBef>
          <a:spcPct val="0"/>
        </a:spcBef>
        <a:buNone/>
        <a:defRPr sz="4400" kern="1200">
          <a:solidFill>
            <a:schemeClr val="tx1"/>
          </a:solidFill>
          <a:latin typeface="Biome" panose="020B0503030204020804" pitchFamily="34" charset="0"/>
          <a:ea typeface="+mj-ea"/>
          <a:cs typeface="Biome" panose="020B05030302040208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CRB" panose="020B0609020202020204" pitchFamily="49" charset="77"/>
          <a:ea typeface="+mn-ea"/>
          <a:cs typeface="Biome" panose="020B05030302040208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CRB" panose="020B0609020202020204" pitchFamily="49" charset="77"/>
          <a:ea typeface="+mn-ea"/>
          <a:cs typeface="Biome" panose="020B05030302040208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CRB" panose="020B0609020202020204" pitchFamily="49" charset="77"/>
          <a:ea typeface="+mn-ea"/>
          <a:cs typeface="Biome" panose="020B05030302040208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8289A-9E25-A8E6-499E-703DE6238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5A5EC4-7FA8-D3EF-26A2-249653E12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51BC5-318E-CACD-476E-B0DD7E488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0D8A4-7073-495E-AD37-746A7BE72BD6}" type="datetimeFigureOut">
              <a:rPr lang="en-US" smtClean="0"/>
              <a:t>12/9/2024</a:t>
            </a:fld>
            <a:endParaRPr lang="en-US"/>
          </a:p>
        </p:txBody>
      </p:sp>
      <p:sp>
        <p:nvSpPr>
          <p:cNvPr id="5" name="Footer Placeholder 4">
            <a:extLst>
              <a:ext uri="{FF2B5EF4-FFF2-40B4-BE49-F238E27FC236}">
                <a16:creationId xmlns:a16="http://schemas.microsoft.com/office/drawing/2014/main" id="{EA3CDDFC-49FE-BEF7-71A0-D2A870B0D0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18E077-9DE8-8477-B078-B6FBD9BC9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CCFDF-9676-49A2-853F-6F0630E30B67}" type="slidenum">
              <a:rPr lang="en-US" smtClean="0"/>
              <a:t>‹#›</a:t>
            </a:fld>
            <a:endParaRPr lang="en-US"/>
          </a:p>
        </p:txBody>
      </p:sp>
    </p:spTree>
    <p:extLst>
      <p:ext uri="{BB962C8B-B14F-4D97-AF65-F5344CB8AC3E}">
        <p14:creationId xmlns:p14="http://schemas.microsoft.com/office/powerpoint/2010/main" val="1661858778"/>
      </p:ext>
    </p:extLst>
  </p:cSld>
  <p:clrMap bg1="lt1" tx1="dk1" bg2="lt2" tx2="dk2" accent1="accent1" accent2="accent2" accent3="accent3" accent4="accent4" accent5="accent5" accent6="accent6" hlink="hlink" folHlink="folHlink"/>
  <p:sldLayoutIdLst>
    <p:sldLayoutId id="2147483754" r:id="rId1"/>
    <p:sldLayoutId id="2147483765"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615D5-2956-4A2E-AE90-C57B05792762}"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0D269-691A-45F5-8CD4-2FA59AEDA0A9}" type="slidenum">
              <a:rPr lang="en-US" smtClean="0"/>
              <a:t>‹#›</a:t>
            </a:fld>
            <a:endParaRPr lang="en-US"/>
          </a:p>
        </p:txBody>
      </p:sp>
      <p:pic>
        <p:nvPicPr>
          <p:cNvPr id="7" name="Picture 6">
            <a:extLst>
              <a:ext uri="{FF2B5EF4-FFF2-40B4-BE49-F238E27FC236}">
                <a16:creationId xmlns:a16="http://schemas.microsoft.com/office/drawing/2014/main" id="{D08E7922-A1BA-3FFF-9B52-BFD87506C11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0" y="0"/>
            <a:ext cx="12188951" cy="6859714"/>
          </a:xfrm>
          <a:prstGeom prst="rect">
            <a:avLst/>
          </a:prstGeom>
        </p:spPr>
      </p:pic>
    </p:spTree>
    <p:extLst>
      <p:ext uri="{BB962C8B-B14F-4D97-AF65-F5344CB8AC3E}">
        <p14:creationId xmlns:p14="http://schemas.microsoft.com/office/powerpoint/2010/main" val="3717324634"/>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sv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9DD4-D619-1182-9BE3-270AA5C852F1}"/>
              </a:ext>
            </a:extLst>
          </p:cNvPr>
          <p:cNvSpPr>
            <a:spLocks noGrp="1"/>
          </p:cNvSpPr>
          <p:nvPr>
            <p:ph type="ctrTitle"/>
          </p:nvPr>
        </p:nvSpPr>
        <p:spPr/>
        <p:txBody>
          <a:bodyPr/>
          <a:lstStyle/>
          <a:p>
            <a:r>
              <a:rPr lang="en-US" dirty="0"/>
              <a:t>Year in Review</a:t>
            </a:r>
          </a:p>
        </p:txBody>
      </p:sp>
      <p:sp>
        <p:nvSpPr>
          <p:cNvPr id="3" name="Subtitle 2">
            <a:extLst>
              <a:ext uri="{FF2B5EF4-FFF2-40B4-BE49-F238E27FC236}">
                <a16:creationId xmlns:a16="http://schemas.microsoft.com/office/drawing/2014/main" id="{1B2EF556-FCDA-C21F-6054-31D2466FD933}"/>
              </a:ext>
            </a:extLst>
          </p:cNvPr>
          <p:cNvSpPr>
            <a:spLocks noGrp="1"/>
          </p:cNvSpPr>
          <p:nvPr>
            <p:ph type="subTitle" idx="1"/>
          </p:nvPr>
        </p:nvSpPr>
        <p:spPr/>
        <p:txBody>
          <a:bodyPr/>
          <a:lstStyle/>
          <a:p>
            <a:r>
              <a:rPr lang="en-US" dirty="0"/>
              <a:t>Thomas Hill</a:t>
            </a:r>
          </a:p>
        </p:txBody>
      </p:sp>
    </p:spTree>
    <p:extLst>
      <p:ext uri="{BB962C8B-B14F-4D97-AF65-F5344CB8AC3E}">
        <p14:creationId xmlns:p14="http://schemas.microsoft.com/office/powerpoint/2010/main" val="584847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1451-B52E-B373-70FD-D6A37EEB4A52}"/>
              </a:ext>
            </a:extLst>
          </p:cNvPr>
          <p:cNvSpPr>
            <a:spLocks noGrp="1"/>
          </p:cNvSpPr>
          <p:nvPr>
            <p:ph type="title"/>
          </p:nvPr>
        </p:nvSpPr>
        <p:spPr/>
        <p:txBody>
          <a:bodyPr/>
          <a:lstStyle/>
          <a:p>
            <a:r>
              <a:rPr lang="en-US" dirty="0"/>
              <a:t>Mission Overview</a:t>
            </a:r>
          </a:p>
        </p:txBody>
      </p:sp>
      <p:pic>
        <p:nvPicPr>
          <p:cNvPr id="3" name="Picture 2">
            <a:extLst>
              <a:ext uri="{FF2B5EF4-FFF2-40B4-BE49-F238E27FC236}">
                <a16:creationId xmlns:a16="http://schemas.microsoft.com/office/drawing/2014/main" id="{BBCDF357-BE38-37C5-B58A-84890095D12E}"/>
              </a:ext>
            </a:extLst>
          </p:cNvPr>
          <p:cNvPicPr>
            <a:picLocks noChangeAspect="1"/>
          </p:cNvPicPr>
          <p:nvPr/>
        </p:nvPicPr>
        <p:blipFill>
          <a:blip r:embed="rId3"/>
          <a:stretch>
            <a:fillRect/>
          </a:stretch>
        </p:blipFill>
        <p:spPr>
          <a:xfrm>
            <a:off x="8565440" y="1495995"/>
            <a:ext cx="1933005" cy="1933005"/>
          </a:xfrm>
          <a:prstGeom prst="rect">
            <a:avLst/>
          </a:prstGeom>
        </p:spPr>
      </p:pic>
      <p:sp>
        <p:nvSpPr>
          <p:cNvPr id="4" name="TextBox 3">
            <a:extLst>
              <a:ext uri="{FF2B5EF4-FFF2-40B4-BE49-F238E27FC236}">
                <a16:creationId xmlns:a16="http://schemas.microsoft.com/office/drawing/2014/main" id="{B623158E-5EBE-08F0-6958-4CD18E618778}"/>
              </a:ext>
            </a:extLst>
          </p:cNvPr>
          <p:cNvSpPr txBox="1"/>
          <p:nvPr/>
        </p:nvSpPr>
        <p:spPr>
          <a:xfrm>
            <a:off x="8561912" y="2102622"/>
            <a:ext cx="1933394" cy="1015663"/>
          </a:xfrm>
          <a:prstGeom prst="rect">
            <a:avLst/>
          </a:prstGeom>
          <a:noFill/>
          <a:effectLst>
            <a:outerShdw blurRad="50800" dist="38100" dir="2700000" algn="tl" rotWithShape="0">
              <a:prstClr val="black">
                <a:alpha val="87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Transportation Forecasting Forum</a:t>
            </a:r>
          </a:p>
        </p:txBody>
      </p:sp>
      <p:pic>
        <p:nvPicPr>
          <p:cNvPr id="5" name="Graphic 4">
            <a:extLst>
              <a:ext uri="{FF2B5EF4-FFF2-40B4-BE49-F238E27FC236}">
                <a16:creationId xmlns:a16="http://schemas.microsoft.com/office/drawing/2014/main" id="{7BBFFB78-4330-F95F-B186-FB5BD490F2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00" y="1620842"/>
            <a:ext cx="1743958" cy="1743958"/>
          </a:xfrm>
          <a:prstGeom prst="rect">
            <a:avLst/>
          </a:prstGeom>
        </p:spPr>
      </p:pic>
      <p:sp>
        <p:nvSpPr>
          <p:cNvPr id="6" name="TextBox 5">
            <a:extLst>
              <a:ext uri="{FF2B5EF4-FFF2-40B4-BE49-F238E27FC236}">
                <a16:creationId xmlns:a16="http://schemas.microsoft.com/office/drawing/2014/main" id="{3CA2E9D2-9CA9-F59F-F439-CAF552480060}"/>
              </a:ext>
            </a:extLst>
          </p:cNvPr>
          <p:cNvSpPr txBox="1"/>
          <p:nvPr/>
        </p:nvSpPr>
        <p:spPr>
          <a:xfrm>
            <a:off x="1545211" y="2159128"/>
            <a:ext cx="1743958" cy="70788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Technical Support</a:t>
            </a:r>
          </a:p>
        </p:txBody>
      </p:sp>
      <p:pic>
        <p:nvPicPr>
          <p:cNvPr id="7" name="Graphic 6">
            <a:extLst>
              <a:ext uri="{FF2B5EF4-FFF2-40B4-BE49-F238E27FC236}">
                <a16:creationId xmlns:a16="http://schemas.microsoft.com/office/drawing/2014/main" id="{E1774813-71B0-9F59-12D7-AD4FD2D587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5770" y="4260551"/>
            <a:ext cx="1796541" cy="1796541"/>
          </a:xfrm>
          <a:prstGeom prst="rect">
            <a:avLst/>
          </a:prstGeom>
        </p:spPr>
      </p:pic>
      <p:sp>
        <p:nvSpPr>
          <p:cNvPr id="8" name="TextBox 7">
            <a:extLst>
              <a:ext uri="{FF2B5EF4-FFF2-40B4-BE49-F238E27FC236}">
                <a16:creationId xmlns:a16="http://schemas.microsoft.com/office/drawing/2014/main" id="{917B7E5F-8354-533D-0C64-725E79167EB4}"/>
              </a:ext>
            </a:extLst>
          </p:cNvPr>
          <p:cNvSpPr txBox="1"/>
          <p:nvPr/>
        </p:nvSpPr>
        <p:spPr>
          <a:xfrm>
            <a:off x="2030074" y="4873091"/>
            <a:ext cx="1743958" cy="40011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Tools</a:t>
            </a:r>
          </a:p>
        </p:txBody>
      </p:sp>
      <p:pic>
        <p:nvPicPr>
          <p:cNvPr id="9" name="Graphic 8">
            <a:extLst>
              <a:ext uri="{FF2B5EF4-FFF2-40B4-BE49-F238E27FC236}">
                <a16:creationId xmlns:a16="http://schemas.microsoft.com/office/drawing/2014/main" id="{AF536C2E-06EB-16C9-67D9-A746F31C66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56398" y="1418705"/>
            <a:ext cx="4318529" cy="4318529"/>
          </a:xfrm>
          <a:prstGeom prst="rect">
            <a:avLst/>
          </a:prstGeom>
        </p:spPr>
      </p:pic>
      <p:sp>
        <p:nvSpPr>
          <p:cNvPr id="10" name="TextBox 9">
            <a:extLst>
              <a:ext uri="{FF2B5EF4-FFF2-40B4-BE49-F238E27FC236}">
                <a16:creationId xmlns:a16="http://schemas.microsoft.com/office/drawing/2014/main" id="{D0B2FCED-94CD-537B-AF6A-7897EE925639}"/>
              </a:ext>
            </a:extLst>
          </p:cNvPr>
          <p:cNvSpPr txBox="1"/>
          <p:nvPr/>
        </p:nvSpPr>
        <p:spPr>
          <a:xfrm>
            <a:off x="4118360" y="2927921"/>
            <a:ext cx="3978061" cy="1323440"/>
          </a:xfrm>
          <a:prstGeom prst="rect">
            <a:avLst/>
          </a:prstGeom>
          <a:noFill/>
          <a:effectLst>
            <a:outerShdw blurRad="889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Century Gothic" panose="020F0302020204030204"/>
                <a:ea typeface="+mn-ea"/>
                <a:cs typeface="+mn-cs"/>
              </a:rPr>
              <a:t>Guidance &amp; Training</a:t>
            </a:r>
          </a:p>
        </p:txBody>
      </p:sp>
    </p:spTree>
    <p:extLst>
      <p:ext uri="{BB962C8B-B14F-4D97-AF65-F5344CB8AC3E}">
        <p14:creationId xmlns:p14="http://schemas.microsoft.com/office/powerpoint/2010/main" val="309940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F69A-717C-7818-9B38-11D69FA6680D}"/>
              </a:ext>
            </a:extLst>
          </p:cNvPr>
          <p:cNvSpPr>
            <a:spLocks noGrp="1"/>
          </p:cNvSpPr>
          <p:nvPr>
            <p:ph type="title"/>
          </p:nvPr>
        </p:nvSpPr>
        <p:spPr/>
        <p:txBody>
          <a:bodyPr/>
          <a:lstStyle/>
          <a:p>
            <a:r>
              <a:rPr lang="en-US" dirty="0"/>
              <a:t>TDM Manual </a:t>
            </a:r>
          </a:p>
        </p:txBody>
      </p:sp>
      <p:grpSp>
        <p:nvGrpSpPr>
          <p:cNvPr id="4" name="Group 3">
            <a:extLst>
              <a:ext uri="{FF2B5EF4-FFF2-40B4-BE49-F238E27FC236}">
                <a16:creationId xmlns:a16="http://schemas.microsoft.com/office/drawing/2014/main" id="{FB100C5C-0AB2-BFC8-7CCD-D12864D94FE6}"/>
              </a:ext>
            </a:extLst>
          </p:cNvPr>
          <p:cNvGrpSpPr/>
          <p:nvPr/>
        </p:nvGrpSpPr>
        <p:grpSpPr>
          <a:xfrm>
            <a:off x="1052945" y="1213355"/>
            <a:ext cx="10086109" cy="4821870"/>
            <a:chOff x="1052945" y="1213355"/>
            <a:chExt cx="10086109" cy="4821870"/>
          </a:xfrm>
        </p:grpSpPr>
        <p:sp>
          <p:nvSpPr>
            <p:cNvPr id="5" name="Rectangle: Rounded Corners 4">
              <a:extLst>
                <a:ext uri="{FF2B5EF4-FFF2-40B4-BE49-F238E27FC236}">
                  <a16:creationId xmlns:a16="http://schemas.microsoft.com/office/drawing/2014/main" id="{833C2ABB-FB98-CA50-49B5-974929274099}"/>
                </a:ext>
              </a:extLst>
            </p:cNvPr>
            <p:cNvSpPr/>
            <p:nvPr/>
          </p:nvSpPr>
          <p:spPr>
            <a:xfrm>
              <a:off x="1052945" y="1213355"/>
              <a:ext cx="10086109" cy="4821870"/>
            </a:xfrm>
            <a:prstGeom prst="roundRect">
              <a:avLst>
                <a:gd name="adj" fmla="val 4943"/>
              </a:avLst>
            </a:prstGeom>
            <a:gradFill flip="none" rotWithShape="1">
              <a:gsLst>
                <a:gs pos="0">
                  <a:srgbClr val="13467B"/>
                </a:gs>
                <a:gs pos="100000">
                  <a:srgbClr val="071B2F"/>
                </a:gs>
              </a:gsLst>
              <a:path path="circle">
                <a:fillToRect l="100000" b="100000"/>
              </a:path>
              <a:tileRect t="-100000" r="-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1EBDD912-C169-E31C-12EC-7E935409D777}"/>
                </a:ext>
              </a:extLst>
            </p:cNvPr>
            <p:cNvSpPr/>
            <p:nvPr/>
          </p:nvSpPr>
          <p:spPr>
            <a:xfrm>
              <a:off x="1208345" y="1367252"/>
              <a:ext cx="9770225" cy="4514077"/>
            </a:xfrm>
            <a:prstGeom prst="roundRect">
              <a:avLst>
                <a:gd name="adj" fmla="val 3101"/>
              </a:avLst>
            </a:prstGeom>
            <a:gradFill flip="none" rotWithShape="1">
              <a:gsLst>
                <a:gs pos="0">
                  <a:schemeClr val="bg1">
                    <a:alpha val="24000"/>
                  </a:schemeClr>
                </a:gs>
                <a:gs pos="100000">
                  <a:schemeClr val="bg1">
                    <a:alpha val="0"/>
                  </a:schemeClr>
                </a:gs>
              </a:gsLst>
              <a:path path="circle">
                <a:fillToRect l="100000" b="100000"/>
              </a:path>
              <a:tileRect t="-100000" r="-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FAB1A1B2-7F9E-7C69-D1B7-60EBB331AA75}"/>
                </a:ext>
              </a:extLst>
            </p:cNvPr>
            <p:cNvSpPr txBox="1"/>
            <p:nvPr/>
          </p:nvSpPr>
          <p:spPr>
            <a:xfrm>
              <a:off x="1874859" y="1454463"/>
              <a:ext cx="8201891" cy="510697"/>
            </a:xfrm>
            <a:prstGeom prst="rect">
              <a:avLst/>
            </a:prstGeom>
            <a:noFill/>
            <a:ln w="1270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lumMod val="50000"/>
                      <a:lumOff val="50000"/>
                    </a:prstClr>
                  </a:solidFill>
                  <a:effectLst/>
                  <a:uLnTx/>
                  <a:uFillTx/>
                  <a:latin typeface="Century Gothic" panose="020B0502020202020204" pitchFamily="34" charset="0"/>
                  <a:ea typeface="+mn-ea"/>
                  <a:cs typeface="+mn-cs"/>
                </a:rPr>
                <a:t>Overview of Travel Demand Models</a:t>
              </a:r>
            </a:p>
          </p:txBody>
        </p:sp>
        <p:sp>
          <p:nvSpPr>
            <p:cNvPr id="8" name="TextBox 7">
              <a:extLst>
                <a:ext uri="{FF2B5EF4-FFF2-40B4-BE49-F238E27FC236}">
                  <a16:creationId xmlns:a16="http://schemas.microsoft.com/office/drawing/2014/main" id="{7D6906F8-2FAB-FAFD-B1DD-05962EF5F505}"/>
                </a:ext>
              </a:extLst>
            </p:cNvPr>
            <p:cNvSpPr txBox="1"/>
            <p:nvPr/>
          </p:nvSpPr>
          <p:spPr>
            <a:xfrm>
              <a:off x="1833725" y="5169999"/>
              <a:ext cx="2945542" cy="646331"/>
            </a:xfrm>
            <a:prstGeom prst="rect">
              <a:avLst/>
            </a:prstGeom>
            <a:noFill/>
            <a:ln w="12700">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Development</a:t>
              </a:r>
            </a:p>
          </p:txBody>
        </p:sp>
        <p:sp>
          <p:nvSpPr>
            <p:cNvPr id="9" name="Freeform: Shape 8">
              <a:extLst>
                <a:ext uri="{FF2B5EF4-FFF2-40B4-BE49-F238E27FC236}">
                  <a16:creationId xmlns:a16="http://schemas.microsoft.com/office/drawing/2014/main" id="{D63AB496-DE2E-CE31-9A53-0BA2D746913C}"/>
                </a:ext>
              </a:extLst>
            </p:cNvPr>
            <p:cNvSpPr/>
            <p:nvPr/>
          </p:nvSpPr>
          <p:spPr>
            <a:xfrm>
              <a:off x="2767212" y="3081697"/>
              <a:ext cx="1078568" cy="1078653"/>
            </a:xfrm>
            <a:custGeom>
              <a:avLst/>
              <a:gdLst>
                <a:gd name="connsiteX0" fmla="*/ 0 w 1078568"/>
                <a:gd name="connsiteY0" fmla="*/ 539369 h 1078653"/>
                <a:gd name="connsiteX1" fmla="*/ 539284 w 1078568"/>
                <a:gd name="connsiteY1" fmla="*/ 1078654 h 1078653"/>
                <a:gd name="connsiteX2" fmla="*/ 1078568 w 1078568"/>
                <a:gd name="connsiteY2" fmla="*/ 539369 h 1078653"/>
                <a:gd name="connsiteX3" fmla="*/ 539369 w 1078568"/>
                <a:gd name="connsiteY3" fmla="*/ 0 h 1078653"/>
                <a:gd name="connsiteX4" fmla="*/ 0 w 1078568"/>
                <a:gd name="connsiteY4" fmla="*/ 539199 h 1078653"/>
                <a:gd name="connsiteX5" fmla="*/ 0 w 1078568"/>
                <a:gd name="connsiteY5" fmla="*/ 539369 h 10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68" h="1078653">
                  <a:moveTo>
                    <a:pt x="0" y="539369"/>
                  </a:moveTo>
                  <a:cubicBezTo>
                    <a:pt x="0" y="837193"/>
                    <a:pt x="241460" y="1078654"/>
                    <a:pt x="539284" y="1078654"/>
                  </a:cubicBezTo>
                  <a:cubicBezTo>
                    <a:pt x="837108" y="1078654"/>
                    <a:pt x="1078568" y="837193"/>
                    <a:pt x="1078568" y="539369"/>
                  </a:cubicBezTo>
                  <a:cubicBezTo>
                    <a:pt x="1078653" y="241546"/>
                    <a:pt x="837278" y="0"/>
                    <a:pt x="539369" y="0"/>
                  </a:cubicBezTo>
                  <a:cubicBezTo>
                    <a:pt x="241545" y="0"/>
                    <a:pt x="0" y="241375"/>
                    <a:pt x="0" y="539199"/>
                  </a:cubicBezTo>
                  <a:lnTo>
                    <a:pt x="0" y="539369"/>
                  </a:lnTo>
                </a:path>
              </a:pathLst>
            </a:custGeom>
            <a:solidFill>
              <a:srgbClr val="8DD9FC">
                <a:alpha val="43000"/>
              </a:srgbClr>
            </a:solidFill>
            <a:ln w="849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02B007B-85B7-E089-8C45-38EA7C0BF1CD}"/>
                </a:ext>
              </a:extLst>
            </p:cNvPr>
            <p:cNvSpPr/>
            <p:nvPr/>
          </p:nvSpPr>
          <p:spPr>
            <a:xfrm>
              <a:off x="2310855" y="3952946"/>
              <a:ext cx="622296" cy="995640"/>
            </a:xfrm>
            <a:custGeom>
              <a:avLst/>
              <a:gdLst>
                <a:gd name="connsiteX0" fmla="*/ 559463 w 622296"/>
                <a:gd name="connsiteY0" fmla="*/ 528216 h 995640"/>
                <a:gd name="connsiteX1" fmla="*/ 464615 w 622296"/>
                <a:gd name="connsiteY1" fmla="*/ 386200 h 995640"/>
                <a:gd name="connsiteX2" fmla="*/ 305487 w 622296"/>
                <a:gd name="connsiteY2" fmla="*/ 345503 h 995640"/>
                <a:gd name="connsiteX3" fmla="*/ 248953 w 622296"/>
                <a:gd name="connsiteY3" fmla="*/ 436434 h 995640"/>
                <a:gd name="connsiteX4" fmla="*/ 248953 w 622296"/>
                <a:gd name="connsiteY4" fmla="*/ 124476 h 995640"/>
                <a:gd name="connsiteX5" fmla="*/ 124476 w 622296"/>
                <a:gd name="connsiteY5" fmla="*/ 0 h 995640"/>
                <a:gd name="connsiteX6" fmla="*/ 0 w 622296"/>
                <a:gd name="connsiteY6" fmla="*/ 124476 h 995640"/>
                <a:gd name="connsiteX7" fmla="*/ 0 w 622296"/>
                <a:gd name="connsiteY7" fmla="*/ 553588 h 995640"/>
                <a:gd name="connsiteX8" fmla="*/ 81821 w 622296"/>
                <a:gd name="connsiteY8" fmla="*/ 786790 h 995640"/>
                <a:gd name="connsiteX9" fmla="*/ 248953 w 622296"/>
                <a:gd name="connsiteY9" fmla="*/ 995641 h 995640"/>
                <a:gd name="connsiteX10" fmla="*/ 622297 w 622296"/>
                <a:gd name="connsiteY10" fmla="*/ 995641 h 995640"/>
                <a:gd name="connsiteX11" fmla="*/ 622297 w 622296"/>
                <a:gd name="connsiteY11" fmla="*/ 735449 h 995640"/>
                <a:gd name="connsiteX12" fmla="*/ 559463 w 622296"/>
                <a:gd name="connsiteY12" fmla="*/ 528216 h 995640"/>
                <a:gd name="connsiteX13" fmla="*/ 559463 w 622296"/>
                <a:gd name="connsiteY13" fmla="*/ 528216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296" h="995640">
                  <a:moveTo>
                    <a:pt x="559463" y="528216"/>
                  </a:moveTo>
                  <a:lnTo>
                    <a:pt x="464615" y="386200"/>
                  </a:lnTo>
                  <a:cubicBezTo>
                    <a:pt x="431921" y="331029"/>
                    <a:pt x="360658" y="312809"/>
                    <a:pt x="305487" y="345503"/>
                  </a:cubicBezTo>
                  <a:cubicBezTo>
                    <a:pt x="272963" y="364830"/>
                    <a:pt x="251848" y="398716"/>
                    <a:pt x="248953" y="436434"/>
                  </a:cubicBezTo>
                  <a:lnTo>
                    <a:pt x="248953" y="124476"/>
                  </a:lnTo>
                  <a:cubicBezTo>
                    <a:pt x="248953" y="55767"/>
                    <a:pt x="193270" y="0"/>
                    <a:pt x="124476" y="0"/>
                  </a:cubicBezTo>
                  <a:cubicBezTo>
                    <a:pt x="55682" y="0"/>
                    <a:pt x="0" y="55682"/>
                    <a:pt x="0" y="124476"/>
                  </a:cubicBezTo>
                  <a:lnTo>
                    <a:pt x="0" y="553588"/>
                  </a:lnTo>
                  <a:cubicBezTo>
                    <a:pt x="0" y="638388"/>
                    <a:pt x="28863" y="720635"/>
                    <a:pt x="81821" y="786790"/>
                  </a:cubicBezTo>
                  <a:lnTo>
                    <a:pt x="248953" y="995641"/>
                  </a:lnTo>
                  <a:lnTo>
                    <a:pt x="622297" y="995641"/>
                  </a:lnTo>
                  <a:lnTo>
                    <a:pt x="622297" y="735449"/>
                  </a:lnTo>
                  <a:cubicBezTo>
                    <a:pt x="622297" y="661632"/>
                    <a:pt x="600501" y="589518"/>
                    <a:pt x="559463" y="528216"/>
                  </a:cubicBezTo>
                  <a:lnTo>
                    <a:pt x="559463" y="528216"/>
                  </a:lnTo>
                  <a:close/>
                </a:path>
              </a:pathLst>
            </a:custGeom>
            <a:solidFill>
              <a:srgbClr val="8DD9FC">
                <a:alpha val="43000"/>
              </a:srgbClr>
            </a:solidFill>
            <a:ln w="849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1FF3AEB-19D8-F5C4-5AA7-E0B0C342FFF4}"/>
                </a:ext>
              </a:extLst>
            </p:cNvPr>
            <p:cNvSpPr/>
            <p:nvPr/>
          </p:nvSpPr>
          <p:spPr>
            <a:xfrm>
              <a:off x="3597253" y="3952946"/>
              <a:ext cx="622296" cy="995640"/>
            </a:xfrm>
            <a:custGeom>
              <a:avLst/>
              <a:gdLst>
                <a:gd name="connsiteX0" fmla="*/ 497480 w 622296"/>
                <a:gd name="connsiteY0" fmla="*/ 0 h 995640"/>
                <a:gd name="connsiteX1" fmla="*/ 373003 w 622296"/>
                <a:gd name="connsiteY1" fmla="*/ 124476 h 995640"/>
                <a:gd name="connsiteX2" fmla="*/ 373003 w 622296"/>
                <a:gd name="connsiteY2" fmla="*/ 436434 h 995640"/>
                <a:gd name="connsiteX3" fmla="*/ 321663 w 622296"/>
                <a:gd name="connsiteY3" fmla="*/ 349249 h 995640"/>
                <a:gd name="connsiteX4" fmla="*/ 160576 w 622296"/>
                <a:gd name="connsiteY4" fmla="*/ 381518 h 995640"/>
                <a:gd name="connsiteX5" fmla="*/ 157596 w 622296"/>
                <a:gd name="connsiteY5" fmla="*/ 386200 h 995640"/>
                <a:gd name="connsiteX6" fmla="*/ 62834 w 622296"/>
                <a:gd name="connsiteY6" fmla="*/ 528216 h 995640"/>
                <a:gd name="connsiteX7" fmla="*/ 0 w 622296"/>
                <a:gd name="connsiteY7" fmla="*/ 735620 h 995640"/>
                <a:gd name="connsiteX8" fmla="*/ 0 w 622296"/>
                <a:gd name="connsiteY8" fmla="*/ 995641 h 995640"/>
                <a:gd name="connsiteX9" fmla="*/ 373344 w 622296"/>
                <a:gd name="connsiteY9" fmla="*/ 995641 h 995640"/>
                <a:gd name="connsiteX10" fmla="*/ 540476 w 622296"/>
                <a:gd name="connsiteY10" fmla="*/ 786790 h 995640"/>
                <a:gd name="connsiteX11" fmla="*/ 622297 w 622296"/>
                <a:gd name="connsiteY11" fmla="*/ 553588 h 995640"/>
                <a:gd name="connsiteX12" fmla="*/ 622297 w 622296"/>
                <a:gd name="connsiteY12" fmla="*/ 124476 h 995640"/>
                <a:gd name="connsiteX13" fmla="*/ 497820 w 622296"/>
                <a:gd name="connsiteY13" fmla="*/ 0 h 995640"/>
                <a:gd name="connsiteX14" fmla="*/ 497395 w 622296"/>
                <a:gd name="connsiteY14" fmla="*/ 0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2296" h="995640">
                  <a:moveTo>
                    <a:pt x="497480" y="0"/>
                  </a:moveTo>
                  <a:cubicBezTo>
                    <a:pt x="428771" y="0"/>
                    <a:pt x="373003" y="55682"/>
                    <a:pt x="373003" y="124476"/>
                  </a:cubicBezTo>
                  <a:lnTo>
                    <a:pt x="373003" y="436434"/>
                  </a:lnTo>
                  <a:cubicBezTo>
                    <a:pt x="370109" y="401015"/>
                    <a:pt x="351207" y="368917"/>
                    <a:pt x="321663" y="349249"/>
                  </a:cubicBezTo>
                  <a:cubicBezTo>
                    <a:pt x="268280" y="313660"/>
                    <a:pt x="196165" y="328134"/>
                    <a:pt x="160576" y="381518"/>
                  </a:cubicBezTo>
                  <a:cubicBezTo>
                    <a:pt x="159555" y="383050"/>
                    <a:pt x="158533" y="384583"/>
                    <a:pt x="157596" y="386200"/>
                  </a:cubicBezTo>
                  <a:lnTo>
                    <a:pt x="62834" y="528216"/>
                  </a:lnTo>
                  <a:cubicBezTo>
                    <a:pt x="21796" y="589603"/>
                    <a:pt x="0" y="661802"/>
                    <a:pt x="0" y="735620"/>
                  </a:cubicBezTo>
                  <a:lnTo>
                    <a:pt x="0" y="995641"/>
                  </a:lnTo>
                  <a:lnTo>
                    <a:pt x="373344" y="995641"/>
                  </a:lnTo>
                  <a:lnTo>
                    <a:pt x="540476" y="786790"/>
                  </a:lnTo>
                  <a:cubicBezTo>
                    <a:pt x="593434" y="720550"/>
                    <a:pt x="622297" y="638303"/>
                    <a:pt x="622297" y="553588"/>
                  </a:cubicBezTo>
                  <a:lnTo>
                    <a:pt x="622297" y="124476"/>
                  </a:lnTo>
                  <a:cubicBezTo>
                    <a:pt x="622297" y="55767"/>
                    <a:pt x="566615" y="0"/>
                    <a:pt x="497820" y="0"/>
                  </a:cubicBezTo>
                  <a:cubicBezTo>
                    <a:pt x="497650" y="0"/>
                    <a:pt x="497565" y="0"/>
                    <a:pt x="497395" y="0"/>
                  </a:cubicBezTo>
                  <a:close/>
                </a:path>
              </a:pathLst>
            </a:custGeom>
            <a:solidFill>
              <a:srgbClr val="8DD9FC">
                <a:alpha val="43000"/>
              </a:srgbClr>
            </a:solidFill>
            <a:ln w="849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4BADCC2-7F19-17ED-52F6-36C15AAD0B59}"/>
                </a:ext>
              </a:extLst>
            </p:cNvPr>
            <p:cNvSpPr/>
            <p:nvPr/>
          </p:nvSpPr>
          <p:spPr>
            <a:xfrm>
              <a:off x="2310855" y="3952946"/>
              <a:ext cx="248952" cy="995640"/>
            </a:xfrm>
            <a:custGeom>
              <a:avLst/>
              <a:gdLst>
                <a:gd name="connsiteX0" fmla="*/ 248953 w 248952"/>
                <a:gd name="connsiteY0" fmla="*/ 995641 h 995640"/>
                <a:gd name="connsiteX1" fmla="*/ 81821 w 248952"/>
                <a:gd name="connsiteY1" fmla="*/ 786790 h 995640"/>
                <a:gd name="connsiteX2" fmla="*/ 0 w 248952"/>
                <a:gd name="connsiteY2" fmla="*/ 553503 h 995640"/>
                <a:gd name="connsiteX3" fmla="*/ 0 w 248952"/>
                <a:gd name="connsiteY3" fmla="*/ 124476 h 995640"/>
                <a:gd name="connsiteX4" fmla="*/ 124476 w 248952"/>
                <a:gd name="connsiteY4" fmla="*/ 0 h 995640"/>
                <a:gd name="connsiteX5" fmla="*/ 124476 w 248952"/>
                <a:gd name="connsiteY5" fmla="*/ 0 h 995640"/>
                <a:gd name="connsiteX6" fmla="*/ 248953 w 248952"/>
                <a:gd name="connsiteY6" fmla="*/ 124476 h 995640"/>
                <a:gd name="connsiteX7" fmla="*/ 248953 w 248952"/>
                <a:gd name="connsiteY7" fmla="*/ 124476 h 995640"/>
                <a:gd name="connsiteX8" fmla="*/ 248953 w 248952"/>
                <a:gd name="connsiteY8" fmla="*/ 435582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52" h="995640">
                  <a:moveTo>
                    <a:pt x="248953" y="995641"/>
                  </a:moveTo>
                  <a:lnTo>
                    <a:pt x="81821" y="786790"/>
                  </a:lnTo>
                  <a:cubicBezTo>
                    <a:pt x="28863" y="720550"/>
                    <a:pt x="0" y="638303"/>
                    <a:pt x="0" y="553503"/>
                  </a:cubicBezTo>
                  <a:lnTo>
                    <a:pt x="0" y="124476"/>
                  </a:lnTo>
                  <a:cubicBezTo>
                    <a:pt x="0" y="55767"/>
                    <a:pt x="55682" y="0"/>
                    <a:pt x="124476" y="0"/>
                  </a:cubicBezTo>
                  <a:lnTo>
                    <a:pt x="124476" y="0"/>
                  </a:lnTo>
                  <a:cubicBezTo>
                    <a:pt x="193185" y="0"/>
                    <a:pt x="248953" y="55682"/>
                    <a:pt x="248953" y="124476"/>
                  </a:cubicBezTo>
                  <a:lnTo>
                    <a:pt x="248953" y="124476"/>
                  </a:lnTo>
                  <a:lnTo>
                    <a:pt x="248953" y="435582"/>
                  </a:lnTo>
                </a:path>
              </a:pathLst>
            </a:custGeom>
            <a:noFill/>
            <a:ln w="38100" cap="rnd">
              <a:solidFill>
                <a:schemeClr val="bg1"/>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A701C352-B8BF-0C7F-D0C4-EFEEE2477F19}"/>
                </a:ext>
              </a:extLst>
            </p:cNvPr>
            <p:cNvSpPr/>
            <p:nvPr/>
          </p:nvSpPr>
          <p:spPr>
            <a:xfrm>
              <a:off x="2559695" y="4282720"/>
              <a:ext cx="373457" cy="665867"/>
            </a:xfrm>
            <a:custGeom>
              <a:avLst/>
              <a:gdLst>
                <a:gd name="connsiteX0" fmla="*/ 373457 w 373457"/>
                <a:gd name="connsiteY0" fmla="*/ 665867 h 665867"/>
                <a:gd name="connsiteX1" fmla="*/ 373457 w 373457"/>
                <a:gd name="connsiteY1" fmla="*/ 405676 h 665867"/>
                <a:gd name="connsiteX2" fmla="*/ 310623 w 373457"/>
                <a:gd name="connsiteY2" fmla="*/ 198272 h 665867"/>
                <a:gd name="connsiteX3" fmla="*/ 215776 w 373457"/>
                <a:gd name="connsiteY3" fmla="*/ 56427 h 665867"/>
                <a:gd name="connsiteX4" fmla="*/ 56392 w 373457"/>
                <a:gd name="connsiteY4" fmla="*/ 16580 h 665867"/>
                <a:gd name="connsiteX5" fmla="*/ 51709 w 373457"/>
                <a:gd name="connsiteY5" fmla="*/ 19560 h 665867"/>
                <a:gd name="connsiteX6" fmla="*/ 51709 w 373457"/>
                <a:gd name="connsiteY6" fmla="*/ 19560 h 665867"/>
                <a:gd name="connsiteX7" fmla="*/ 12289 w 373457"/>
                <a:gd name="connsiteY7" fmla="*/ 168132 h 665867"/>
                <a:gd name="connsiteX8" fmla="*/ 124420 w 373457"/>
                <a:gd name="connsiteY8" fmla="*/ 354846 h 66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457" h="665867">
                  <a:moveTo>
                    <a:pt x="373457" y="665867"/>
                  </a:moveTo>
                  <a:lnTo>
                    <a:pt x="373457" y="405676"/>
                  </a:lnTo>
                  <a:cubicBezTo>
                    <a:pt x="373457" y="331858"/>
                    <a:pt x="351661" y="259658"/>
                    <a:pt x="310623" y="198272"/>
                  </a:cubicBezTo>
                  <a:lnTo>
                    <a:pt x="215776" y="56427"/>
                  </a:lnTo>
                  <a:cubicBezTo>
                    <a:pt x="182741" y="1425"/>
                    <a:pt x="111478" y="-16454"/>
                    <a:pt x="56392" y="16580"/>
                  </a:cubicBezTo>
                  <a:cubicBezTo>
                    <a:pt x="54774" y="17517"/>
                    <a:pt x="53242" y="18539"/>
                    <a:pt x="51709" y="19560"/>
                  </a:cubicBezTo>
                  <a:lnTo>
                    <a:pt x="51709" y="19560"/>
                  </a:lnTo>
                  <a:cubicBezTo>
                    <a:pt x="3008" y="52084"/>
                    <a:pt x="-13935" y="115770"/>
                    <a:pt x="12289" y="168132"/>
                  </a:cubicBezTo>
                  <a:lnTo>
                    <a:pt x="124420" y="354846"/>
                  </a:lnTo>
                </a:path>
              </a:pathLst>
            </a:custGeom>
            <a:noFill/>
            <a:ln w="38100" cap="rnd">
              <a:solidFill>
                <a:schemeClr val="bg1"/>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38FDDB44-CE52-A7DF-6FB3-8BDB63B02A54}"/>
                </a:ext>
              </a:extLst>
            </p:cNvPr>
            <p:cNvSpPr/>
            <p:nvPr/>
          </p:nvSpPr>
          <p:spPr>
            <a:xfrm>
              <a:off x="3970256" y="3952946"/>
              <a:ext cx="248952" cy="995640"/>
            </a:xfrm>
            <a:custGeom>
              <a:avLst/>
              <a:gdLst>
                <a:gd name="connsiteX0" fmla="*/ 0 w 248952"/>
                <a:gd name="connsiteY0" fmla="*/ 995641 h 995640"/>
                <a:gd name="connsiteX1" fmla="*/ 167132 w 248952"/>
                <a:gd name="connsiteY1" fmla="*/ 786790 h 995640"/>
                <a:gd name="connsiteX2" fmla="*/ 248953 w 248952"/>
                <a:gd name="connsiteY2" fmla="*/ 553503 h 995640"/>
                <a:gd name="connsiteX3" fmla="*/ 248953 w 248952"/>
                <a:gd name="connsiteY3" fmla="*/ 124476 h 995640"/>
                <a:gd name="connsiteX4" fmla="*/ 124476 w 248952"/>
                <a:gd name="connsiteY4" fmla="*/ 0 h 995640"/>
                <a:gd name="connsiteX5" fmla="*/ 124476 w 248952"/>
                <a:gd name="connsiteY5" fmla="*/ 0 h 995640"/>
                <a:gd name="connsiteX6" fmla="*/ 0 w 248952"/>
                <a:gd name="connsiteY6" fmla="*/ 124476 h 995640"/>
                <a:gd name="connsiteX7" fmla="*/ 0 w 248952"/>
                <a:gd name="connsiteY7" fmla="*/ 435582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52" h="995640">
                  <a:moveTo>
                    <a:pt x="0" y="995641"/>
                  </a:moveTo>
                  <a:lnTo>
                    <a:pt x="167132" y="786790"/>
                  </a:lnTo>
                  <a:cubicBezTo>
                    <a:pt x="220090" y="720550"/>
                    <a:pt x="248953" y="638303"/>
                    <a:pt x="248953" y="553503"/>
                  </a:cubicBezTo>
                  <a:lnTo>
                    <a:pt x="248953" y="124476"/>
                  </a:lnTo>
                  <a:cubicBezTo>
                    <a:pt x="248953" y="55767"/>
                    <a:pt x="193270" y="0"/>
                    <a:pt x="124476" y="0"/>
                  </a:cubicBezTo>
                  <a:lnTo>
                    <a:pt x="124476" y="0"/>
                  </a:lnTo>
                  <a:cubicBezTo>
                    <a:pt x="55767" y="0"/>
                    <a:pt x="0" y="55682"/>
                    <a:pt x="0" y="124476"/>
                  </a:cubicBezTo>
                  <a:lnTo>
                    <a:pt x="0" y="435582"/>
                  </a:lnTo>
                </a:path>
              </a:pathLst>
            </a:custGeom>
            <a:noFill/>
            <a:ln w="38100" cap="rnd">
              <a:solidFill>
                <a:schemeClr val="bg1"/>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BCFE3A82-D9D0-B5EC-F54D-92033AC84535}"/>
                </a:ext>
              </a:extLst>
            </p:cNvPr>
            <p:cNvSpPr/>
            <p:nvPr/>
          </p:nvSpPr>
          <p:spPr>
            <a:xfrm>
              <a:off x="3596913" y="4282720"/>
              <a:ext cx="373502" cy="665867"/>
            </a:xfrm>
            <a:custGeom>
              <a:avLst/>
              <a:gdLst>
                <a:gd name="connsiteX0" fmla="*/ 0 w 373502"/>
                <a:gd name="connsiteY0" fmla="*/ 665867 h 665867"/>
                <a:gd name="connsiteX1" fmla="*/ 0 w 373502"/>
                <a:gd name="connsiteY1" fmla="*/ 405676 h 665867"/>
                <a:gd name="connsiteX2" fmla="*/ 62834 w 373502"/>
                <a:gd name="connsiteY2" fmla="*/ 198272 h 665867"/>
                <a:gd name="connsiteX3" fmla="*/ 157681 w 373502"/>
                <a:gd name="connsiteY3" fmla="*/ 56427 h 665867"/>
                <a:gd name="connsiteX4" fmla="*/ 317066 w 373502"/>
                <a:gd name="connsiteY4" fmla="*/ 16580 h 665867"/>
                <a:gd name="connsiteX5" fmla="*/ 321748 w 373502"/>
                <a:gd name="connsiteY5" fmla="*/ 19560 h 665867"/>
                <a:gd name="connsiteX6" fmla="*/ 321748 w 373502"/>
                <a:gd name="connsiteY6" fmla="*/ 19560 h 665867"/>
                <a:gd name="connsiteX7" fmla="*/ 361254 w 373502"/>
                <a:gd name="connsiteY7" fmla="*/ 168132 h 665867"/>
                <a:gd name="connsiteX8" fmla="*/ 249038 w 373502"/>
                <a:gd name="connsiteY8" fmla="*/ 354846 h 66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502" h="665867">
                  <a:moveTo>
                    <a:pt x="0" y="665867"/>
                  </a:moveTo>
                  <a:lnTo>
                    <a:pt x="0" y="405676"/>
                  </a:lnTo>
                  <a:cubicBezTo>
                    <a:pt x="0" y="331858"/>
                    <a:pt x="21796" y="259658"/>
                    <a:pt x="62834" y="198272"/>
                  </a:cubicBezTo>
                  <a:lnTo>
                    <a:pt x="157681" y="56427"/>
                  </a:lnTo>
                  <a:cubicBezTo>
                    <a:pt x="190716" y="1425"/>
                    <a:pt x="261979" y="-16454"/>
                    <a:pt x="317066" y="16580"/>
                  </a:cubicBezTo>
                  <a:cubicBezTo>
                    <a:pt x="318683" y="17517"/>
                    <a:pt x="320216" y="18539"/>
                    <a:pt x="321748" y="19560"/>
                  </a:cubicBezTo>
                  <a:lnTo>
                    <a:pt x="321748" y="19560"/>
                  </a:lnTo>
                  <a:cubicBezTo>
                    <a:pt x="370534" y="52084"/>
                    <a:pt x="387392" y="115770"/>
                    <a:pt x="361254" y="168132"/>
                  </a:cubicBezTo>
                  <a:lnTo>
                    <a:pt x="249038" y="354846"/>
                  </a:lnTo>
                </a:path>
              </a:pathLst>
            </a:custGeom>
            <a:noFill/>
            <a:ln w="38100" cap="rnd">
              <a:solidFill>
                <a:schemeClr val="bg1"/>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2F596B6E-E74A-401D-4035-295D699E6D02}"/>
                </a:ext>
              </a:extLst>
            </p:cNvPr>
            <p:cNvSpPr/>
            <p:nvPr/>
          </p:nvSpPr>
          <p:spPr>
            <a:xfrm>
              <a:off x="3638376" y="3247722"/>
              <a:ext cx="331880" cy="663760"/>
            </a:xfrm>
            <a:custGeom>
              <a:avLst/>
              <a:gdLst>
                <a:gd name="connsiteX0" fmla="*/ 0 w 331880"/>
                <a:gd name="connsiteY0" fmla="*/ 0 h 663760"/>
                <a:gd name="connsiteX1" fmla="*/ 331880 w 331880"/>
                <a:gd name="connsiteY1" fmla="*/ 331880 h 663760"/>
                <a:gd name="connsiteX2" fmla="*/ 0 w 331880"/>
                <a:gd name="connsiteY2" fmla="*/ 663761 h 663760"/>
              </a:gdLst>
              <a:ahLst/>
              <a:cxnLst>
                <a:cxn ang="0">
                  <a:pos x="connsiteX0" y="connsiteY0"/>
                </a:cxn>
                <a:cxn ang="0">
                  <a:pos x="connsiteX1" y="connsiteY1"/>
                </a:cxn>
                <a:cxn ang="0">
                  <a:pos x="connsiteX2" y="connsiteY2"/>
                </a:cxn>
              </a:cxnLst>
              <a:rect l="l" t="t" r="r" b="b"/>
              <a:pathLst>
                <a:path w="331880" h="663760">
                  <a:moveTo>
                    <a:pt x="0" y="0"/>
                  </a:moveTo>
                  <a:lnTo>
                    <a:pt x="331880" y="331880"/>
                  </a:lnTo>
                  <a:lnTo>
                    <a:pt x="0" y="663761"/>
                  </a:lnTo>
                </a:path>
              </a:pathLst>
            </a:custGeom>
            <a:noFill/>
            <a:ln w="38100" cap="rnd">
              <a:solidFill>
                <a:schemeClr val="bg1"/>
              </a:solid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88A09FAE-B959-108C-11FF-189DD5F0E0A1}"/>
                </a:ext>
              </a:extLst>
            </p:cNvPr>
            <p:cNvSpPr/>
            <p:nvPr/>
          </p:nvSpPr>
          <p:spPr>
            <a:xfrm>
              <a:off x="2642735" y="3247722"/>
              <a:ext cx="331880" cy="663760"/>
            </a:xfrm>
            <a:custGeom>
              <a:avLst/>
              <a:gdLst>
                <a:gd name="connsiteX0" fmla="*/ 331880 w 331880"/>
                <a:gd name="connsiteY0" fmla="*/ 0 h 663760"/>
                <a:gd name="connsiteX1" fmla="*/ 0 w 331880"/>
                <a:gd name="connsiteY1" fmla="*/ 331880 h 663760"/>
                <a:gd name="connsiteX2" fmla="*/ 331880 w 331880"/>
                <a:gd name="connsiteY2" fmla="*/ 663761 h 663760"/>
              </a:gdLst>
              <a:ahLst/>
              <a:cxnLst>
                <a:cxn ang="0">
                  <a:pos x="connsiteX0" y="connsiteY0"/>
                </a:cxn>
                <a:cxn ang="0">
                  <a:pos x="connsiteX1" y="connsiteY1"/>
                </a:cxn>
                <a:cxn ang="0">
                  <a:pos x="connsiteX2" y="connsiteY2"/>
                </a:cxn>
              </a:cxnLst>
              <a:rect l="l" t="t" r="r" b="b"/>
              <a:pathLst>
                <a:path w="331880" h="663760">
                  <a:moveTo>
                    <a:pt x="331880" y="0"/>
                  </a:moveTo>
                  <a:lnTo>
                    <a:pt x="0" y="331880"/>
                  </a:lnTo>
                  <a:lnTo>
                    <a:pt x="331880" y="663761"/>
                  </a:lnTo>
                </a:path>
              </a:pathLst>
            </a:custGeom>
            <a:noFill/>
            <a:ln w="38100" cap="rnd">
              <a:solidFill>
                <a:schemeClr val="bg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AB8B52AB-9715-5719-DB6E-5D914A12ED1B}"/>
                </a:ext>
              </a:extLst>
            </p:cNvPr>
            <p:cNvSpPr/>
            <p:nvPr/>
          </p:nvSpPr>
          <p:spPr>
            <a:xfrm>
              <a:off x="3223569" y="3206258"/>
              <a:ext cx="165940" cy="746688"/>
            </a:xfrm>
            <a:custGeom>
              <a:avLst/>
              <a:gdLst>
                <a:gd name="connsiteX0" fmla="*/ 165940 w 165940"/>
                <a:gd name="connsiteY0" fmla="*/ 0 h 746688"/>
                <a:gd name="connsiteX1" fmla="*/ 0 w 165940"/>
                <a:gd name="connsiteY1" fmla="*/ 746688 h 746688"/>
              </a:gdLst>
              <a:ahLst/>
              <a:cxnLst>
                <a:cxn ang="0">
                  <a:pos x="connsiteX0" y="connsiteY0"/>
                </a:cxn>
                <a:cxn ang="0">
                  <a:pos x="connsiteX1" y="connsiteY1"/>
                </a:cxn>
              </a:cxnLst>
              <a:rect l="l" t="t" r="r" b="b"/>
              <a:pathLst>
                <a:path w="165940" h="746688">
                  <a:moveTo>
                    <a:pt x="165940" y="0"/>
                  </a:moveTo>
                  <a:lnTo>
                    <a:pt x="0" y="746688"/>
                  </a:lnTo>
                </a:path>
              </a:pathLst>
            </a:custGeom>
            <a:noFill/>
            <a:ln w="38100" cap="rnd">
              <a:solidFill>
                <a:schemeClr val="bg1"/>
              </a:solidFill>
              <a:prstDash val="solid"/>
              <a:round/>
            </a:ln>
          </p:spPr>
          <p:txBody>
            <a:bodyPr rtlCol="0" anchor="ctr"/>
            <a:lstStyle/>
            <a:p>
              <a:endParaRPr lang="en-US"/>
            </a:p>
          </p:txBody>
        </p:sp>
        <p:grpSp>
          <p:nvGrpSpPr>
            <p:cNvPr id="19" name="Group 18">
              <a:extLst>
                <a:ext uri="{FF2B5EF4-FFF2-40B4-BE49-F238E27FC236}">
                  <a16:creationId xmlns:a16="http://schemas.microsoft.com/office/drawing/2014/main" id="{21D907BB-18AB-630F-AE8B-FFCA7AF38A4A}"/>
                </a:ext>
              </a:extLst>
            </p:cNvPr>
            <p:cNvGrpSpPr/>
            <p:nvPr/>
          </p:nvGrpSpPr>
          <p:grpSpPr>
            <a:xfrm>
              <a:off x="3280755" y="2149327"/>
              <a:ext cx="4517883" cy="716290"/>
              <a:chOff x="3223569" y="2105106"/>
              <a:chExt cx="4564673" cy="716290"/>
            </a:xfrm>
          </p:grpSpPr>
          <p:sp>
            <p:nvSpPr>
              <p:cNvPr id="50" name="Rectangle 48">
                <a:extLst>
                  <a:ext uri="{FF2B5EF4-FFF2-40B4-BE49-F238E27FC236}">
                    <a16:creationId xmlns:a16="http://schemas.microsoft.com/office/drawing/2014/main" id="{7370A203-E9B2-1190-DEE2-06F3929330A9}"/>
                  </a:ext>
                </a:extLst>
              </p:cNvPr>
              <p:cNvSpPr/>
              <p:nvPr/>
            </p:nvSpPr>
            <p:spPr>
              <a:xfrm>
                <a:off x="3223569" y="2438652"/>
                <a:ext cx="2789463" cy="382744"/>
              </a:xfrm>
              <a:custGeom>
                <a:avLst/>
                <a:gdLst>
                  <a:gd name="connsiteX0" fmla="*/ 0 w 5578924"/>
                  <a:gd name="connsiteY0" fmla="*/ 0 h 794920"/>
                  <a:gd name="connsiteX1" fmla="*/ 5578924 w 5578924"/>
                  <a:gd name="connsiteY1" fmla="*/ 0 h 794920"/>
                  <a:gd name="connsiteX2" fmla="*/ 5578924 w 5578924"/>
                  <a:gd name="connsiteY2" fmla="*/ 794920 h 794920"/>
                  <a:gd name="connsiteX3" fmla="*/ 0 w 5578924"/>
                  <a:gd name="connsiteY3" fmla="*/ 794920 h 794920"/>
                  <a:gd name="connsiteX4" fmla="*/ 0 w 5578924"/>
                  <a:gd name="connsiteY4" fmla="*/ 0 h 794920"/>
                  <a:gd name="connsiteX0" fmla="*/ 0 w 5578924"/>
                  <a:gd name="connsiteY0" fmla="*/ 0 h 794920"/>
                  <a:gd name="connsiteX1" fmla="*/ 5578924 w 5578924"/>
                  <a:gd name="connsiteY1" fmla="*/ 0 h 794920"/>
                  <a:gd name="connsiteX2" fmla="*/ 5578924 w 5578924"/>
                  <a:gd name="connsiteY2" fmla="*/ 794920 h 794920"/>
                  <a:gd name="connsiteX3" fmla="*/ 1819486 w 5578924"/>
                  <a:gd name="connsiteY3" fmla="*/ 786938 h 794920"/>
                  <a:gd name="connsiteX4" fmla="*/ 0 w 5578924"/>
                  <a:gd name="connsiteY4" fmla="*/ 794920 h 794920"/>
                  <a:gd name="connsiteX5" fmla="*/ 0 w 5578924"/>
                  <a:gd name="connsiteY5" fmla="*/ 0 h 794920"/>
                  <a:gd name="connsiteX0" fmla="*/ 1819486 w 5578924"/>
                  <a:gd name="connsiteY0" fmla="*/ 786938 h 878378"/>
                  <a:gd name="connsiteX1" fmla="*/ 0 w 5578924"/>
                  <a:gd name="connsiteY1" fmla="*/ 794920 h 878378"/>
                  <a:gd name="connsiteX2" fmla="*/ 0 w 5578924"/>
                  <a:gd name="connsiteY2" fmla="*/ 0 h 878378"/>
                  <a:gd name="connsiteX3" fmla="*/ 5578924 w 5578924"/>
                  <a:gd name="connsiteY3" fmla="*/ 0 h 878378"/>
                  <a:gd name="connsiteX4" fmla="*/ 5578924 w 5578924"/>
                  <a:gd name="connsiteY4" fmla="*/ 794920 h 878378"/>
                  <a:gd name="connsiteX5" fmla="*/ 1910926 w 5578924"/>
                  <a:gd name="connsiteY5" fmla="*/ 878378 h 878378"/>
                  <a:gd name="connsiteX0" fmla="*/ 1819486 w 5578924"/>
                  <a:gd name="connsiteY0" fmla="*/ 786938 h 794920"/>
                  <a:gd name="connsiteX1" fmla="*/ 0 w 5578924"/>
                  <a:gd name="connsiteY1" fmla="*/ 794920 h 794920"/>
                  <a:gd name="connsiteX2" fmla="*/ 0 w 5578924"/>
                  <a:gd name="connsiteY2" fmla="*/ 0 h 794920"/>
                  <a:gd name="connsiteX3" fmla="*/ 5578924 w 5578924"/>
                  <a:gd name="connsiteY3" fmla="*/ 0 h 794920"/>
                  <a:gd name="connsiteX4" fmla="*/ 5578924 w 5578924"/>
                  <a:gd name="connsiteY4" fmla="*/ 794920 h 794920"/>
                  <a:gd name="connsiteX0" fmla="*/ 0 w 5578924"/>
                  <a:gd name="connsiteY0" fmla="*/ 794920 h 794920"/>
                  <a:gd name="connsiteX1" fmla="*/ 0 w 5578924"/>
                  <a:gd name="connsiteY1" fmla="*/ 0 h 794920"/>
                  <a:gd name="connsiteX2" fmla="*/ 5578924 w 5578924"/>
                  <a:gd name="connsiteY2" fmla="*/ 0 h 794920"/>
                  <a:gd name="connsiteX3" fmla="*/ 5578924 w 5578924"/>
                  <a:gd name="connsiteY3" fmla="*/ 794920 h 794920"/>
                </a:gdLst>
                <a:ahLst/>
                <a:cxnLst>
                  <a:cxn ang="0">
                    <a:pos x="connsiteX0" y="connsiteY0"/>
                  </a:cxn>
                  <a:cxn ang="0">
                    <a:pos x="connsiteX1" y="connsiteY1"/>
                  </a:cxn>
                  <a:cxn ang="0">
                    <a:pos x="connsiteX2" y="connsiteY2"/>
                  </a:cxn>
                  <a:cxn ang="0">
                    <a:pos x="connsiteX3" y="connsiteY3"/>
                  </a:cxn>
                </a:cxnLst>
                <a:rect l="l" t="t" r="r" b="b"/>
                <a:pathLst>
                  <a:path w="5578924" h="794920">
                    <a:moveTo>
                      <a:pt x="0" y="794920"/>
                    </a:moveTo>
                    <a:lnTo>
                      <a:pt x="0" y="0"/>
                    </a:lnTo>
                    <a:lnTo>
                      <a:pt x="5578924" y="0"/>
                    </a:lnTo>
                    <a:lnTo>
                      <a:pt x="5578924" y="794920"/>
                    </a:lnTo>
                  </a:path>
                </a:pathLst>
              </a:custGeom>
              <a:noFill/>
              <a:ln w="31750">
                <a:solidFill>
                  <a:schemeClr val="bg1"/>
                </a:solidFill>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2D83404B-55D3-8E9B-E325-9B855ABAA914}"/>
                  </a:ext>
                </a:extLst>
              </p:cNvPr>
              <p:cNvCxnSpPr>
                <a:cxnSpLocks/>
              </p:cNvCxnSpPr>
              <p:nvPr/>
            </p:nvCxnSpPr>
            <p:spPr>
              <a:xfrm flipV="1">
                <a:off x="6013032" y="2105106"/>
                <a:ext cx="0" cy="35236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7B48EB1-3984-A947-A284-398EA41FCB38}"/>
                  </a:ext>
                </a:extLst>
              </p:cNvPr>
              <p:cNvCxnSpPr>
                <a:cxnSpLocks/>
              </p:cNvCxnSpPr>
              <p:nvPr/>
            </p:nvCxnSpPr>
            <p:spPr>
              <a:xfrm>
                <a:off x="4237821" y="2105106"/>
                <a:ext cx="3550421"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48">
              <a:extLst>
                <a:ext uri="{FF2B5EF4-FFF2-40B4-BE49-F238E27FC236}">
                  <a16:creationId xmlns:a16="http://schemas.microsoft.com/office/drawing/2014/main" id="{0209E3F0-343B-CF66-B2A4-2C4D23926312}"/>
                </a:ext>
              </a:extLst>
            </p:cNvPr>
            <p:cNvSpPr/>
            <p:nvPr/>
          </p:nvSpPr>
          <p:spPr>
            <a:xfrm>
              <a:off x="6041625" y="2492281"/>
              <a:ext cx="2760870" cy="382744"/>
            </a:xfrm>
            <a:custGeom>
              <a:avLst/>
              <a:gdLst>
                <a:gd name="connsiteX0" fmla="*/ 0 w 5578924"/>
                <a:gd name="connsiteY0" fmla="*/ 0 h 794920"/>
                <a:gd name="connsiteX1" fmla="*/ 5578924 w 5578924"/>
                <a:gd name="connsiteY1" fmla="*/ 0 h 794920"/>
                <a:gd name="connsiteX2" fmla="*/ 5578924 w 5578924"/>
                <a:gd name="connsiteY2" fmla="*/ 794920 h 794920"/>
                <a:gd name="connsiteX3" fmla="*/ 0 w 5578924"/>
                <a:gd name="connsiteY3" fmla="*/ 794920 h 794920"/>
                <a:gd name="connsiteX4" fmla="*/ 0 w 5578924"/>
                <a:gd name="connsiteY4" fmla="*/ 0 h 794920"/>
                <a:gd name="connsiteX0" fmla="*/ 0 w 5578924"/>
                <a:gd name="connsiteY0" fmla="*/ 0 h 794920"/>
                <a:gd name="connsiteX1" fmla="*/ 5578924 w 5578924"/>
                <a:gd name="connsiteY1" fmla="*/ 0 h 794920"/>
                <a:gd name="connsiteX2" fmla="*/ 5578924 w 5578924"/>
                <a:gd name="connsiteY2" fmla="*/ 794920 h 794920"/>
                <a:gd name="connsiteX3" fmla="*/ 1819486 w 5578924"/>
                <a:gd name="connsiteY3" fmla="*/ 786938 h 794920"/>
                <a:gd name="connsiteX4" fmla="*/ 0 w 5578924"/>
                <a:gd name="connsiteY4" fmla="*/ 794920 h 794920"/>
                <a:gd name="connsiteX5" fmla="*/ 0 w 5578924"/>
                <a:gd name="connsiteY5" fmla="*/ 0 h 794920"/>
                <a:gd name="connsiteX0" fmla="*/ 1819486 w 5578924"/>
                <a:gd name="connsiteY0" fmla="*/ 786938 h 878378"/>
                <a:gd name="connsiteX1" fmla="*/ 0 w 5578924"/>
                <a:gd name="connsiteY1" fmla="*/ 794920 h 878378"/>
                <a:gd name="connsiteX2" fmla="*/ 0 w 5578924"/>
                <a:gd name="connsiteY2" fmla="*/ 0 h 878378"/>
                <a:gd name="connsiteX3" fmla="*/ 5578924 w 5578924"/>
                <a:gd name="connsiteY3" fmla="*/ 0 h 878378"/>
                <a:gd name="connsiteX4" fmla="*/ 5578924 w 5578924"/>
                <a:gd name="connsiteY4" fmla="*/ 794920 h 878378"/>
                <a:gd name="connsiteX5" fmla="*/ 1910926 w 5578924"/>
                <a:gd name="connsiteY5" fmla="*/ 878378 h 878378"/>
                <a:gd name="connsiteX0" fmla="*/ 1819486 w 5578924"/>
                <a:gd name="connsiteY0" fmla="*/ 786938 h 794920"/>
                <a:gd name="connsiteX1" fmla="*/ 0 w 5578924"/>
                <a:gd name="connsiteY1" fmla="*/ 794920 h 794920"/>
                <a:gd name="connsiteX2" fmla="*/ 0 w 5578924"/>
                <a:gd name="connsiteY2" fmla="*/ 0 h 794920"/>
                <a:gd name="connsiteX3" fmla="*/ 5578924 w 5578924"/>
                <a:gd name="connsiteY3" fmla="*/ 0 h 794920"/>
                <a:gd name="connsiteX4" fmla="*/ 5578924 w 5578924"/>
                <a:gd name="connsiteY4" fmla="*/ 794920 h 794920"/>
                <a:gd name="connsiteX0" fmla="*/ 0 w 5578924"/>
                <a:gd name="connsiteY0" fmla="*/ 794920 h 794920"/>
                <a:gd name="connsiteX1" fmla="*/ 0 w 5578924"/>
                <a:gd name="connsiteY1" fmla="*/ 0 h 794920"/>
                <a:gd name="connsiteX2" fmla="*/ 5578924 w 5578924"/>
                <a:gd name="connsiteY2" fmla="*/ 0 h 794920"/>
                <a:gd name="connsiteX3" fmla="*/ 5578924 w 5578924"/>
                <a:gd name="connsiteY3" fmla="*/ 794920 h 794920"/>
              </a:gdLst>
              <a:ahLst/>
              <a:cxnLst>
                <a:cxn ang="0">
                  <a:pos x="connsiteX0" y="connsiteY0"/>
                </a:cxn>
                <a:cxn ang="0">
                  <a:pos x="connsiteX1" y="connsiteY1"/>
                </a:cxn>
                <a:cxn ang="0">
                  <a:pos x="connsiteX2" y="connsiteY2"/>
                </a:cxn>
                <a:cxn ang="0">
                  <a:pos x="connsiteX3" y="connsiteY3"/>
                </a:cxn>
              </a:cxnLst>
              <a:rect l="l" t="t" r="r" b="b"/>
              <a:pathLst>
                <a:path w="5578924" h="794920">
                  <a:moveTo>
                    <a:pt x="0" y="794920"/>
                  </a:moveTo>
                  <a:lnTo>
                    <a:pt x="0" y="0"/>
                  </a:lnTo>
                  <a:lnTo>
                    <a:pt x="5578924" y="0"/>
                  </a:lnTo>
                  <a:lnTo>
                    <a:pt x="5578924" y="794920"/>
                  </a:lnTo>
                </a:path>
              </a:pathLst>
            </a:custGeom>
            <a:noFill/>
            <a:ln w="31750">
              <a:solidFill>
                <a:schemeClr val="bg1"/>
              </a:solidFill>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4DD13B0-8427-C424-EFC2-CDEF8ACB0D91}"/>
                </a:ext>
              </a:extLst>
            </p:cNvPr>
            <p:cNvGrpSpPr/>
            <p:nvPr/>
          </p:nvGrpSpPr>
          <p:grpSpPr>
            <a:xfrm>
              <a:off x="7280898" y="2773896"/>
              <a:ext cx="2945542" cy="2954014"/>
              <a:chOff x="7568771" y="2861660"/>
              <a:chExt cx="2945542" cy="2954014"/>
            </a:xfrm>
          </p:grpSpPr>
          <p:sp>
            <p:nvSpPr>
              <p:cNvPr id="44" name="TextBox 43">
                <a:extLst>
                  <a:ext uri="{FF2B5EF4-FFF2-40B4-BE49-F238E27FC236}">
                    <a16:creationId xmlns:a16="http://schemas.microsoft.com/office/drawing/2014/main" id="{D1A34AF6-7A96-F750-4ABC-12181A1C5B30}"/>
                  </a:ext>
                </a:extLst>
              </p:cNvPr>
              <p:cNvSpPr txBox="1"/>
              <p:nvPr/>
            </p:nvSpPr>
            <p:spPr>
              <a:xfrm>
                <a:off x="7568771" y="4964485"/>
                <a:ext cx="2945542" cy="851189"/>
              </a:xfrm>
              <a:prstGeom prst="rect">
                <a:avLst/>
              </a:prstGeom>
              <a:noFill/>
              <a:ln w="12700">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Technical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entury Gothic" panose="020B0502020202020204" pitchFamily="34" charset="0"/>
                  </a:rPr>
                  <a:t>Specifications</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5" name="Rectangle 44">
                <a:extLst>
                  <a:ext uri="{FF2B5EF4-FFF2-40B4-BE49-F238E27FC236}">
                    <a16:creationId xmlns:a16="http://schemas.microsoft.com/office/drawing/2014/main" id="{F7F27481-BE27-7E67-C8F2-618F1A752A0C}"/>
                  </a:ext>
                </a:extLst>
              </p:cNvPr>
              <p:cNvSpPr/>
              <p:nvPr/>
            </p:nvSpPr>
            <p:spPr>
              <a:xfrm>
                <a:off x="8164149" y="3481803"/>
                <a:ext cx="1774663" cy="1313546"/>
              </a:xfrm>
              <a:prstGeom prst="rect">
                <a:avLst/>
              </a:prstGeom>
              <a:solidFill>
                <a:srgbClr val="4D80A2">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06EA0BB-0952-505F-AA21-3E6F349D567B}"/>
                  </a:ext>
                </a:extLst>
              </p:cNvPr>
              <p:cNvSpPr/>
              <p:nvPr/>
            </p:nvSpPr>
            <p:spPr>
              <a:xfrm>
                <a:off x="8154346" y="3263112"/>
                <a:ext cx="249651" cy="1284939"/>
              </a:xfrm>
              <a:prstGeom prst="rect">
                <a:avLst/>
              </a:prstGeom>
              <a:solidFill>
                <a:srgbClr val="4D80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DB4A3C-BB2A-0FD6-4CCC-77BF31013A1A}"/>
                  </a:ext>
                </a:extLst>
              </p:cNvPr>
              <p:cNvSpPr/>
              <p:nvPr/>
            </p:nvSpPr>
            <p:spPr>
              <a:xfrm rot="2752211">
                <a:off x="9347645" y="3017137"/>
                <a:ext cx="137210" cy="1138917"/>
              </a:xfrm>
              <a:prstGeom prst="rect">
                <a:avLst/>
              </a:prstGeom>
              <a:solidFill>
                <a:srgbClr val="325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B96CE75-EA2F-14F5-DFEC-06047FD74403}"/>
                  </a:ext>
                </a:extLst>
              </p:cNvPr>
              <p:cNvSpPr/>
              <p:nvPr/>
            </p:nvSpPr>
            <p:spPr>
              <a:xfrm>
                <a:off x="8144186" y="4532811"/>
                <a:ext cx="259811" cy="262538"/>
              </a:xfrm>
              <a:prstGeom prst="ellipse">
                <a:avLst/>
              </a:prstGeom>
              <a:solidFill>
                <a:srgbClr val="325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Blueprint outline">
                <a:extLst>
                  <a:ext uri="{FF2B5EF4-FFF2-40B4-BE49-F238E27FC236}">
                    <a16:creationId xmlns:a16="http://schemas.microsoft.com/office/drawing/2014/main" id="{C7F7C5B9-9709-B250-12F4-447F651E12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1031" y="2861660"/>
                <a:ext cx="2301021" cy="2301021"/>
              </a:xfrm>
              <a:prstGeom prst="rect">
                <a:avLst/>
              </a:prstGeom>
            </p:spPr>
          </p:pic>
        </p:grpSp>
        <p:grpSp>
          <p:nvGrpSpPr>
            <p:cNvPr id="22" name="Group 21">
              <a:extLst>
                <a:ext uri="{FF2B5EF4-FFF2-40B4-BE49-F238E27FC236}">
                  <a16:creationId xmlns:a16="http://schemas.microsoft.com/office/drawing/2014/main" id="{CF7F683D-5FB3-961C-DF79-A04E11E6D3F9}"/>
                </a:ext>
              </a:extLst>
            </p:cNvPr>
            <p:cNvGrpSpPr/>
            <p:nvPr/>
          </p:nvGrpSpPr>
          <p:grpSpPr>
            <a:xfrm>
              <a:off x="4572872" y="3103243"/>
              <a:ext cx="2945542" cy="2714088"/>
              <a:chOff x="4565038" y="3097404"/>
              <a:chExt cx="2945542" cy="2714088"/>
            </a:xfrm>
          </p:grpSpPr>
          <p:grpSp>
            <p:nvGrpSpPr>
              <p:cNvPr id="23" name="Group 22">
                <a:extLst>
                  <a:ext uri="{FF2B5EF4-FFF2-40B4-BE49-F238E27FC236}">
                    <a16:creationId xmlns:a16="http://schemas.microsoft.com/office/drawing/2014/main" id="{920C33D1-4DE8-5B2B-B94E-98F2E6F76ED3}"/>
                  </a:ext>
                </a:extLst>
              </p:cNvPr>
              <p:cNvGrpSpPr/>
              <p:nvPr/>
            </p:nvGrpSpPr>
            <p:grpSpPr>
              <a:xfrm>
                <a:off x="4565038" y="3097404"/>
                <a:ext cx="2945542" cy="2714088"/>
                <a:chOff x="4623229" y="3080778"/>
                <a:chExt cx="2945542" cy="2714088"/>
              </a:xfrm>
            </p:grpSpPr>
            <p:grpSp>
              <p:nvGrpSpPr>
                <p:cNvPr id="25" name="Group 24">
                  <a:extLst>
                    <a:ext uri="{FF2B5EF4-FFF2-40B4-BE49-F238E27FC236}">
                      <a16:creationId xmlns:a16="http://schemas.microsoft.com/office/drawing/2014/main" id="{F2EF5EFF-9F6B-EA4A-068C-76CFC712C98F}"/>
                    </a:ext>
                  </a:extLst>
                </p:cNvPr>
                <p:cNvGrpSpPr/>
                <p:nvPr/>
              </p:nvGrpSpPr>
              <p:grpSpPr>
                <a:xfrm>
                  <a:off x="4623229" y="3080778"/>
                  <a:ext cx="2945542" cy="2714088"/>
                  <a:chOff x="7359536" y="3102242"/>
                  <a:chExt cx="2945542" cy="2714088"/>
                </a:xfrm>
              </p:grpSpPr>
              <p:sp>
                <p:nvSpPr>
                  <p:cNvPr id="30" name="Freeform: Shape 29">
                    <a:extLst>
                      <a:ext uri="{FF2B5EF4-FFF2-40B4-BE49-F238E27FC236}">
                        <a16:creationId xmlns:a16="http://schemas.microsoft.com/office/drawing/2014/main" id="{FC9A2BAC-8B78-3B25-8A6D-F6B3B2D6E11B}"/>
                      </a:ext>
                    </a:extLst>
                  </p:cNvPr>
                  <p:cNvSpPr/>
                  <p:nvPr/>
                </p:nvSpPr>
                <p:spPr>
                  <a:xfrm>
                    <a:off x="7719421" y="3102242"/>
                    <a:ext cx="2138192" cy="464870"/>
                  </a:xfrm>
                  <a:custGeom>
                    <a:avLst/>
                    <a:gdLst>
                      <a:gd name="connsiteX0" fmla="*/ 2138193 w 2138192"/>
                      <a:gd name="connsiteY0" fmla="*/ 464774 h 464870"/>
                      <a:gd name="connsiteX1" fmla="*/ 0 w 2138192"/>
                      <a:gd name="connsiteY1" fmla="*/ 464774 h 464870"/>
                      <a:gd name="connsiteX2" fmla="*/ 0 w 2138192"/>
                      <a:gd name="connsiteY2" fmla="*/ 185871 h 464870"/>
                      <a:gd name="connsiteX3" fmla="*/ 185871 w 2138192"/>
                      <a:gd name="connsiteY3" fmla="*/ 0 h 464870"/>
                      <a:gd name="connsiteX4" fmla="*/ 1952225 w 2138192"/>
                      <a:gd name="connsiteY4" fmla="*/ 0 h 464870"/>
                      <a:gd name="connsiteX5" fmla="*/ 2138193 w 2138192"/>
                      <a:gd name="connsiteY5" fmla="*/ 185967 h 464870"/>
                      <a:gd name="connsiteX6" fmla="*/ 2138193 w 2138192"/>
                      <a:gd name="connsiteY6" fmla="*/ 185967 h 464870"/>
                      <a:gd name="connsiteX7" fmla="*/ 2138193 w 2138192"/>
                      <a:gd name="connsiteY7" fmla="*/ 464870 h 4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192" h="464870">
                        <a:moveTo>
                          <a:pt x="2138193" y="464774"/>
                        </a:moveTo>
                        <a:lnTo>
                          <a:pt x="0" y="464774"/>
                        </a:lnTo>
                        <a:lnTo>
                          <a:pt x="0" y="185871"/>
                        </a:lnTo>
                        <a:cubicBezTo>
                          <a:pt x="0" y="83239"/>
                          <a:pt x="83239" y="0"/>
                          <a:pt x="185871" y="0"/>
                        </a:cubicBezTo>
                        <a:lnTo>
                          <a:pt x="1952225" y="0"/>
                        </a:lnTo>
                        <a:cubicBezTo>
                          <a:pt x="2054954" y="0"/>
                          <a:pt x="2138193" y="83239"/>
                          <a:pt x="2138193" y="185967"/>
                        </a:cubicBezTo>
                        <a:cubicBezTo>
                          <a:pt x="2138193" y="185967"/>
                          <a:pt x="2138193" y="185967"/>
                          <a:pt x="2138193" y="185967"/>
                        </a:cubicBezTo>
                        <a:lnTo>
                          <a:pt x="2138193" y="464870"/>
                        </a:lnTo>
                        <a:close/>
                      </a:path>
                    </a:pathLst>
                  </a:custGeom>
                  <a:solidFill>
                    <a:srgbClr val="44799C"/>
                  </a:solidFill>
                  <a:ln w="9566"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4F87DC18-B59D-0273-EED4-52A30304354F}"/>
                      </a:ext>
                    </a:extLst>
                  </p:cNvPr>
                  <p:cNvSpPr txBox="1"/>
                  <p:nvPr/>
                </p:nvSpPr>
                <p:spPr>
                  <a:xfrm>
                    <a:off x="7359536" y="5169999"/>
                    <a:ext cx="2945542" cy="646331"/>
                  </a:xfrm>
                  <a:prstGeom prst="rect">
                    <a:avLst/>
                  </a:prstGeom>
                  <a:noFill/>
                  <a:ln w="12700">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Application</a:t>
                    </a:r>
                  </a:p>
                </p:txBody>
              </p:sp>
              <p:sp>
                <p:nvSpPr>
                  <p:cNvPr id="32" name="Freeform: Shape 31">
                    <a:extLst>
                      <a:ext uri="{FF2B5EF4-FFF2-40B4-BE49-F238E27FC236}">
                        <a16:creationId xmlns:a16="http://schemas.microsoft.com/office/drawing/2014/main" id="{3C4D65C9-803F-6A58-8903-43BC83193780}"/>
                      </a:ext>
                    </a:extLst>
                  </p:cNvPr>
                  <p:cNvSpPr/>
                  <p:nvPr/>
                </p:nvSpPr>
                <p:spPr>
                  <a:xfrm>
                    <a:off x="7717176" y="3633814"/>
                    <a:ext cx="2138288" cy="1407590"/>
                  </a:xfrm>
                  <a:custGeom>
                    <a:avLst/>
                    <a:gdLst>
                      <a:gd name="connsiteX0" fmla="*/ 2138289 w 2138288"/>
                      <a:gd name="connsiteY0" fmla="*/ 0 h 1394515"/>
                      <a:gd name="connsiteX1" fmla="*/ 2138289 w 2138288"/>
                      <a:gd name="connsiteY1" fmla="*/ 1208548 h 1394515"/>
                      <a:gd name="connsiteX2" fmla="*/ 1952321 w 2138288"/>
                      <a:gd name="connsiteY2" fmla="*/ 1394515 h 1394515"/>
                      <a:gd name="connsiteX3" fmla="*/ 185967 w 2138288"/>
                      <a:gd name="connsiteY3" fmla="*/ 1394515 h 1394515"/>
                      <a:gd name="connsiteX4" fmla="*/ 0 w 2138288"/>
                      <a:gd name="connsiteY4" fmla="*/ 1208548 h 1394515"/>
                      <a:gd name="connsiteX5" fmla="*/ 0 w 2138288"/>
                      <a:gd name="connsiteY5" fmla="*/ 1208548 h 1394515"/>
                      <a:gd name="connsiteX6" fmla="*/ 0 w 2138288"/>
                      <a:gd name="connsiteY6" fmla="*/ 0 h 1394515"/>
                      <a:gd name="connsiteX7" fmla="*/ 2138289 w 2138288"/>
                      <a:gd name="connsiteY7" fmla="*/ 0 h 139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288" h="1394515">
                        <a:moveTo>
                          <a:pt x="2138289" y="0"/>
                        </a:moveTo>
                        <a:lnTo>
                          <a:pt x="2138289" y="1208548"/>
                        </a:lnTo>
                        <a:cubicBezTo>
                          <a:pt x="2138289" y="1311276"/>
                          <a:pt x="2055050" y="1394515"/>
                          <a:pt x="1952321" y="1394515"/>
                        </a:cubicBezTo>
                        <a:lnTo>
                          <a:pt x="185967" y="1394515"/>
                        </a:lnTo>
                        <a:cubicBezTo>
                          <a:pt x="83239" y="1394515"/>
                          <a:pt x="0" y="1311276"/>
                          <a:pt x="0" y="1208548"/>
                        </a:cubicBezTo>
                        <a:lnTo>
                          <a:pt x="0" y="1208548"/>
                        </a:lnTo>
                        <a:lnTo>
                          <a:pt x="0" y="0"/>
                        </a:lnTo>
                        <a:lnTo>
                          <a:pt x="2138289" y="0"/>
                        </a:lnTo>
                        <a:close/>
                      </a:path>
                    </a:pathLst>
                  </a:custGeom>
                  <a:solidFill>
                    <a:srgbClr val="44799C"/>
                  </a:solidFill>
                  <a:ln w="956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D712DA9-0621-ECD3-CF72-877BD29CB737}"/>
                      </a:ext>
                    </a:extLst>
                  </p:cNvPr>
                  <p:cNvSpPr/>
                  <p:nvPr/>
                </p:nvSpPr>
                <p:spPr>
                  <a:xfrm>
                    <a:off x="7719421" y="3638651"/>
                    <a:ext cx="1766353" cy="1394515"/>
                  </a:xfrm>
                  <a:custGeom>
                    <a:avLst/>
                    <a:gdLst>
                      <a:gd name="connsiteX0" fmla="*/ 185871 w 1766353"/>
                      <a:gd name="connsiteY0" fmla="*/ 1394515 h 1394515"/>
                      <a:gd name="connsiteX1" fmla="*/ 371839 w 1766353"/>
                      <a:gd name="connsiteY1" fmla="*/ 1394515 h 1394515"/>
                      <a:gd name="connsiteX2" fmla="*/ 1766354 w 1766353"/>
                      <a:gd name="connsiteY2" fmla="*/ 0 h 1394515"/>
                      <a:gd name="connsiteX3" fmla="*/ 0 w 1766353"/>
                      <a:gd name="connsiteY3" fmla="*/ 0 h 1394515"/>
                      <a:gd name="connsiteX4" fmla="*/ 0 w 1766353"/>
                      <a:gd name="connsiteY4" fmla="*/ 1208548 h 1394515"/>
                      <a:gd name="connsiteX5" fmla="*/ 185967 w 1766353"/>
                      <a:gd name="connsiteY5" fmla="*/ 1394515 h 1394515"/>
                      <a:gd name="connsiteX6" fmla="*/ 185967 w 1766353"/>
                      <a:gd name="connsiteY6" fmla="*/ 1394515 h 139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353" h="1394515">
                        <a:moveTo>
                          <a:pt x="185871" y="1394515"/>
                        </a:moveTo>
                        <a:lnTo>
                          <a:pt x="371839" y="1394515"/>
                        </a:lnTo>
                        <a:lnTo>
                          <a:pt x="1766354" y="0"/>
                        </a:lnTo>
                        <a:lnTo>
                          <a:pt x="0" y="0"/>
                        </a:lnTo>
                        <a:lnTo>
                          <a:pt x="0" y="1208548"/>
                        </a:lnTo>
                        <a:cubicBezTo>
                          <a:pt x="0" y="1311276"/>
                          <a:pt x="83239" y="1394515"/>
                          <a:pt x="185967" y="1394515"/>
                        </a:cubicBezTo>
                        <a:lnTo>
                          <a:pt x="185967" y="1394515"/>
                        </a:lnTo>
                        <a:close/>
                      </a:path>
                    </a:pathLst>
                  </a:custGeom>
                  <a:solidFill>
                    <a:srgbClr val="101D26">
                      <a:alpha val="35000"/>
                    </a:srgbClr>
                  </a:solidFill>
                  <a:ln w="956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F7F421E-12BA-9C9E-0C8A-4B76003A5129}"/>
                      </a:ext>
                    </a:extLst>
                  </p:cNvPr>
                  <p:cNvSpPr/>
                  <p:nvPr/>
                </p:nvSpPr>
                <p:spPr>
                  <a:xfrm>
                    <a:off x="8416629" y="3927046"/>
                    <a:ext cx="504723" cy="740413"/>
                  </a:xfrm>
                  <a:custGeom>
                    <a:avLst/>
                    <a:gdLst>
                      <a:gd name="connsiteX0" fmla="*/ 464870 w 464870"/>
                      <a:gd name="connsiteY0" fmla="*/ 383744 h 740413"/>
                      <a:gd name="connsiteX1" fmla="*/ 262390 w 464870"/>
                      <a:gd name="connsiteY1" fmla="*/ 0 h 740413"/>
                      <a:gd name="connsiteX2" fmla="*/ 0 w 464870"/>
                      <a:gd name="connsiteY2" fmla="*/ 383744 h 740413"/>
                      <a:gd name="connsiteX3" fmla="*/ 297913 w 464870"/>
                      <a:gd name="connsiteY3" fmla="*/ 740413 h 740413"/>
                      <a:gd name="connsiteX4" fmla="*/ 464774 w 464870"/>
                      <a:gd name="connsiteY4" fmla="*/ 383744 h 740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70" h="740413">
                        <a:moveTo>
                          <a:pt x="464870" y="383744"/>
                        </a:moveTo>
                        <a:cubicBezTo>
                          <a:pt x="464966" y="230227"/>
                          <a:pt x="389216" y="86503"/>
                          <a:pt x="262390" y="0"/>
                        </a:cubicBezTo>
                        <a:lnTo>
                          <a:pt x="0" y="383744"/>
                        </a:lnTo>
                        <a:lnTo>
                          <a:pt x="297913" y="740413"/>
                        </a:lnTo>
                        <a:cubicBezTo>
                          <a:pt x="403809" y="652182"/>
                          <a:pt x="464966" y="521515"/>
                          <a:pt x="464774" y="383744"/>
                        </a:cubicBezTo>
                        <a:close/>
                      </a:path>
                    </a:pathLst>
                  </a:custGeom>
                  <a:solidFill>
                    <a:srgbClr val="44799C"/>
                  </a:solidFill>
                  <a:ln w="956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ACADBE-ECE4-580E-1E79-2CDD40F2F8A6}"/>
                      </a:ext>
                    </a:extLst>
                  </p:cNvPr>
                  <p:cNvSpPr/>
                  <p:nvPr/>
                </p:nvSpPr>
                <p:spPr>
                  <a:xfrm>
                    <a:off x="7951856" y="3845900"/>
                    <a:ext cx="727259" cy="464889"/>
                  </a:xfrm>
                  <a:custGeom>
                    <a:avLst/>
                    <a:gdLst>
                      <a:gd name="connsiteX0" fmla="*/ 727164 w 727259"/>
                      <a:gd name="connsiteY0" fmla="*/ 81145 h 464889"/>
                      <a:gd name="connsiteX1" fmla="*/ 81127 w 727259"/>
                      <a:gd name="connsiteY1" fmla="*/ 202500 h 464889"/>
                      <a:gd name="connsiteX2" fmla="*/ 0 w 727259"/>
                      <a:gd name="connsiteY2" fmla="*/ 464889 h 464889"/>
                      <a:gd name="connsiteX3" fmla="*/ 464870 w 727259"/>
                      <a:gd name="connsiteY3" fmla="*/ 464889 h 464889"/>
                      <a:gd name="connsiteX4" fmla="*/ 727260 w 727259"/>
                      <a:gd name="connsiteY4" fmla="*/ 81145 h 46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59" h="464889">
                        <a:moveTo>
                          <a:pt x="727164" y="81145"/>
                        </a:moveTo>
                        <a:cubicBezTo>
                          <a:pt x="515275" y="-63731"/>
                          <a:pt x="226003" y="-9390"/>
                          <a:pt x="81127" y="202500"/>
                        </a:cubicBezTo>
                        <a:cubicBezTo>
                          <a:pt x="28322" y="279786"/>
                          <a:pt x="0" y="371281"/>
                          <a:pt x="0" y="464889"/>
                        </a:cubicBezTo>
                        <a:lnTo>
                          <a:pt x="464870" y="464889"/>
                        </a:lnTo>
                        <a:lnTo>
                          <a:pt x="727260" y="81145"/>
                        </a:lnTo>
                        <a:close/>
                      </a:path>
                    </a:pathLst>
                  </a:custGeom>
                  <a:solidFill>
                    <a:srgbClr val="101D26">
                      <a:alpha val="17000"/>
                    </a:srgbClr>
                  </a:solidFill>
                  <a:ln w="956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FD269AC-BC85-25EE-E0B6-9901F106F67D}"/>
                      </a:ext>
                    </a:extLst>
                  </p:cNvPr>
                  <p:cNvSpPr/>
                  <p:nvPr/>
                </p:nvSpPr>
                <p:spPr>
                  <a:xfrm>
                    <a:off x="7951760" y="4310789"/>
                    <a:ext cx="762782" cy="464774"/>
                  </a:xfrm>
                  <a:custGeom>
                    <a:avLst/>
                    <a:gdLst>
                      <a:gd name="connsiteX0" fmla="*/ 0 w 762782"/>
                      <a:gd name="connsiteY0" fmla="*/ 0 h 464774"/>
                      <a:gd name="connsiteX1" fmla="*/ 464870 w 762782"/>
                      <a:gd name="connsiteY1" fmla="*/ 464774 h 464774"/>
                      <a:gd name="connsiteX2" fmla="*/ 762783 w 762782"/>
                      <a:gd name="connsiteY2" fmla="*/ 356765 h 464774"/>
                      <a:gd name="connsiteX3" fmla="*/ 464870 w 762782"/>
                      <a:gd name="connsiteY3" fmla="*/ 96 h 464774"/>
                      <a:gd name="connsiteX4" fmla="*/ 0 w 762782"/>
                      <a:gd name="connsiteY4" fmla="*/ 96 h 46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82" h="464774">
                        <a:moveTo>
                          <a:pt x="0" y="0"/>
                        </a:moveTo>
                        <a:cubicBezTo>
                          <a:pt x="0" y="256725"/>
                          <a:pt x="208145" y="464774"/>
                          <a:pt x="464870" y="464774"/>
                        </a:cubicBezTo>
                        <a:cubicBezTo>
                          <a:pt x="573743" y="464774"/>
                          <a:pt x="679160" y="426563"/>
                          <a:pt x="762783" y="356765"/>
                        </a:cubicBezTo>
                        <a:lnTo>
                          <a:pt x="464870" y="96"/>
                        </a:lnTo>
                        <a:lnTo>
                          <a:pt x="0" y="96"/>
                        </a:lnTo>
                        <a:close/>
                      </a:path>
                    </a:pathLst>
                  </a:custGeom>
                  <a:solidFill>
                    <a:srgbClr val="44799C"/>
                  </a:solidFill>
                  <a:ln w="956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9DF9296-C811-D776-6DAC-C4DFFCAB87E0}"/>
                      </a:ext>
                    </a:extLst>
                  </p:cNvPr>
                  <p:cNvSpPr/>
                  <p:nvPr/>
                </p:nvSpPr>
                <p:spPr>
                  <a:xfrm>
                    <a:off x="7719325" y="3102530"/>
                    <a:ext cx="2138288" cy="1952417"/>
                  </a:xfrm>
                  <a:custGeom>
                    <a:avLst/>
                    <a:gdLst>
                      <a:gd name="connsiteX0" fmla="*/ 185967 w 2138288"/>
                      <a:gd name="connsiteY0" fmla="*/ 0 h 1952417"/>
                      <a:gd name="connsiteX1" fmla="*/ 1952321 w 2138288"/>
                      <a:gd name="connsiteY1" fmla="*/ 0 h 1952417"/>
                      <a:gd name="connsiteX2" fmla="*/ 2138289 w 2138288"/>
                      <a:gd name="connsiteY2" fmla="*/ 185967 h 1952417"/>
                      <a:gd name="connsiteX3" fmla="*/ 2138289 w 2138288"/>
                      <a:gd name="connsiteY3" fmla="*/ 1766450 h 1952417"/>
                      <a:gd name="connsiteX4" fmla="*/ 1952321 w 2138288"/>
                      <a:gd name="connsiteY4" fmla="*/ 1952417 h 1952417"/>
                      <a:gd name="connsiteX5" fmla="*/ 185967 w 2138288"/>
                      <a:gd name="connsiteY5" fmla="*/ 1952417 h 1952417"/>
                      <a:gd name="connsiteX6" fmla="*/ 0 w 2138288"/>
                      <a:gd name="connsiteY6" fmla="*/ 1766450 h 1952417"/>
                      <a:gd name="connsiteX7" fmla="*/ 0 w 2138288"/>
                      <a:gd name="connsiteY7" fmla="*/ 185967 h 1952417"/>
                      <a:gd name="connsiteX8" fmla="*/ 185967 w 2138288"/>
                      <a:gd name="connsiteY8" fmla="*/ 96 h 19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288" h="1952417">
                        <a:moveTo>
                          <a:pt x="185967" y="0"/>
                        </a:moveTo>
                        <a:lnTo>
                          <a:pt x="1952321" y="0"/>
                        </a:lnTo>
                        <a:cubicBezTo>
                          <a:pt x="1952321" y="0"/>
                          <a:pt x="2138289" y="0"/>
                          <a:pt x="2138289" y="185967"/>
                        </a:cubicBezTo>
                        <a:lnTo>
                          <a:pt x="2138289" y="1766450"/>
                        </a:lnTo>
                        <a:cubicBezTo>
                          <a:pt x="2138289" y="1766450"/>
                          <a:pt x="2138289" y="1952417"/>
                          <a:pt x="1952321" y="1952417"/>
                        </a:cubicBezTo>
                        <a:lnTo>
                          <a:pt x="185967" y="1952417"/>
                        </a:lnTo>
                        <a:cubicBezTo>
                          <a:pt x="185967" y="1952417"/>
                          <a:pt x="0" y="1952417"/>
                          <a:pt x="0" y="1766450"/>
                        </a:cubicBezTo>
                        <a:lnTo>
                          <a:pt x="0" y="185967"/>
                        </a:lnTo>
                        <a:cubicBezTo>
                          <a:pt x="0" y="185967"/>
                          <a:pt x="0" y="96"/>
                          <a:pt x="185967" y="96"/>
                        </a:cubicBezTo>
                      </a:path>
                    </a:pathLst>
                  </a:custGeom>
                  <a:noFill/>
                  <a:ln w="38100" cap="rnd">
                    <a:solidFill>
                      <a:schemeClr val="bg1"/>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B0C58503-C1F5-3FCB-AAF3-F70FC88E41FD}"/>
                      </a:ext>
                    </a:extLst>
                  </p:cNvPr>
                  <p:cNvSpPr/>
                  <p:nvPr/>
                </p:nvSpPr>
                <p:spPr>
                  <a:xfrm>
                    <a:off x="8021558" y="3311731"/>
                    <a:ext cx="46467" cy="46467"/>
                  </a:xfrm>
                  <a:custGeom>
                    <a:avLst/>
                    <a:gdLst>
                      <a:gd name="connsiteX0" fmla="*/ 23234 w 46467"/>
                      <a:gd name="connsiteY0" fmla="*/ 0 h 46467"/>
                      <a:gd name="connsiteX1" fmla="*/ 46468 w 46467"/>
                      <a:gd name="connsiteY1" fmla="*/ 23234 h 46467"/>
                      <a:gd name="connsiteX2" fmla="*/ 23234 w 46467"/>
                      <a:gd name="connsiteY2" fmla="*/ 46468 h 46467"/>
                      <a:gd name="connsiteX3" fmla="*/ 0 w 46467"/>
                      <a:gd name="connsiteY3" fmla="*/ 23234 h 46467"/>
                      <a:gd name="connsiteX4" fmla="*/ 0 w 46467"/>
                      <a:gd name="connsiteY4" fmla="*/ 22850 h 46467"/>
                      <a:gd name="connsiteX5" fmla="*/ 23234 w 46467"/>
                      <a:gd name="connsiteY5" fmla="*/ 0 h 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7" h="46467">
                        <a:moveTo>
                          <a:pt x="23234" y="0"/>
                        </a:moveTo>
                        <a:cubicBezTo>
                          <a:pt x="36099" y="0"/>
                          <a:pt x="46468" y="10369"/>
                          <a:pt x="46468" y="23234"/>
                        </a:cubicBezTo>
                        <a:cubicBezTo>
                          <a:pt x="46468" y="36099"/>
                          <a:pt x="36099" y="46468"/>
                          <a:pt x="23234" y="46468"/>
                        </a:cubicBezTo>
                        <a:cubicBezTo>
                          <a:pt x="10369" y="46468"/>
                          <a:pt x="0" y="36099"/>
                          <a:pt x="0" y="23234"/>
                        </a:cubicBezTo>
                        <a:cubicBezTo>
                          <a:pt x="0" y="23138"/>
                          <a:pt x="0" y="22946"/>
                          <a:pt x="0" y="22850"/>
                        </a:cubicBezTo>
                        <a:cubicBezTo>
                          <a:pt x="192" y="10177"/>
                          <a:pt x="10561" y="0"/>
                          <a:pt x="23234" y="0"/>
                        </a:cubicBezTo>
                      </a:path>
                    </a:pathLst>
                  </a:custGeom>
                  <a:noFill/>
                  <a:ln w="79687" cap="rnd">
                    <a:solidFill>
                      <a:schemeClr val="bg1"/>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4C0CDE6D-C618-5604-B3C6-603860133411}"/>
                      </a:ext>
                    </a:extLst>
                  </p:cNvPr>
                  <p:cNvSpPr/>
                  <p:nvPr/>
                </p:nvSpPr>
                <p:spPr>
                  <a:xfrm>
                    <a:off x="8300461" y="3311731"/>
                    <a:ext cx="46467" cy="46467"/>
                  </a:xfrm>
                  <a:custGeom>
                    <a:avLst/>
                    <a:gdLst>
                      <a:gd name="connsiteX0" fmla="*/ 23234 w 46467"/>
                      <a:gd name="connsiteY0" fmla="*/ 0 h 46467"/>
                      <a:gd name="connsiteX1" fmla="*/ 46468 w 46467"/>
                      <a:gd name="connsiteY1" fmla="*/ 23234 h 46467"/>
                      <a:gd name="connsiteX2" fmla="*/ 23234 w 46467"/>
                      <a:gd name="connsiteY2" fmla="*/ 46468 h 46467"/>
                      <a:gd name="connsiteX3" fmla="*/ 0 w 46467"/>
                      <a:gd name="connsiteY3" fmla="*/ 23234 h 46467"/>
                      <a:gd name="connsiteX4" fmla="*/ 0 w 46467"/>
                      <a:gd name="connsiteY4" fmla="*/ 22850 h 46467"/>
                      <a:gd name="connsiteX5" fmla="*/ 23234 w 46467"/>
                      <a:gd name="connsiteY5" fmla="*/ 0 h 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7" h="46467">
                        <a:moveTo>
                          <a:pt x="23234" y="0"/>
                        </a:moveTo>
                        <a:cubicBezTo>
                          <a:pt x="36099" y="0"/>
                          <a:pt x="46468" y="10369"/>
                          <a:pt x="46468" y="23234"/>
                        </a:cubicBezTo>
                        <a:cubicBezTo>
                          <a:pt x="46468" y="36099"/>
                          <a:pt x="36099" y="46468"/>
                          <a:pt x="23234" y="46468"/>
                        </a:cubicBezTo>
                        <a:cubicBezTo>
                          <a:pt x="10369" y="46468"/>
                          <a:pt x="0" y="36099"/>
                          <a:pt x="0" y="23234"/>
                        </a:cubicBezTo>
                        <a:cubicBezTo>
                          <a:pt x="0" y="23138"/>
                          <a:pt x="0" y="22946"/>
                          <a:pt x="0" y="22850"/>
                        </a:cubicBezTo>
                        <a:cubicBezTo>
                          <a:pt x="192" y="10177"/>
                          <a:pt x="10561" y="0"/>
                          <a:pt x="23234" y="0"/>
                        </a:cubicBezTo>
                      </a:path>
                    </a:pathLst>
                  </a:custGeom>
                  <a:noFill/>
                  <a:ln w="79687" cap="rnd">
                    <a:solidFill>
                      <a:schemeClr val="bg1"/>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CA6E00BF-2861-9B32-C159-C72EFB61B759}"/>
                      </a:ext>
                    </a:extLst>
                  </p:cNvPr>
                  <p:cNvSpPr/>
                  <p:nvPr/>
                </p:nvSpPr>
                <p:spPr>
                  <a:xfrm>
                    <a:off x="8579364" y="3311347"/>
                    <a:ext cx="46467" cy="46851"/>
                  </a:xfrm>
                  <a:custGeom>
                    <a:avLst/>
                    <a:gdLst>
                      <a:gd name="connsiteX0" fmla="*/ 23234 w 46467"/>
                      <a:gd name="connsiteY0" fmla="*/ 384 h 46851"/>
                      <a:gd name="connsiteX1" fmla="*/ 46468 w 46467"/>
                      <a:gd name="connsiteY1" fmla="*/ 23618 h 46851"/>
                      <a:gd name="connsiteX2" fmla="*/ 23234 w 46467"/>
                      <a:gd name="connsiteY2" fmla="*/ 46852 h 46851"/>
                      <a:gd name="connsiteX3" fmla="*/ 0 w 46467"/>
                      <a:gd name="connsiteY3" fmla="*/ 23618 h 46851"/>
                      <a:gd name="connsiteX4" fmla="*/ 0 w 46467"/>
                      <a:gd name="connsiteY4" fmla="*/ 23234 h 46851"/>
                      <a:gd name="connsiteX5" fmla="*/ 23234 w 46467"/>
                      <a:gd name="connsiteY5" fmla="*/ 0 h 4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7" h="46851">
                        <a:moveTo>
                          <a:pt x="23234" y="384"/>
                        </a:moveTo>
                        <a:cubicBezTo>
                          <a:pt x="36099" y="384"/>
                          <a:pt x="46468" y="10753"/>
                          <a:pt x="46468" y="23618"/>
                        </a:cubicBezTo>
                        <a:cubicBezTo>
                          <a:pt x="46468" y="36483"/>
                          <a:pt x="36099" y="46852"/>
                          <a:pt x="23234" y="46852"/>
                        </a:cubicBezTo>
                        <a:cubicBezTo>
                          <a:pt x="10369" y="46852"/>
                          <a:pt x="0" y="36483"/>
                          <a:pt x="0" y="23618"/>
                        </a:cubicBezTo>
                        <a:cubicBezTo>
                          <a:pt x="0" y="23522"/>
                          <a:pt x="0" y="23330"/>
                          <a:pt x="0" y="23234"/>
                        </a:cubicBezTo>
                        <a:cubicBezTo>
                          <a:pt x="0" y="10369"/>
                          <a:pt x="10369" y="0"/>
                          <a:pt x="23234" y="0"/>
                        </a:cubicBezTo>
                      </a:path>
                    </a:pathLst>
                  </a:custGeom>
                  <a:noFill/>
                  <a:ln w="79687" cap="rnd">
                    <a:solidFill>
                      <a:schemeClr val="bg1"/>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DDAF51C6-048D-24ED-C7E7-3175B384F73E}"/>
                      </a:ext>
                    </a:extLst>
                  </p:cNvPr>
                  <p:cNvSpPr/>
                  <p:nvPr/>
                </p:nvSpPr>
                <p:spPr>
                  <a:xfrm>
                    <a:off x="9067372" y="3939239"/>
                    <a:ext cx="557805" cy="9600"/>
                  </a:xfrm>
                  <a:custGeom>
                    <a:avLst/>
                    <a:gdLst>
                      <a:gd name="connsiteX0" fmla="*/ 0 w 557805"/>
                      <a:gd name="connsiteY0" fmla="*/ 0 h 9600"/>
                      <a:gd name="connsiteX1" fmla="*/ 557806 w 557805"/>
                      <a:gd name="connsiteY1" fmla="*/ 0 h 9600"/>
                    </a:gdLst>
                    <a:ahLst/>
                    <a:cxnLst>
                      <a:cxn ang="0">
                        <a:pos x="connsiteX0" y="connsiteY0"/>
                      </a:cxn>
                      <a:cxn ang="0">
                        <a:pos x="connsiteX1" y="connsiteY1"/>
                      </a:cxn>
                    </a:cxnLst>
                    <a:rect l="l" t="t" r="r" b="b"/>
                    <a:pathLst>
                      <a:path w="557805" h="9600">
                        <a:moveTo>
                          <a:pt x="0" y="0"/>
                        </a:moveTo>
                        <a:lnTo>
                          <a:pt x="557806" y="0"/>
                        </a:lnTo>
                      </a:path>
                    </a:pathLst>
                  </a:custGeom>
                  <a:noFill/>
                  <a:ln w="38100" cap="rnd">
                    <a:solidFill>
                      <a:schemeClr val="bg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CA874695-E584-48E0-0B97-47789F9D8C9F}"/>
                      </a:ext>
                    </a:extLst>
                  </p:cNvPr>
                  <p:cNvSpPr/>
                  <p:nvPr/>
                </p:nvSpPr>
                <p:spPr>
                  <a:xfrm>
                    <a:off x="9067372" y="4218142"/>
                    <a:ext cx="557805" cy="9600"/>
                  </a:xfrm>
                  <a:custGeom>
                    <a:avLst/>
                    <a:gdLst>
                      <a:gd name="connsiteX0" fmla="*/ 0 w 557805"/>
                      <a:gd name="connsiteY0" fmla="*/ 0 h 9600"/>
                      <a:gd name="connsiteX1" fmla="*/ 557806 w 557805"/>
                      <a:gd name="connsiteY1" fmla="*/ 0 h 9600"/>
                    </a:gdLst>
                    <a:ahLst/>
                    <a:cxnLst>
                      <a:cxn ang="0">
                        <a:pos x="connsiteX0" y="connsiteY0"/>
                      </a:cxn>
                      <a:cxn ang="0">
                        <a:pos x="connsiteX1" y="connsiteY1"/>
                      </a:cxn>
                    </a:cxnLst>
                    <a:rect l="l" t="t" r="r" b="b"/>
                    <a:pathLst>
                      <a:path w="557805" h="9600">
                        <a:moveTo>
                          <a:pt x="0" y="0"/>
                        </a:moveTo>
                        <a:lnTo>
                          <a:pt x="557806" y="0"/>
                        </a:lnTo>
                      </a:path>
                    </a:pathLst>
                  </a:custGeom>
                  <a:noFill/>
                  <a:ln w="38100" cap="rnd">
                    <a:solidFill>
                      <a:schemeClr val="bg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1EE754B8-95C1-96E1-9372-8652FC2C27BD}"/>
                      </a:ext>
                    </a:extLst>
                  </p:cNvPr>
                  <p:cNvSpPr/>
                  <p:nvPr/>
                </p:nvSpPr>
                <p:spPr>
                  <a:xfrm>
                    <a:off x="9067372" y="4497045"/>
                    <a:ext cx="557805" cy="9600"/>
                  </a:xfrm>
                  <a:custGeom>
                    <a:avLst/>
                    <a:gdLst>
                      <a:gd name="connsiteX0" fmla="*/ 0 w 557805"/>
                      <a:gd name="connsiteY0" fmla="*/ 0 h 9600"/>
                      <a:gd name="connsiteX1" fmla="*/ 557806 w 557805"/>
                      <a:gd name="connsiteY1" fmla="*/ 0 h 9600"/>
                    </a:gdLst>
                    <a:ahLst/>
                    <a:cxnLst>
                      <a:cxn ang="0">
                        <a:pos x="connsiteX0" y="connsiteY0"/>
                      </a:cxn>
                      <a:cxn ang="0">
                        <a:pos x="connsiteX1" y="connsiteY1"/>
                      </a:cxn>
                    </a:cxnLst>
                    <a:rect l="l" t="t" r="r" b="b"/>
                    <a:pathLst>
                      <a:path w="557805" h="9600">
                        <a:moveTo>
                          <a:pt x="0" y="0"/>
                        </a:moveTo>
                        <a:lnTo>
                          <a:pt x="557806" y="0"/>
                        </a:lnTo>
                      </a:path>
                    </a:pathLst>
                  </a:custGeom>
                  <a:noFill/>
                  <a:ln w="38100" cap="rnd">
                    <a:solidFill>
                      <a:schemeClr val="bg1"/>
                    </a:solidFill>
                    <a:prstDash val="solid"/>
                    <a:round/>
                  </a:ln>
                </p:spPr>
                <p:txBody>
                  <a:bodyPr rtlCol="0" anchor="ctr"/>
                  <a:lstStyle/>
                  <a:p>
                    <a:endParaRPr lang="en-US"/>
                  </a:p>
                </p:txBody>
              </p:sp>
            </p:grpSp>
            <p:grpSp>
              <p:nvGrpSpPr>
                <p:cNvPr id="26" name="Group 25">
                  <a:extLst>
                    <a:ext uri="{FF2B5EF4-FFF2-40B4-BE49-F238E27FC236}">
                      <a16:creationId xmlns:a16="http://schemas.microsoft.com/office/drawing/2014/main" id="{A3102B80-9329-FCBA-0E82-C393D316C4AD}"/>
                    </a:ext>
                  </a:extLst>
                </p:cNvPr>
                <p:cNvGrpSpPr/>
                <p:nvPr/>
              </p:nvGrpSpPr>
              <p:grpSpPr>
                <a:xfrm>
                  <a:off x="5237979" y="3817802"/>
                  <a:ext cx="929644" cy="929836"/>
                  <a:chOff x="7412333" y="3689643"/>
                  <a:chExt cx="929644" cy="929836"/>
                </a:xfrm>
              </p:grpSpPr>
              <p:sp>
                <p:nvSpPr>
                  <p:cNvPr id="27" name="Freeform: Shape 26">
                    <a:extLst>
                      <a:ext uri="{FF2B5EF4-FFF2-40B4-BE49-F238E27FC236}">
                        <a16:creationId xmlns:a16="http://schemas.microsoft.com/office/drawing/2014/main" id="{4549423D-9A7E-3EA4-772E-C72C501CF415}"/>
                      </a:ext>
                    </a:extLst>
                  </p:cNvPr>
                  <p:cNvSpPr/>
                  <p:nvPr/>
                </p:nvSpPr>
                <p:spPr>
                  <a:xfrm>
                    <a:off x="7412333" y="3689643"/>
                    <a:ext cx="929644" cy="929836"/>
                  </a:xfrm>
                  <a:custGeom>
                    <a:avLst/>
                    <a:gdLst>
                      <a:gd name="connsiteX0" fmla="*/ 0 w 929644"/>
                      <a:gd name="connsiteY0" fmla="*/ 464870 h 929836"/>
                      <a:gd name="connsiteX1" fmla="*/ 464678 w 929644"/>
                      <a:gd name="connsiteY1" fmla="*/ 929837 h 929836"/>
                      <a:gd name="connsiteX2" fmla="*/ 929645 w 929644"/>
                      <a:gd name="connsiteY2" fmla="*/ 465158 h 929836"/>
                      <a:gd name="connsiteX3" fmla="*/ 929645 w 929644"/>
                      <a:gd name="connsiteY3" fmla="*/ 464870 h 929836"/>
                      <a:gd name="connsiteX4" fmla="*/ 464870 w 929644"/>
                      <a:gd name="connsiteY4" fmla="*/ 0 h 929836"/>
                      <a:gd name="connsiteX5" fmla="*/ 0 w 929644"/>
                      <a:gd name="connsiteY5" fmla="*/ 464774 h 929836"/>
                      <a:gd name="connsiteX6" fmla="*/ 0 w 929644"/>
                      <a:gd name="connsiteY6" fmla="*/ 464774 h 92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644" h="929836">
                        <a:moveTo>
                          <a:pt x="0" y="464870"/>
                        </a:moveTo>
                        <a:cubicBezTo>
                          <a:pt x="0" y="721596"/>
                          <a:pt x="207953" y="929741"/>
                          <a:pt x="464678" y="929837"/>
                        </a:cubicBezTo>
                        <a:cubicBezTo>
                          <a:pt x="721404" y="929837"/>
                          <a:pt x="929549" y="721884"/>
                          <a:pt x="929645" y="465158"/>
                        </a:cubicBezTo>
                        <a:lnTo>
                          <a:pt x="929645" y="464870"/>
                        </a:lnTo>
                        <a:cubicBezTo>
                          <a:pt x="929645" y="208145"/>
                          <a:pt x="721596" y="0"/>
                          <a:pt x="464870" y="0"/>
                        </a:cubicBezTo>
                        <a:cubicBezTo>
                          <a:pt x="208145" y="0"/>
                          <a:pt x="0" y="208049"/>
                          <a:pt x="0" y="464774"/>
                        </a:cubicBezTo>
                        <a:lnTo>
                          <a:pt x="0" y="464774"/>
                        </a:lnTo>
                      </a:path>
                    </a:pathLst>
                  </a:custGeom>
                  <a:noFill/>
                  <a:ln w="50800" cap="rnd">
                    <a:solidFill>
                      <a:schemeClr val="bg1"/>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1DAAE67A-DD44-BBC9-DFC8-A0747AA3156C}"/>
                      </a:ext>
                    </a:extLst>
                  </p:cNvPr>
                  <p:cNvSpPr/>
                  <p:nvPr/>
                </p:nvSpPr>
                <p:spPr>
                  <a:xfrm>
                    <a:off x="7884823" y="3770770"/>
                    <a:ext cx="297912" cy="740413"/>
                  </a:xfrm>
                  <a:custGeom>
                    <a:avLst/>
                    <a:gdLst>
                      <a:gd name="connsiteX0" fmla="*/ 262294 w 297912"/>
                      <a:gd name="connsiteY0" fmla="*/ 0 h 740413"/>
                      <a:gd name="connsiteX1" fmla="*/ 0 w 297912"/>
                      <a:gd name="connsiteY1" fmla="*/ 383744 h 740413"/>
                      <a:gd name="connsiteX2" fmla="*/ 297913 w 297912"/>
                      <a:gd name="connsiteY2" fmla="*/ 740413 h 740413"/>
                    </a:gdLst>
                    <a:ahLst/>
                    <a:cxnLst>
                      <a:cxn ang="0">
                        <a:pos x="connsiteX0" y="connsiteY0"/>
                      </a:cxn>
                      <a:cxn ang="0">
                        <a:pos x="connsiteX1" y="connsiteY1"/>
                      </a:cxn>
                      <a:cxn ang="0">
                        <a:pos x="connsiteX2" y="connsiteY2"/>
                      </a:cxn>
                    </a:cxnLst>
                    <a:rect l="l" t="t" r="r" b="b"/>
                    <a:pathLst>
                      <a:path w="297912" h="740413">
                        <a:moveTo>
                          <a:pt x="262294" y="0"/>
                        </a:moveTo>
                        <a:lnTo>
                          <a:pt x="0" y="383744"/>
                        </a:lnTo>
                        <a:lnTo>
                          <a:pt x="297913" y="740413"/>
                        </a:lnTo>
                      </a:path>
                    </a:pathLst>
                  </a:custGeom>
                  <a:noFill/>
                  <a:ln w="44450" cap="rnd">
                    <a:solidFill>
                      <a:schemeClr val="bg1"/>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71195505-1AAB-3755-D5CB-8741A3DB1707}"/>
                      </a:ext>
                    </a:extLst>
                  </p:cNvPr>
                  <p:cNvSpPr/>
                  <p:nvPr/>
                </p:nvSpPr>
                <p:spPr>
                  <a:xfrm>
                    <a:off x="7419953" y="4154514"/>
                    <a:ext cx="464870" cy="9600"/>
                  </a:xfrm>
                  <a:custGeom>
                    <a:avLst/>
                    <a:gdLst>
                      <a:gd name="connsiteX0" fmla="*/ 464870 w 464870"/>
                      <a:gd name="connsiteY0" fmla="*/ 0 h 9600"/>
                      <a:gd name="connsiteX1" fmla="*/ 0 w 464870"/>
                      <a:gd name="connsiteY1" fmla="*/ 0 h 9600"/>
                    </a:gdLst>
                    <a:ahLst/>
                    <a:cxnLst>
                      <a:cxn ang="0">
                        <a:pos x="connsiteX0" y="connsiteY0"/>
                      </a:cxn>
                      <a:cxn ang="0">
                        <a:pos x="connsiteX1" y="connsiteY1"/>
                      </a:cxn>
                    </a:cxnLst>
                    <a:rect l="l" t="t" r="r" b="b"/>
                    <a:pathLst>
                      <a:path w="464870" h="9600">
                        <a:moveTo>
                          <a:pt x="464870" y="0"/>
                        </a:moveTo>
                        <a:lnTo>
                          <a:pt x="0" y="0"/>
                        </a:lnTo>
                      </a:path>
                    </a:pathLst>
                  </a:custGeom>
                  <a:noFill/>
                  <a:ln w="44450" cap="rnd">
                    <a:solidFill>
                      <a:schemeClr val="bg1"/>
                    </a:solidFill>
                    <a:prstDash val="solid"/>
                    <a:round/>
                  </a:ln>
                </p:spPr>
                <p:txBody>
                  <a:bodyPr rtlCol="0" anchor="ctr"/>
                  <a:lstStyle/>
                  <a:p>
                    <a:endParaRPr lang="en-US"/>
                  </a:p>
                </p:txBody>
              </p:sp>
            </p:grpSp>
          </p:grpSp>
          <p:sp>
            <p:nvSpPr>
              <p:cNvPr id="24" name="Rectangle 23">
                <a:extLst>
                  <a:ext uri="{FF2B5EF4-FFF2-40B4-BE49-F238E27FC236}">
                    <a16:creationId xmlns:a16="http://schemas.microsoft.com/office/drawing/2014/main" id="{730F7E63-B644-26E0-98C3-7ACD31326D58}"/>
                  </a:ext>
                </a:extLst>
              </p:cNvPr>
              <p:cNvSpPr/>
              <p:nvPr/>
            </p:nvSpPr>
            <p:spPr>
              <a:xfrm>
                <a:off x="4922678" y="3562031"/>
                <a:ext cx="2138192" cy="7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9765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1451-B52E-B373-70FD-D6A37EEB4A52}"/>
              </a:ext>
            </a:extLst>
          </p:cNvPr>
          <p:cNvSpPr>
            <a:spLocks noGrp="1"/>
          </p:cNvSpPr>
          <p:nvPr>
            <p:ph type="title"/>
          </p:nvPr>
        </p:nvSpPr>
        <p:spPr/>
        <p:txBody>
          <a:bodyPr/>
          <a:lstStyle/>
          <a:p>
            <a:r>
              <a:rPr lang="en-US" dirty="0"/>
              <a:t>Mission Overview</a:t>
            </a:r>
          </a:p>
        </p:txBody>
      </p:sp>
      <p:pic>
        <p:nvPicPr>
          <p:cNvPr id="3" name="Picture 2">
            <a:extLst>
              <a:ext uri="{FF2B5EF4-FFF2-40B4-BE49-F238E27FC236}">
                <a16:creationId xmlns:a16="http://schemas.microsoft.com/office/drawing/2014/main" id="{BBCDF357-BE38-37C5-B58A-84890095D12E}"/>
              </a:ext>
            </a:extLst>
          </p:cNvPr>
          <p:cNvPicPr>
            <a:picLocks noChangeAspect="1"/>
          </p:cNvPicPr>
          <p:nvPr/>
        </p:nvPicPr>
        <p:blipFill>
          <a:blip r:embed="rId3"/>
          <a:stretch>
            <a:fillRect/>
          </a:stretch>
        </p:blipFill>
        <p:spPr>
          <a:xfrm>
            <a:off x="8565440" y="1495995"/>
            <a:ext cx="1933005" cy="1933005"/>
          </a:xfrm>
          <a:prstGeom prst="rect">
            <a:avLst/>
          </a:prstGeom>
        </p:spPr>
      </p:pic>
      <p:sp>
        <p:nvSpPr>
          <p:cNvPr id="4" name="TextBox 3">
            <a:extLst>
              <a:ext uri="{FF2B5EF4-FFF2-40B4-BE49-F238E27FC236}">
                <a16:creationId xmlns:a16="http://schemas.microsoft.com/office/drawing/2014/main" id="{B623158E-5EBE-08F0-6958-4CD18E618778}"/>
              </a:ext>
            </a:extLst>
          </p:cNvPr>
          <p:cNvSpPr txBox="1"/>
          <p:nvPr/>
        </p:nvSpPr>
        <p:spPr>
          <a:xfrm>
            <a:off x="8561912" y="2102622"/>
            <a:ext cx="1933394" cy="1015663"/>
          </a:xfrm>
          <a:prstGeom prst="rect">
            <a:avLst/>
          </a:prstGeom>
          <a:noFill/>
          <a:effectLst>
            <a:outerShdw blurRad="50800" dist="38100" dir="2700000" algn="tl" rotWithShape="0">
              <a:prstClr val="black">
                <a:alpha val="87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Transportation Forecasting Forum</a:t>
            </a:r>
          </a:p>
        </p:txBody>
      </p:sp>
      <p:pic>
        <p:nvPicPr>
          <p:cNvPr id="5" name="Graphic 4">
            <a:extLst>
              <a:ext uri="{FF2B5EF4-FFF2-40B4-BE49-F238E27FC236}">
                <a16:creationId xmlns:a16="http://schemas.microsoft.com/office/drawing/2014/main" id="{7BBFFB78-4330-F95F-B186-FB5BD490F2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00" y="1620842"/>
            <a:ext cx="1743958" cy="1743958"/>
          </a:xfrm>
          <a:prstGeom prst="rect">
            <a:avLst/>
          </a:prstGeom>
        </p:spPr>
      </p:pic>
      <p:sp>
        <p:nvSpPr>
          <p:cNvPr id="6" name="TextBox 5">
            <a:extLst>
              <a:ext uri="{FF2B5EF4-FFF2-40B4-BE49-F238E27FC236}">
                <a16:creationId xmlns:a16="http://schemas.microsoft.com/office/drawing/2014/main" id="{3CA2E9D2-9CA9-F59F-F439-CAF552480060}"/>
              </a:ext>
            </a:extLst>
          </p:cNvPr>
          <p:cNvSpPr txBox="1"/>
          <p:nvPr/>
        </p:nvSpPr>
        <p:spPr>
          <a:xfrm>
            <a:off x="1545211" y="2159128"/>
            <a:ext cx="1743958" cy="70788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Technical Support</a:t>
            </a:r>
          </a:p>
        </p:txBody>
      </p:sp>
      <p:pic>
        <p:nvPicPr>
          <p:cNvPr id="7" name="Graphic 6">
            <a:extLst>
              <a:ext uri="{FF2B5EF4-FFF2-40B4-BE49-F238E27FC236}">
                <a16:creationId xmlns:a16="http://schemas.microsoft.com/office/drawing/2014/main" id="{E1774813-71B0-9F59-12D7-AD4FD2D587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5770" y="4260551"/>
            <a:ext cx="1796541" cy="1796541"/>
          </a:xfrm>
          <a:prstGeom prst="rect">
            <a:avLst/>
          </a:prstGeom>
        </p:spPr>
      </p:pic>
      <p:sp>
        <p:nvSpPr>
          <p:cNvPr id="8" name="TextBox 7">
            <a:extLst>
              <a:ext uri="{FF2B5EF4-FFF2-40B4-BE49-F238E27FC236}">
                <a16:creationId xmlns:a16="http://schemas.microsoft.com/office/drawing/2014/main" id="{917B7E5F-8354-533D-0C64-725E79167EB4}"/>
              </a:ext>
            </a:extLst>
          </p:cNvPr>
          <p:cNvSpPr txBox="1"/>
          <p:nvPr/>
        </p:nvSpPr>
        <p:spPr>
          <a:xfrm>
            <a:off x="2030074" y="4873091"/>
            <a:ext cx="1743958" cy="40011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Tools</a:t>
            </a:r>
          </a:p>
        </p:txBody>
      </p:sp>
      <p:pic>
        <p:nvPicPr>
          <p:cNvPr id="9" name="Graphic 8">
            <a:extLst>
              <a:ext uri="{FF2B5EF4-FFF2-40B4-BE49-F238E27FC236}">
                <a16:creationId xmlns:a16="http://schemas.microsoft.com/office/drawing/2014/main" id="{AF536C2E-06EB-16C9-67D9-A746F31C66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56398" y="1418705"/>
            <a:ext cx="4318529" cy="4318529"/>
          </a:xfrm>
          <a:prstGeom prst="rect">
            <a:avLst/>
          </a:prstGeom>
        </p:spPr>
      </p:pic>
      <p:sp>
        <p:nvSpPr>
          <p:cNvPr id="10" name="TextBox 9">
            <a:extLst>
              <a:ext uri="{FF2B5EF4-FFF2-40B4-BE49-F238E27FC236}">
                <a16:creationId xmlns:a16="http://schemas.microsoft.com/office/drawing/2014/main" id="{D0B2FCED-94CD-537B-AF6A-7897EE925639}"/>
              </a:ext>
            </a:extLst>
          </p:cNvPr>
          <p:cNvSpPr txBox="1"/>
          <p:nvPr/>
        </p:nvSpPr>
        <p:spPr>
          <a:xfrm>
            <a:off x="4118360" y="2927921"/>
            <a:ext cx="3978061" cy="1323440"/>
          </a:xfrm>
          <a:prstGeom prst="rect">
            <a:avLst/>
          </a:prstGeom>
          <a:noFill/>
          <a:effectLst>
            <a:outerShdw blurRad="889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Century Gothic" panose="020F0302020204030204"/>
                <a:ea typeface="+mn-ea"/>
                <a:cs typeface="+mn-cs"/>
              </a:rPr>
              <a:t>Guidance &amp; Training</a:t>
            </a:r>
          </a:p>
        </p:txBody>
      </p:sp>
    </p:spTree>
    <p:extLst>
      <p:ext uri="{BB962C8B-B14F-4D97-AF65-F5344CB8AC3E}">
        <p14:creationId xmlns:p14="http://schemas.microsoft.com/office/powerpoint/2010/main" val="3369435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46AE-6E76-C724-C330-0A9BE4C3F7EA}"/>
              </a:ext>
            </a:extLst>
          </p:cNvPr>
          <p:cNvSpPr>
            <a:spLocks noGrp="1"/>
          </p:cNvSpPr>
          <p:nvPr>
            <p:ph type="title"/>
          </p:nvPr>
        </p:nvSpPr>
        <p:spPr/>
        <p:txBody>
          <a:bodyPr/>
          <a:lstStyle/>
          <a:p>
            <a:r>
              <a:rPr lang="en-US" dirty="0"/>
              <a:t>Mission Overview</a:t>
            </a:r>
          </a:p>
        </p:txBody>
      </p:sp>
      <p:pic>
        <p:nvPicPr>
          <p:cNvPr id="3" name="Picture 2">
            <a:extLst>
              <a:ext uri="{FF2B5EF4-FFF2-40B4-BE49-F238E27FC236}">
                <a16:creationId xmlns:a16="http://schemas.microsoft.com/office/drawing/2014/main" id="{53CDC8DE-5A02-14EE-9033-9B25ACB89E65}"/>
              </a:ext>
            </a:extLst>
          </p:cNvPr>
          <p:cNvPicPr>
            <a:picLocks noChangeAspect="1"/>
          </p:cNvPicPr>
          <p:nvPr/>
        </p:nvPicPr>
        <p:blipFill>
          <a:blip r:embed="rId3"/>
          <a:stretch>
            <a:fillRect/>
          </a:stretch>
        </p:blipFill>
        <p:spPr>
          <a:xfrm>
            <a:off x="8565440" y="4084024"/>
            <a:ext cx="1933005" cy="1933005"/>
          </a:xfrm>
          <a:prstGeom prst="rect">
            <a:avLst/>
          </a:prstGeom>
        </p:spPr>
      </p:pic>
      <p:sp>
        <p:nvSpPr>
          <p:cNvPr id="4" name="TextBox 3">
            <a:extLst>
              <a:ext uri="{FF2B5EF4-FFF2-40B4-BE49-F238E27FC236}">
                <a16:creationId xmlns:a16="http://schemas.microsoft.com/office/drawing/2014/main" id="{F23D4A85-7ADE-FE28-79EB-0186FE1284B5}"/>
              </a:ext>
            </a:extLst>
          </p:cNvPr>
          <p:cNvSpPr txBox="1"/>
          <p:nvPr/>
        </p:nvSpPr>
        <p:spPr>
          <a:xfrm>
            <a:off x="8561912" y="4690651"/>
            <a:ext cx="1933394" cy="1015663"/>
          </a:xfrm>
          <a:prstGeom prst="rect">
            <a:avLst/>
          </a:prstGeom>
          <a:noFill/>
          <a:effectLst>
            <a:outerShdw blurRad="50800" dist="38100" dir="2700000" algn="tl" rotWithShape="0">
              <a:prstClr val="black">
                <a:alpha val="87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Transportation Forecasting Forum</a:t>
            </a:r>
          </a:p>
        </p:txBody>
      </p:sp>
      <p:pic>
        <p:nvPicPr>
          <p:cNvPr id="5" name="Graphic 4">
            <a:extLst>
              <a:ext uri="{FF2B5EF4-FFF2-40B4-BE49-F238E27FC236}">
                <a16:creationId xmlns:a16="http://schemas.microsoft.com/office/drawing/2014/main" id="{A52F2862-FB29-4894-4124-59A21805C0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8336" y="1489127"/>
            <a:ext cx="4427913" cy="4427913"/>
          </a:xfrm>
          <a:prstGeom prst="rect">
            <a:avLst/>
          </a:prstGeom>
        </p:spPr>
      </p:pic>
      <p:sp>
        <p:nvSpPr>
          <p:cNvPr id="6" name="TextBox 5">
            <a:extLst>
              <a:ext uri="{FF2B5EF4-FFF2-40B4-BE49-F238E27FC236}">
                <a16:creationId xmlns:a16="http://schemas.microsoft.com/office/drawing/2014/main" id="{D2D258AD-2A86-DE4F-0C89-7F5E0E70971B}"/>
              </a:ext>
            </a:extLst>
          </p:cNvPr>
          <p:cNvSpPr txBox="1"/>
          <p:nvPr/>
        </p:nvSpPr>
        <p:spPr>
          <a:xfrm>
            <a:off x="3809547" y="2889875"/>
            <a:ext cx="4427913" cy="144655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entury Gothic" panose="020F0302020204030204"/>
                <a:ea typeface="+mn-ea"/>
                <a:cs typeface="+mn-cs"/>
              </a:rPr>
              <a:t>Technical Support</a:t>
            </a:r>
          </a:p>
        </p:txBody>
      </p:sp>
      <p:pic>
        <p:nvPicPr>
          <p:cNvPr id="7" name="Graphic 6">
            <a:extLst>
              <a:ext uri="{FF2B5EF4-FFF2-40B4-BE49-F238E27FC236}">
                <a16:creationId xmlns:a16="http://schemas.microsoft.com/office/drawing/2014/main" id="{C566C7D1-5A4C-0758-D3DC-8506C00462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8971" y="1816609"/>
            <a:ext cx="1796541" cy="1796541"/>
          </a:xfrm>
          <a:prstGeom prst="rect">
            <a:avLst/>
          </a:prstGeom>
        </p:spPr>
      </p:pic>
      <p:sp>
        <p:nvSpPr>
          <p:cNvPr id="8" name="TextBox 7">
            <a:extLst>
              <a:ext uri="{FF2B5EF4-FFF2-40B4-BE49-F238E27FC236}">
                <a16:creationId xmlns:a16="http://schemas.microsoft.com/office/drawing/2014/main" id="{37E63F25-7CBA-46AF-0627-0CEBF81B4CC6}"/>
              </a:ext>
            </a:extLst>
          </p:cNvPr>
          <p:cNvSpPr txBox="1"/>
          <p:nvPr/>
        </p:nvSpPr>
        <p:spPr>
          <a:xfrm>
            <a:off x="1393275" y="2429149"/>
            <a:ext cx="1743958" cy="40011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Tools</a:t>
            </a:r>
          </a:p>
        </p:txBody>
      </p:sp>
      <p:pic>
        <p:nvPicPr>
          <p:cNvPr id="9" name="Graphic 8">
            <a:extLst>
              <a:ext uri="{FF2B5EF4-FFF2-40B4-BE49-F238E27FC236}">
                <a16:creationId xmlns:a16="http://schemas.microsoft.com/office/drawing/2014/main" id="{17B0FD07-1668-E4F7-213E-65400A05A3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0284" y="1360017"/>
            <a:ext cx="2018214" cy="2018214"/>
          </a:xfrm>
          <a:prstGeom prst="rect">
            <a:avLst/>
          </a:prstGeom>
        </p:spPr>
      </p:pic>
      <p:sp>
        <p:nvSpPr>
          <p:cNvPr id="10" name="TextBox 9">
            <a:extLst>
              <a:ext uri="{FF2B5EF4-FFF2-40B4-BE49-F238E27FC236}">
                <a16:creationId xmlns:a16="http://schemas.microsoft.com/office/drawing/2014/main" id="{16A18B70-9F8E-86AE-9024-7AE59A26E1BA}"/>
              </a:ext>
            </a:extLst>
          </p:cNvPr>
          <p:cNvSpPr txBox="1"/>
          <p:nvPr/>
        </p:nvSpPr>
        <p:spPr>
          <a:xfrm>
            <a:off x="8929840" y="2067893"/>
            <a:ext cx="1859101" cy="707886"/>
          </a:xfrm>
          <a:prstGeom prst="rect">
            <a:avLst/>
          </a:prstGeom>
          <a:noFill/>
          <a:effectLst>
            <a:outerShdw blurRad="889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Guidance &amp; Training</a:t>
            </a:r>
          </a:p>
        </p:txBody>
      </p:sp>
    </p:spTree>
    <p:extLst>
      <p:ext uri="{BB962C8B-B14F-4D97-AF65-F5344CB8AC3E}">
        <p14:creationId xmlns:p14="http://schemas.microsoft.com/office/powerpoint/2010/main" val="243828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BA19-EB96-F888-0397-EF46DE605856}"/>
              </a:ext>
            </a:extLst>
          </p:cNvPr>
          <p:cNvSpPr>
            <a:spLocks noGrp="1"/>
          </p:cNvSpPr>
          <p:nvPr>
            <p:ph type="title"/>
          </p:nvPr>
        </p:nvSpPr>
        <p:spPr/>
        <p:txBody>
          <a:bodyPr/>
          <a:lstStyle/>
          <a:p>
            <a:r>
              <a:rPr lang="en-US" dirty="0"/>
              <a:t>Mission Overview</a:t>
            </a:r>
          </a:p>
        </p:txBody>
      </p:sp>
      <p:pic>
        <p:nvPicPr>
          <p:cNvPr id="4" name="Graphic 3">
            <a:extLst>
              <a:ext uri="{FF2B5EF4-FFF2-40B4-BE49-F238E27FC236}">
                <a16:creationId xmlns:a16="http://schemas.microsoft.com/office/drawing/2014/main" id="{92F76E6B-5419-ECD0-6FCD-A679490BD3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9786" y="3898826"/>
            <a:ext cx="2018214" cy="2018214"/>
          </a:xfrm>
          <a:prstGeom prst="rect">
            <a:avLst/>
          </a:prstGeom>
        </p:spPr>
      </p:pic>
      <p:sp>
        <p:nvSpPr>
          <p:cNvPr id="5" name="TextBox 4">
            <a:extLst>
              <a:ext uri="{FF2B5EF4-FFF2-40B4-BE49-F238E27FC236}">
                <a16:creationId xmlns:a16="http://schemas.microsoft.com/office/drawing/2014/main" id="{620EA0B2-5807-0637-6F32-8439A93450A4}"/>
              </a:ext>
            </a:extLst>
          </p:cNvPr>
          <p:cNvSpPr txBox="1"/>
          <p:nvPr/>
        </p:nvSpPr>
        <p:spPr>
          <a:xfrm>
            <a:off x="8729342" y="4606702"/>
            <a:ext cx="1859101" cy="707886"/>
          </a:xfrm>
          <a:prstGeom prst="rect">
            <a:avLst/>
          </a:prstGeom>
          <a:noFill/>
          <a:effectLst>
            <a:outerShdw blurRad="889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Guidance &amp; Training</a:t>
            </a:r>
          </a:p>
        </p:txBody>
      </p:sp>
      <p:pic>
        <p:nvPicPr>
          <p:cNvPr id="6" name="Picture 5">
            <a:extLst>
              <a:ext uri="{FF2B5EF4-FFF2-40B4-BE49-F238E27FC236}">
                <a16:creationId xmlns:a16="http://schemas.microsoft.com/office/drawing/2014/main" id="{E8CAB33D-5E43-1EEE-F7E1-ECBD225F8269}"/>
              </a:ext>
            </a:extLst>
          </p:cNvPr>
          <p:cNvPicPr>
            <a:picLocks noChangeAspect="1"/>
          </p:cNvPicPr>
          <p:nvPr/>
        </p:nvPicPr>
        <p:blipFill>
          <a:blip r:embed="rId5"/>
          <a:stretch>
            <a:fillRect/>
          </a:stretch>
        </p:blipFill>
        <p:spPr>
          <a:xfrm>
            <a:off x="1161571" y="3540926"/>
            <a:ext cx="1933005" cy="1933005"/>
          </a:xfrm>
          <a:prstGeom prst="rect">
            <a:avLst/>
          </a:prstGeom>
        </p:spPr>
      </p:pic>
      <p:sp>
        <p:nvSpPr>
          <p:cNvPr id="7" name="TextBox 6">
            <a:extLst>
              <a:ext uri="{FF2B5EF4-FFF2-40B4-BE49-F238E27FC236}">
                <a16:creationId xmlns:a16="http://schemas.microsoft.com/office/drawing/2014/main" id="{5ECEF3A0-69EA-4935-1A51-BA75C23138DB}"/>
              </a:ext>
            </a:extLst>
          </p:cNvPr>
          <p:cNvSpPr txBox="1"/>
          <p:nvPr/>
        </p:nvSpPr>
        <p:spPr>
          <a:xfrm>
            <a:off x="1158043" y="4147553"/>
            <a:ext cx="1933394" cy="1015663"/>
          </a:xfrm>
          <a:prstGeom prst="rect">
            <a:avLst/>
          </a:prstGeom>
          <a:noFill/>
          <a:effectLst>
            <a:outerShdw blurRad="50800" dist="38100" dir="2700000" algn="tl" rotWithShape="0">
              <a:prstClr val="black">
                <a:alpha val="87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rPr>
              <a:t>Transportation Forecasting Forum</a:t>
            </a:r>
          </a:p>
        </p:txBody>
      </p:sp>
      <p:pic>
        <p:nvPicPr>
          <p:cNvPr id="8" name="Graphic 7">
            <a:extLst>
              <a:ext uri="{FF2B5EF4-FFF2-40B4-BE49-F238E27FC236}">
                <a16:creationId xmlns:a16="http://schemas.microsoft.com/office/drawing/2014/main" id="{9DD3D78E-0C37-C8E8-ECD4-72881D1DB3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2074" y="1318952"/>
            <a:ext cx="2050473" cy="2050473"/>
          </a:xfrm>
          <a:prstGeom prst="rect">
            <a:avLst/>
          </a:prstGeom>
        </p:spPr>
      </p:pic>
      <p:sp>
        <p:nvSpPr>
          <p:cNvPr id="9" name="TextBox 8">
            <a:extLst>
              <a:ext uri="{FF2B5EF4-FFF2-40B4-BE49-F238E27FC236}">
                <a16:creationId xmlns:a16="http://schemas.microsoft.com/office/drawing/2014/main" id="{6ECB5F78-2699-A13A-70B6-375D49B3F15B}"/>
              </a:ext>
            </a:extLst>
          </p:cNvPr>
          <p:cNvSpPr txBox="1"/>
          <p:nvPr/>
        </p:nvSpPr>
        <p:spPr>
          <a:xfrm>
            <a:off x="9473287" y="2006993"/>
            <a:ext cx="2050472" cy="70788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F0302020204030204"/>
                <a:ea typeface="+mn-ea"/>
                <a:cs typeface="+mn-cs"/>
              </a:rPr>
              <a:t>Technical Support</a:t>
            </a:r>
          </a:p>
        </p:txBody>
      </p:sp>
      <p:pic>
        <p:nvPicPr>
          <p:cNvPr id="10" name="Graphic 9">
            <a:extLst>
              <a:ext uri="{FF2B5EF4-FFF2-40B4-BE49-F238E27FC236}">
                <a16:creationId xmlns:a16="http://schemas.microsoft.com/office/drawing/2014/main" id="{5E19BBEB-FC7C-5025-B996-84C352E113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4203" y="1406515"/>
            <a:ext cx="4456564" cy="4456564"/>
          </a:xfrm>
          <a:prstGeom prst="rect">
            <a:avLst/>
          </a:prstGeom>
        </p:spPr>
      </p:pic>
      <p:sp>
        <p:nvSpPr>
          <p:cNvPr id="11" name="TextBox 10">
            <a:extLst>
              <a:ext uri="{FF2B5EF4-FFF2-40B4-BE49-F238E27FC236}">
                <a16:creationId xmlns:a16="http://schemas.microsoft.com/office/drawing/2014/main" id="{A24C3EF9-024B-0579-1ADF-9E9A8B482432}"/>
              </a:ext>
            </a:extLst>
          </p:cNvPr>
          <p:cNvSpPr txBox="1"/>
          <p:nvPr/>
        </p:nvSpPr>
        <p:spPr>
          <a:xfrm>
            <a:off x="4061353" y="3031810"/>
            <a:ext cx="4162263" cy="70788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Century Gothic" panose="020F0302020204030204"/>
                <a:ea typeface="+mn-ea"/>
                <a:cs typeface="+mn-cs"/>
              </a:rPr>
              <a:t>Tools</a:t>
            </a:r>
          </a:p>
        </p:txBody>
      </p:sp>
    </p:spTree>
    <p:extLst>
      <p:ext uri="{BB962C8B-B14F-4D97-AF65-F5344CB8AC3E}">
        <p14:creationId xmlns:p14="http://schemas.microsoft.com/office/powerpoint/2010/main" val="347131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9427-B853-A2F2-3A4B-2E63AB22754A}"/>
              </a:ext>
            </a:extLst>
          </p:cNvPr>
          <p:cNvSpPr>
            <a:spLocks noGrp="1"/>
          </p:cNvSpPr>
          <p:nvPr>
            <p:ph type="title"/>
          </p:nvPr>
        </p:nvSpPr>
        <p:spPr/>
        <p:txBody>
          <a:bodyPr/>
          <a:lstStyle/>
          <a:p>
            <a:r>
              <a:rPr lang="en-US" dirty="0"/>
              <a:t>Mission Overview</a:t>
            </a:r>
          </a:p>
        </p:txBody>
      </p:sp>
      <p:pic>
        <p:nvPicPr>
          <p:cNvPr id="3" name="Picture 2">
            <a:extLst>
              <a:ext uri="{FF2B5EF4-FFF2-40B4-BE49-F238E27FC236}">
                <a16:creationId xmlns:a16="http://schemas.microsoft.com/office/drawing/2014/main" id="{19E8C8F9-6641-AF42-7561-5D738A80DDF5}"/>
              </a:ext>
            </a:extLst>
          </p:cNvPr>
          <p:cNvPicPr>
            <a:picLocks noChangeAspect="1"/>
          </p:cNvPicPr>
          <p:nvPr/>
        </p:nvPicPr>
        <p:blipFill>
          <a:blip r:embed="rId3"/>
          <a:stretch>
            <a:fillRect/>
          </a:stretch>
        </p:blipFill>
        <p:spPr>
          <a:xfrm>
            <a:off x="4237127" y="1552799"/>
            <a:ext cx="3869926" cy="3869926"/>
          </a:xfrm>
          <a:prstGeom prst="rect">
            <a:avLst/>
          </a:prstGeom>
        </p:spPr>
      </p:pic>
      <p:sp>
        <p:nvSpPr>
          <p:cNvPr id="4" name="TextBox 3">
            <a:extLst>
              <a:ext uri="{FF2B5EF4-FFF2-40B4-BE49-F238E27FC236}">
                <a16:creationId xmlns:a16="http://schemas.microsoft.com/office/drawing/2014/main" id="{A078B3AC-D853-2214-0CBC-C1DBAF201983}"/>
              </a:ext>
            </a:extLst>
          </p:cNvPr>
          <p:cNvSpPr txBox="1"/>
          <p:nvPr/>
        </p:nvSpPr>
        <p:spPr>
          <a:xfrm>
            <a:off x="4230063" y="2767281"/>
            <a:ext cx="3870705" cy="1754326"/>
          </a:xfrm>
          <a:prstGeom prst="rect">
            <a:avLst/>
          </a:prstGeom>
          <a:noFill/>
          <a:effectLst>
            <a:outerShdw blurRad="50800" dist="38100" dir="2700000" algn="tl" rotWithShape="0">
              <a:prstClr val="black">
                <a:alpha val="87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Century Gothic" panose="020F0302020204030204"/>
                <a:ea typeface="+mn-ea"/>
                <a:cs typeface="+mn-cs"/>
              </a:rPr>
              <a:t>Transportation Forecasting Forum</a:t>
            </a:r>
          </a:p>
        </p:txBody>
      </p:sp>
      <p:pic>
        <p:nvPicPr>
          <p:cNvPr id="5" name="Graphic 4">
            <a:extLst>
              <a:ext uri="{FF2B5EF4-FFF2-40B4-BE49-F238E27FC236}">
                <a16:creationId xmlns:a16="http://schemas.microsoft.com/office/drawing/2014/main" id="{6AF2EFCC-A8DF-BC5E-7449-4F05A5199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9780" y="4348256"/>
            <a:ext cx="1743958" cy="1743958"/>
          </a:xfrm>
          <a:prstGeom prst="rect">
            <a:avLst/>
          </a:prstGeom>
        </p:spPr>
      </p:pic>
      <p:sp>
        <p:nvSpPr>
          <p:cNvPr id="6" name="TextBox 5">
            <a:extLst>
              <a:ext uri="{FF2B5EF4-FFF2-40B4-BE49-F238E27FC236}">
                <a16:creationId xmlns:a16="http://schemas.microsoft.com/office/drawing/2014/main" id="{111211CD-4E91-4A68-62E9-531F6EA99EF2}"/>
              </a:ext>
            </a:extLst>
          </p:cNvPr>
          <p:cNvSpPr txBox="1"/>
          <p:nvPr/>
        </p:nvSpPr>
        <p:spPr>
          <a:xfrm>
            <a:off x="2340991" y="4886542"/>
            <a:ext cx="1743958" cy="70788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F0302020204030204"/>
                <a:ea typeface="+mn-ea"/>
                <a:cs typeface="+mn-cs"/>
              </a:rPr>
              <a:t>Technical Support</a:t>
            </a:r>
          </a:p>
        </p:txBody>
      </p:sp>
      <p:pic>
        <p:nvPicPr>
          <p:cNvPr id="7" name="Graphic 6">
            <a:extLst>
              <a:ext uri="{FF2B5EF4-FFF2-40B4-BE49-F238E27FC236}">
                <a16:creationId xmlns:a16="http://schemas.microsoft.com/office/drawing/2014/main" id="{295A3A91-F7C0-AD68-BA09-986B68178E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7016" y="3839100"/>
            <a:ext cx="1796541" cy="1796541"/>
          </a:xfrm>
          <a:prstGeom prst="rect">
            <a:avLst/>
          </a:prstGeom>
        </p:spPr>
      </p:pic>
      <p:sp>
        <p:nvSpPr>
          <p:cNvPr id="8" name="TextBox 7">
            <a:extLst>
              <a:ext uri="{FF2B5EF4-FFF2-40B4-BE49-F238E27FC236}">
                <a16:creationId xmlns:a16="http://schemas.microsoft.com/office/drawing/2014/main" id="{1FB14D6D-7D91-E9D5-4F84-9A019CC8DA29}"/>
              </a:ext>
            </a:extLst>
          </p:cNvPr>
          <p:cNvSpPr txBox="1"/>
          <p:nvPr/>
        </p:nvSpPr>
        <p:spPr>
          <a:xfrm>
            <a:off x="8611320" y="4451640"/>
            <a:ext cx="1743958" cy="40011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Tools</a:t>
            </a:r>
          </a:p>
        </p:txBody>
      </p:sp>
      <p:pic>
        <p:nvPicPr>
          <p:cNvPr id="9" name="Graphic 8">
            <a:extLst>
              <a:ext uri="{FF2B5EF4-FFF2-40B4-BE49-F238E27FC236}">
                <a16:creationId xmlns:a16="http://schemas.microsoft.com/office/drawing/2014/main" id="{70EF0521-83BF-B4CE-83DC-FDDA25C4D9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02513" y="1677791"/>
            <a:ext cx="1893217" cy="1893217"/>
          </a:xfrm>
          <a:prstGeom prst="rect">
            <a:avLst/>
          </a:prstGeom>
        </p:spPr>
      </p:pic>
      <p:sp>
        <p:nvSpPr>
          <p:cNvPr id="10" name="TextBox 9">
            <a:extLst>
              <a:ext uri="{FF2B5EF4-FFF2-40B4-BE49-F238E27FC236}">
                <a16:creationId xmlns:a16="http://schemas.microsoft.com/office/drawing/2014/main" id="{2CA8C44D-3E5A-DDF5-7FDC-71C5E92555D9}"/>
              </a:ext>
            </a:extLst>
          </p:cNvPr>
          <p:cNvSpPr txBox="1"/>
          <p:nvPr/>
        </p:nvSpPr>
        <p:spPr>
          <a:xfrm>
            <a:off x="1573516" y="2307319"/>
            <a:ext cx="1743958" cy="707886"/>
          </a:xfrm>
          <a:prstGeom prst="rect">
            <a:avLst/>
          </a:prstGeom>
          <a:noFill/>
          <a:effectLst>
            <a:outerShdw blurRad="889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rPr>
              <a:t>Guidance &amp; Training</a:t>
            </a:r>
          </a:p>
        </p:txBody>
      </p:sp>
    </p:spTree>
    <p:extLst>
      <p:ext uri="{BB962C8B-B14F-4D97-AF65-F5344CB8AC3E}">
        <p14:creationId xmlns:p14="http://schemas.microsoft.com/office/powerpoint/2010/main" val="348089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019C-C1CE-454A-3ED0-7881DCB5F026}"/>
              </a:ext>
            </a:extLst>
          </p:cNvPr>
          <p:cNvSpPr>
            <a:spLocks noGrp="1"/>
          </p:cNvSpPr>
          <p:nvPr>
            <p:ph type="ctrTitle"/>
          </p:nvPr>
        </p:nvSpPr>
        <p:spPr/>
        <p:txBody>
          <a:bodyPr/>
          <a:lstStyle/>
          <a:p>
            <a:r>
              <a:rPr lang="en-US" dirty="0"/>
              <a:t>Ready for Launch</a:t>
            </a:r>
          </a:p>
        </p:txBody>
      </p:sp>
      <p:sp>
        <p:nvSpPr>
          <p:cNvPr id="3" name="Subtitle 2">
            <a:extLst>
              <a:ext uri="{FF2B5EF4-FFF2-40B4-BE49-F238E27FC236}">
                <a16:creationId xmlns:a16="http://schemas.microsoft.com/office/drawing/2014/main" id="{2C79E658-14B1-00BD-24AB-9CFCD496D35F}"/>
              </a:ext>
            </a:extLst>
          </p:cNvPr>
          <p:cNvSpPr>
            <a:spLocks noGrp="1"/>
          </p:cNvSpPr>
          <p:nvPr>
            <p:ph type="subTitle" idx="1"/>
          </p:nvPr>
        </p:nvSpPr>
        <p:spPr/>
        <p:txBody>
          <a:bodyPr/>
          <a:lstStyle/>
          <a:p>
            <a:r>
              <a:rPr lang="en-US" dirty="0"/>
              <a:t>(anybody see my keys … ?)</a:t>
            </a:r>
          </a:p>
          <a:p>
            <a:endParaRPr lang="en-US" dirty="0"/>
          </a:p>
        </p:txBody>
      </p:sp>
    </p:spTree>
    <p:extLst>
      <p:ext uri="{BB962C8B-B14F-4D97-AF65-F5344CB8AC3E}">
        <p14:creationId xmlns:p14="http://schemas.microsoft.com/office/powerpoint/2010/main" val="135304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48C84-2246-668F-AD75-D7943561382E}"/>
              </a:ext>
            </a:extLst>
          </p:cNvPr>
          <p:cNvSpPr>
            <a:spLocks noGrp="1"/>
          </p:cNvSpPr>
          <p:nvPr>
            <p:ph type="body" sz="quarter" idx="13"/>
          </p:nvPr>
        </p:nvSpPr>
        <p:spPr>
          <a:xfrm>
            <a:off x="638927" y="1393756"/>
            <a:ext cx="7078444" cy="4779053"/>
          </a:xfrm>
        </p:spPr>
        <p:txBody>
          <a:bodyPr>
            <a:normAutofit/>
          </a:bodyPr>
          <a:lstStyle/>
          <a:p>
            <a:pPr marL="457200" indent="-457200">
              <a:spcBef>
                <a:spcPts val="1800"/>
              </a:spcBef>
              <a:buBlip>
                <a:blip r:embed="rId3"/>
              </a:buBlip>
            </a:pPr>
            <a:r>
              <a:rPr lang="en-US" sz="2600" dirty="0"/>
              <a:t>Refreshed for next generation of travel demand modeling and forecasting</a:t>
            </a:r>
          </a:p>
          <a:p>
            <a:pPr marL="457200" indent="-457200">
              <a:spcBef>
                <a:spcPts val="2400"/>
              </a:spcBef>
              <a:buBlip>
                <a:blip r:embed="rId3"/>
              </a:buBlip>
            </a:pPr>
            <a:r>
              <a:rPr lang="en-US" sz="2600" dirty="0"/>
              <a:t>Reorganized around core principles</a:t>
            </a:r>
          </a:p>
          <a:p>
            <a:pPr marL="800100" lvl="1" indent="-342900">
              <a:spcBef>
                <a:spcPts val="1200"/>
              </a:spcBef>
              <a:buBlip>
                <a:blip r:embed="rId3"/>
              </a:buBlip>
            </a:pPr>
            <a:r>
              <a:rPr lang="en-US" sz="2200" dirty="0">
                <a:latin typeface="Biome" panose="020B0503030204020804" pitchFamily="34" charset="0"/>
              </a:rPr>
              <a:t>Relevancy &amp; Timeliness</a:t>
            </a:r>
          </a:p>
          <a:p>
            <a:pPr marL="800100" lvl="1" indent="-342900">
              <a:spcBef>
                <a:spcPts val="1200"/>
              </a:spcBef>
              <a:buBlip>
                <a:blip r:embed="rId3"/>
              </a:buBlip>
            </a:pPr>
            <a:r>
              <a:rPr lang="en-US" sz="2200" dirty="0">
                <a:latin typeface="Biome" panose="020B0503030204020804" pitchFamily="34" charset="0"/>
              </a:rPr>
              <a:t>Accessibility &amp; Communication</a:t>
            </a:r>
          </a:p>
          <a:p>
            <a:pPr marL="800100" lvl="1" indent="-342900">
              <a:spcBef>
                <a:spcPts val="1200"/>
              </a:spcBef>
              <a:buBlip>
                <a:blip r:embed="rId3"/>
              </a:buBlip>
            </a:pPr>
            <a:r>
              <a:rPr lang="en-US" sz="2200" dirty="0">
                <a:latin typeface="Biome" panose="020B0503030204020804" pitchFamily="34" charset="0"/>
              </a:rPr>
              <a:t>Consistency &amp; Efficiency</a:t>
            </a:r>
          </a:p>
          <a:p>
            <a:pPr marL="457200" indent="-457200">
              <a:spcBef>
                <a:spcPts val="2400"/>
              </a:spcBef>
              <a:buBlip>
                <a:blip r:embed="rId3"/>
              </a:buBlip>
            </a:pPr>
            <a:r>
              <a:rPr lang="en-US" sz="2600" dirty="0"/>
              <a:t>Renamed to TFF to foster a collaborative, incremental, and iterative process</a:t>
            </a:r>
          </a:p>
          <a:p>
            <a:endParaRPr lang="en-US" dirty="0"/>
          </a:p>
          <a:p>
            <a:endParaRPr lang="en-US" dirty="0"/>
          </a:p>
        </p:txBody>
      </p:sp>
      <p:sp>
        <p:nvSpPr>
          <p:cNvPr id="4" name="Title 3">
            <a:extLst>
              <a:ext uri="{FF2B5EF4-FFF2-40B4-BE49-F238E27FC236}">
                <a16:creationId xmlns:a16="http://schemas.microsoft.com/office/drawing/2014/main" id="{261E64FC-96A4-C117-B0C8-F382BE599786}"/>
              </a:ext>
            </a:extLst>
          </p:cNvPr>
          <p:cNvSpPr>
            <a:spLocks noGrp="1"/>
          </p:cNvSpPr>
          <p:nvPr>
            <p:ph type="title"/>
          </p:nvPr>
        </p:nvSpPr>
        <p:spPr/>
        <p:txBody>
          <a:bodyPr/>
          <a:lstStyle/>
          <a:p>
            <a:r>
              <a:rPr lang="en-US" sz="2800" spc="-20" dirty="0"/>
              <a:t>Next Generation of TDM &amp; Forecasting</a:t>
            </a:r>
            <a:endParaRPr lang="en-US" dirty="0"/>
          </a:p>
        </p:txBody>
      </p:sp>
      <p:grpSp>
        <p:nvGrpSpPr>
          <p:cNvPr id="5" name="Group 4">
            <a:extLst>
              <a:ext uri="{FF2B5EF4-FFF2-40B4-BE49-F238E27FC236}">
                <a16:creationId xmlns:a16="http://schemas.microsoft.com/office/drawing/2014/main" id="{A23A49A0-E374-F618-3AD1-A7D03D0B7E15}"/>
              </a:ext>
            </a:extLst>
          </p:cNvPr>
          <p:cNvGrpSpPr/>
          <p:nvPr/>
        </p:nvGrpSpPr>
        <p:grpSpPr>
          <a:xfrm>
            <a:off x="7009091" y="1090694"/>
            <a:ext cx="5182909" cy="5082115"/>
            <a:chOff x="6661995" y="1190226"/>
            <a:chExt cx="5530005" cy="5422461"/>
          </a:xfrm>
        </p:grpSpPr>
        <p:pic>
          <p:nvPicPr>
            <p:cNvPr id="6" name="Picture 5">
              <a:extLst>
                <a:ext uri="{FF2B5EF4-FFF2-40B4-BE49-F238E27FC236}">
                  <a16:creationId xmlns:a16="http://schemas.microsoft.com/office/drawing/2014/main" id="{9B6EE344-1157-473D-6AE2-053738AA7030}"/>
                </a:ext>
              </a:extLst>
            </p:cNvPr>
            <p:cNvPicPr>
              <a:picLocks noChangeAspect="1"/>
            </p:cNvPicPr>
            <p:nvPr/>
          </p:nvPicPr>
          <p:blipFill>
            <a:blip r:embed="rId4"/>
            <a:stretch>
              <a:fillRect/>
            </a:stretch>
          </p:blipFill>
          <p:spPr>
            <a:xfrm>
              <a:off x="6661995" y="1190226"/>
              <a:ext cx="5206435" cy="5206435"/>
            </a:xfrm>
            <a:prstGeom prst="rect">
              <a:avLst/>
            </a:prstGeom>
            <a:effectLst>
              <a:innerShdw blurRad="850900" dist="1028700">
                <a:prstClr val="black">
                  <a:alpha val="80000"/>
                </a:prstClr>
              </a:innerShdw>
            </a:effectLst>
          </p:spPr>
        </p:pic>
        <p:pic>
          <p:nvPicPr>
            <p:cNvPr id="7" name="Picture 6">
              <a:extLst>
                <a:ext uri="{FF2B5EF4-FFF2-40B4-BE49-F238E27FC236}">
                  <a16:creationId xmlns:a16="http://schemas.microsoft.com/office/drawing/2014/main" id="{4945A3FF-F841-5BDF-B2CB-F9CA11C1679F}"/>
                </a:ext>
              </a:extLst>
            </p:cNvPr>
            <p:cNvPicPr>
              <a:picLocks noChangeAspect="1"/>
            </p:cNvPicPr>
            <p:nvPr/>
          </p:nvPicPr>
          <p:blipFill>
            <a:blip r:embed="rId5">
              <a:duotone>
                <a:prstClr val="black"/>
                <a:schemeClr val="accent5">
                  <a:tint val="45000"/>
                  <a:satMod val="400000"/>
                </a:schemeClr>
              </a:duotone>
            </a:blip>
            <a:srcRect r="6812"/>
            <a:stretch/>
          </p:blipFill>
          <p:spPr>
            <a:xfrm>
              <a:off x="7531331" y="2401927"/>
              <a:ext cx="4660669" cy="4210760"/>
            </a:xfrm>
            <a:prstGeom prst="rect">
              <a:avLst/>
            </a:prstGeom>
          </p:spPr>
        </p:pic>
      </p:grpSp>
      <p:sp>
        <p:nvSpPr>
          <p:cNvPr id="8" name="Slide Number Placeholder 5">
            <a:extLst>
              <a:ext uri="{FF2B5EF4-FFF2-40B4-BE49-F238E27FC236}">
                <a16:creationId xmlns:a16="http://schemas.microsoft.com/office/drawing/2014/main" id="{817AEFBE-9D78-9F4F-1EBB-2A5C6D15A5D0}"/>
              </a:ext>
            </a:extLst>
          </p:cNvPr>
          <p:cNvSpPr txBox="1">
            <a:spLocks/>
          </p:cNvSpPr>
          <p:nvPr/>
        </p:nvSpPr>
        <p:spPr>
          <a:xfrm>
            <a:off x="11240633" y="6347024"/>
            <a:ext cx="795250"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41A0E7-121A-44E3-8AC5-310521332F40}" type="slidenum">
              <a:rPr lang="en-US" smtClean="0"/>
              <a:pPr/>
              <a:t>3</a:t>
            </a:fld>
            <a:endParaRPr lang="en-US"/>
          </a:p>
        </p:txBody>
      </p:sp>
    </p:spTree>
    <p:extLst>
      <p:ext uri="{BB962C8B-B14F-4D97-AF65-F5344CB8AC3E}">
        <p14:creationId xmlns:p14="http://schemas.microsoft.com/office/powerpoint/2010/main" val="1542332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82A1-CBA9-0EF6-C972-9FE32798AFFD}"/>
              </a:ext>
            </a:extLst>
          </p:cNvPr>
          <p:cNvSpPr>
            <a:spLocks noGrp="1"/>
          </p:cNvSpPr>
          <p:nvPr>
            <p:ph type="title"/>
          </p:nvPr>
        </p:nvSpPr>
        <p:spPr/>
        <p:txBody>
          <a:bodyPr/>
          <a:lstStyle/>
          <a:p>
            <a:r>
              <a:rPr lang="en-US" dirty="0"/>
              <a:t>Mission Overview</a:t>
            </a:r>
          </a:p>
        </p:txBody>
      </p:sp>
      <p:pic>
        <p:nvPicPr>
          <p:cNvPr id="3" name="Picture 2">
            <a:extLst>
              <a:ext uri="{FF2B5EF4-FFF2-40B4-BE49-F238E27FC236}">
                <a16:creationId xmlns:a16="http://schemas.microsoft.com/office/drawing/2014/main" id="{BBE02802-207E-E088-9120-13F06B723AD2}"/>
              </a:ext>
            </a:extLst>
          </p:cNvPr>
          <p:cNvPicPr>
            <a:picLocks noChangeAspect="1"/>
          </p:cNvPicPr>
          <p:nvPr/>
        </p:nvPicPr>
        <p:blipFill>
          <a:blip r:embed="rId3"/>
          <a:stretch>
            <a:fillRect/>
          </a:stretch>
        </p:blipFill>
        <p:spPr>
          <a:xfrm>
            <a:off x="4237127" y="1552799"/>
            <a:ext cx="3869926" cy="3869926"/>
          </a:xfrm>
          <a:prstGeom prst="rect">
            <a:avLst/>
          </a:prstGeom>
        </p:spPr>
      </p:pic>
      <p:sp>
        <p:nvSpPr>
          <p:cNvPr id="4" name="TextBox 3">
            <a:extLst>
              <a:ext uri="{FF2B5EF4-FFF2-40B4-BE49-F238E27FC236}">
                <a16:creationId xmlns:a16="http://schemas.microsoft.com/office/drawing/2014/main" id="{7B5690A2-C745-4122-B167-F98CA350E79C}"/>
              </a:ext>
            </a:extLst>
          </p:cNvPr>
          <p:cNvSpPr txBox="1"/>
          <p:nvPr/>
        </p:nvSpPr>
        <p:spPr>
          <a:xfrm>
            <a:off x="4230063" y="2767281"/>
            <a:ext cx="3870705" cy="1754326"/>
          </a:xfrm>
          <a:prstGeom prst="rect">
            <a:avLst/>
          </a:prstGeom>
          <a:noFill/>
          <a:effectLst>
            <a:outerShdw blurRad="50800" dist="38100" dir="2700000" algn="tl" rotWithShape="0">
              <a:prstClr val="black">
                <a:alpha val="87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Century Gothic" panose="020F0302020204030204"/>
                <a:ea typeface="+mn-ea"/>
                <a:cs typeface="+mn-cs"/>
              </a:rPr>
              <a:t>Transportation Forecasting Forum</a:t>
            </a:r>
          </a:p>
        </p:txBody>
      </p:sp>
      <p:pic>
        <p:nvPicPr>
          <p:cNvPr id="5" name="Graphic 4">
            <a:extLst>
              <a:ext uri="{FF2B5EF4-FFF2-40B4-BE49-F238E27FC236}">
                <a16:creationId xmlns:a16="http://schemas.microsoft.com/office/drawing/2014/main" id="{078B7BFF-1E2E-2196-BA52-28D72B8AC6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9780" y="4348256"/>
            <a:ext cx="1743958" cy="1743958"/>
          </a:xfrm>
          <a:prstGeom prst="rect">
            <a:avLst/>
          </a:prstGeom>
        </p:spPr>
      </p:pic>
      <p:sp>
        <p:nvSpPr>
          <p:cNvPr id="6" name="TextBox 5">
            <a:extLst>
              <a:ext uri="{FF2B5EF4-FFF2-40B4-BE49-F238E27FC236}">
                <a16:creationId xmlns:a16="http://schemas.microsoft.com/office/drawing/2014/main" id="{BCC8BC66-8545-ABC9-21E3-52420858C754}"/>
              </a:ext>
            </a:extLst>
          </p:cNvPr>
          <p:cNvSpPr txBox="1"/>
          <p:nvPr/>
        </p:nvSpPr>
        <p:spPr>
          <a:xfrm>
            <a:off x="2340991" y="4886542"/>
            <a:ext cx="1743958" cy="70788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F0302020204030204"/>
                <a:ea typeface="+mn-ea"/>
                <a:cs typeface="+mn-cs"/>
              </a:rPr>
              <a:t>Technical Support</a:t>
            </a:r>
          </a:p>
        </p:txBody>
      </p:sp>
      <p:pic>
        <p:nvPicPr>
          <p:cNvPr id="7" name="Graphic 6">
            <a:extLst>
              <a:ext uri="{FF2B5EF4-FFF2-40B4-BE49-F238E27FC236}">
                <a16:creationId xmlns:a16="http://schemas.microsoft.com/office/drawing/2014/main" id="{5C0F672F-975A-1DFD-FD55-855FBEF25C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7016" y="3839100"/>
            <a:ext cx="1796541" cy="1796541"/>
          </a:xfrm>
          <a:prstGeom prst="rect">
            <a:avLst/>
          </a:prstGeom>
        </p:spPr>
      </p:pic>
      <p:sp>
        <p:nvSpPr>
          <p:cNvPr id="8" name="TextBox 7">
            <a:extLst>
              <a:ext uri="{FF2B5EF4-FFF2-40B4-BE49-F238E27FC236}">
                <a16:creationId xmlns:a16="http://schemas.microsoft.com/office/drawing/2014/main" id="{F1EE30BB-8B78-EF9E-E62C-7A34EBAB541D}"/>
              </a:ext>
            </a:extLst>
          </p:cNvPr>
          <p:cNvSpPr txBox="1"/>
          <p:nvPr/>
        </p:nvSpPr>
        <p:spPr>
          <a:xfrm>
            <a:off x="8611320" y="4451640"/>
            <a:ext cx="1743958" cy="40011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Tools</a:t>
            </a:r>
          </a:p>
        </p:txBody>
      </p:sp>
      <p:pic>
        <p:nvPicPr>
          <p:cNvPr id="9" name="Graphic 8">
            <a:extLst>
              <a:ext uri="{FF2B5EF4-FFF2-40B4-BE49-F238E27FC236}">
                <a16:creationId xmlns:a16="http://schemas.microsoft.com/office/drawing/2014/main" id="{65A077DD-70F7-39FD-39B4-98DCC50729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02513" y="1677791"/>
            <a:ext cx="1893217" cy="1893217"/>
          </a:xfrm>
          <a:prstGeom prst="rect">
            <a:avLst/>
          </a:prstGeom>
        </p:spPr>
      </p:pic>
      <p:sp>
        <p:nvSpPr>
          <p:cNvPr id="10" name="TextBox 9">
            <a:extLst>
              <a:ext uri="{FF2B5EF4-FFF2-40B4-BE49-F238E27FC236}">
                <a16:creationId xmlns:a16="http://schemas.microsoft.com/office/drawing/2014/main" id="{1FFEB751-A0B7-8903-AA47-8EDD830D5EF0}"/>
              </a:ext>
            </a:extLst>
          </p:cNvPr>
          <p:cNvSpPr txBox="1"/>
          <p:nvPr/>
        </p:nvSpPr>
        <p:spPr>
          <a:xfrm>
            <a:off x="1573516" y="2307319"/>
            <a:ext cx="1743958" cy="707886"/>
          </a:xfrm>
          <a:prstGeom prst="rect">
            <a:avLst/>
          </a:prstGeom>
          <a:noFill/>
          <a:effectLst>
            <a:outerShdw blurRad="889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Guidance &amp; Training</a:t>
            </a:r>
          </a:p>
        </p:txBody>
      </p:sp>
    </p:spTree>
    <p:extLst>
      <p:ext uri="{BB962C8B-B14F-4D97-AF65-F5344CB8AC3E}">
        <p14:creationId xmlns:p14="http://schemas.microsoft.com/office/powerpoint/2010/main" val="373521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40D575-0082-1BA0-AD2B-4B25DECD695C}"/>
              </a:ext>
            </a:extLst>
          </p:cNvPr>
          <p:cNvSpPr/>
          <p:nvPr/>
        </p:nvSpPr>
        <p:spPr>
          <a:xfrm>
            <a:off x="17184" y="-35837"/>
            <a:ext cx="12174816" cy="6893837"/>
          </a:xfrm>
          <a:prstGeom prst="rect">
            <a:avLst/>
          </a:prstGeom>
          <a:solidFill>
            <a:srgbClr val="0B1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4C9797-6CE5-72A3-C78D-648D302BAC07}"/>
              </a:ext>
            </a:extLst>
          </p:cNvPr>
          <p:cNvSpPr/>
          <p:nvPr/>
        </p:nvSpPr>
        <p:spPr>
          <a:xfrm>
            <a:off x="0" y="-35838"/>
            <a:ext cx="12192000" cy="689383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2B551542-DB93-FE3F-0071-035FFD78470D}"/>
              </a:ext>
            </a:extLst>
          </p:cNvPr>
          <p:cNvPicPr>
            <a:picLocks noChangeAspect="1"/>
          </p:cNvPicPr>
          <p:nvPr/>
        </p:nvPicPr>
        <p:blipFill>
          <a:blip r:embed="rId3"/>
          <a:srcRect l="1818" t="13611" r="4287" b="6122"/>
          <a:stretch/>
        </p:blipFill>
        <p:spPr>
          <a:xfrm>
            <a:off x="17184" y="-35839"/>
            <a:ext cx="12196610" cy="5864770"/>
          </a:xfrm>
          <a:prstGeom prst="rect">
            <a:avLst/>
          </a:prstGeom>
          <a:ln>
            <a:noFill/>
          </a:ln>
        </p:spPr>
      </p:pic>
      <p:sp>
        <p:nvSpPr>
          <p:cNvPr id="6" name="TextBox 5">
            <a:extLst>
              <a:ext uri="{FF2B5EF4-FFF2-40B4-BE49-F238E27FC236}">
                <a16:creationId xmlns:a16="http://schemas.microsoft.com/office/drawing/2014/main" id="{66636CA1-13F8-2205-0C29-622127CEACCD}"/>
              </a:ext>
            </a:extLst>
          </p:cNvPr>
          <p:cNvSpPr txBox="1"/>
          <p:nvPr/>
        </p:nvSpPr>
        <p:spPr>
          <a:xfrm>
            <a:off x="17184" y="5780781"/>
            <a:ext cx="120700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BD037"/>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ABD037"/>
                </a:solidFill>
                <a:effectLst/>
                <a:uLnTx/>
                <a:uFillTx/>
                <a:latin typeface="Century Gothic" panose="020F0302020204030204"/>
                <a:ea typeface="+mn-ea"/>
                <a:cs typeface="+mn-cs"/>
              </a:rPr>
              <a:t>fdot.gov</a:t>
            </a:r>
            <a:r>
              <a:rPr kumimoji="0" lang="en-US" sz="2800" b="1" i="0" u="none" strike="noStrike" kern="1200" cap="none" spc="0" normalizeH="0" baseline="0" noProof="0" dirty="0">
                <a:ln>
                  <a:noFill/>
                </a:ln>
                <a:solidFill>
                  <a:srgbClr val="ABD037"/>
                </a:solidFill>
                <a:effectLst/>
                <a:uLnTx/>
                <a:uFillTx/>
                <a:latin typeface="Century Gothic" panose="020F0302020204030204"/>
                <a:ea typeface="+mn-ea"/>
                <a:cs typeface="+mn-cs"/>
              </a:rPr>
              <a:t>/forecasting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BD037"/>
              </a:solidFill>
              <a:effectLst/>
              <a:uLnTx/>
              <a:uFillTx/>
              <a:latin typeface="Century Gothic" panose="020F0302020204030204"/>
              <a:ea typeface="+mn-ea"/>
              <a:cs typeface="+mn-cs"/>
            </a:endParaRPr>
          </a:p>
        </p:txBody>
      </p:sp>
      <p:sp>
        <p:nvSpPr>
          <p:cNvPr id="2" name="Slide Number Placeholder 5">
            <a:extLst>
              <a:ext uri="{FF2B5EF4-FFF2-40B4-BE49-F238E27FC236}">
                <a16:creationId xmlns:a16="http://schemas.microsoft.com/office/drawing/2014/main" id="{471A14D5-F559-B55B-5569-8FE5FA266DCB}"/>
              </a:ext>
            </a:extLst>
          </p:cNvPr>
          <p:cNvSpPr txBox="1">
            <a:spLocks/>
          </p:cNvSpPr>
          <p:nvPr/>
        </p:nvSpPr>
        <p:spPr>
          <a:xfrm>
            <a:off x="11240633" y="6347024"/>
            <a:ext cx="795250"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41A0E7-121A-44E3-8AC5-310521332F40}" type="slidenum">
              <a:rPr lang="en-US" smtClean="0"/>
              <a:pPr/>
              <a:t>5</a:t>
            </a:fld>
            <a:endParaRPr lang="en-US"/>
          </a:p>
        </p:txBody>
      </p:sp>
    </p:spTree>
    <p:extLst>
      <p:ext uri="{BB962C8B-B14F-4D97-AF65-F5344CB8AC3E}">
        <p14:creationId xmlns:p14="http://schemas.microsoft.com/office/powerpoint/2010/main" val="332420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ECF9969-7BC5-97BD-D514-31AE87072DFE}"/>
              </a:ext>
            </a:extLst>
          </p:cNvPr>
          <p:cNvSpPr>
            <a:spLocks noGrp="1"/>
          </p:cNvSpPr>
          <p:nvPr>
            <p:ph type="sldNum" sz="quarter" idx="4"/>
          </p:nvPr>
        </p:nvSpPr>
        <p:spPr>
          <a:prstGeom prst="rect">
            <a:avLst/>
          </a:prstGeom>
        </p:spPr>
        <p:txBody>
          <a:bodyPr/>
          <a:lstStyle>
            <a:lvl1pPr algn="ctr">
              <a:defRPr sz="1800">
                <a:solidFill>
                  <a:schemeClr val="bg1"/>
                </a:solidFill>
              </a:defRPr>
            </a:lvl1pPr>
          </a:lstStyle>
          <a:p>
            <a:fld id="{8041A0E7-121A-44E3-8AC5-310521332F40}" type="slidenum">
              <a:rPr lang="en-US" smtClean="0"/>
              <a:pPr/>
              <a:t>6</a:t>
            </a:fld>
            <a:endParaRPr lang="en-US"/>
          </a:p>
        </p:txBody>
      </p:sp>
      <p:sp>
        <p:nvSpPr>
          <p:cNvPr id="4" name="Title 3">
            <a:extLst>
              <a:ext uri="{FF2B5EF4-FFF2-40B4-BE49-F238E27FC236}">
                <a16:creationId xmlns:a16="http://schemas.microsoft.com/office/drawing/2014/main" id="{571E5E49-D584-B16C-EAB7-6CF90C65CEEE}"/>
              </a:ext>
            </a:extLst>
          </p:cNvPr>
          <p:cNvSpPr>
            <a:spLocks noGrp="1"/>
          </p:cNvSpPr>
          <p:nvPr>
            <p:ph type="title"/>
          </p:nvPr>
        </p:nvSpPr>
        <p:spPr/>
        <p:txBody>
          <a:bodyPr/>
          <a:lstStyle/>
          <a:p>
            <a:r>
              <a:rPr lang="en-US" dirty="0"/>
              <a:t>Communicating The Value of Modeling</a:t>
            </a:r>
          </a:p>
        </p:txBody>
      </p:sp>
      <p:pic>
        <p:nvPicPr>
          <p:cNvPr id="5" name="Picture 4" descr="A screenshot of a computer screen&#10;&#10;Description automatically generated">
            <a:extLst>
              <a:ext uri="{FF2B5EF4-FFF2-40B4-BE49-F238E27FC236}">
                <a16:creationId xmlns:a16="http://schemas.microsoft.com/office/drawing/2014/main" id="{602A45B6-6A16-8310-CCE4-B1B5A975D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28">
            <a:off x="6634976" y="1381680"/>
            <a:ext cx="3268182" cy="5050827"/>
          </a:xfrm>
          <a:prstGeom prst="rect">
            <a:avLst/>
          </a:prstGeom>
          <a:effectLst>
            <a:outerShdw blurRad="177800" dist="38100" dir="2700000" algn="tl" rotWithShape="0">
              <a:prstClr val="black">
                <a:alpha val="40000"/>
              </a:prstClr>
            </a:outerShdw>
          </a:effectLst>
        </p:spPr>
      </p:pic>
      <p:pic>
        <p:nvPicPr>
          <p:cNvPr id="6" name="Picture 5" descr="A screenshot of a website&#10;&#10;Description automatically generated">
            <a:extLst>
              <a:ext uri="{FF2B5EF4-FFF2-40B4-BE49-F238E27FC236}">
                <a16:creationId xmlns:a16="http://schemas.microsoft.com/office/drawing/2014/main" id="{7DE24F43-0769-1D28-F5C7-2BF0B1F5B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2303">
            <a:off x="2519930" y="1371406"/>
            <a:ext cx="3268182" cy="5050827"/>
          </a:xfrm>
          <a:prstGeom prst="rect">
            <a:avLst/>
          </a:prstGeom>
          <a:effectLst>
            <a:outerShdw blurRad="177800" dist="38100" dir="2700000" algn="tl" rotWithShape="0">
              <a:prstClr val="black">
                <a:alpha val="40000"/>
              </a:prstClr>
            </a:outerShdw>
          </a:effectLst>
        </p:spPr>
      </p:pic>
    </p:spTree>
    <p:extLst>
      <p:ext uri="{BB962C8B-B14F-4D97-AF65-F5344CB8AC3E}">
        <p14:creationId xmlns:p14="http://schemas.microsoft.com/office/powerpoint/2010/main" val="4105826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B1EA6A0-C710-E3EF-FFDF-601335B4C2CC}"/>
              </a:ext>
            </a:extLst>
          </p:cNvPr>
          <p:cNvSpPr>
            <a:spLocks noGrp="1"/>
          </p:cNvSpPr>
          <p:nvPr>
            <p:ph type="sldNum" sz="quarter" idx="4"/>
          </p:nvPr>
        </p:nvSpPr>
        <p:spPr>
          <a:prstGeom prst="rect">
            <a:avLst/>
          </a:prstGeom>
        </p:spPr>
        <p:txBody>
          <a:bodyPr/>
          <a:lstStyle>
            <a:lvl1pPr algn="ctr">
              <a:defRPr sz="1800">
                <a:solidFill>
                  <a:schemeClr val="bg1"/>
                </a:solidFill>
              </a:defRPr>
            </a:lvl1pPr>
          </a:lstStyle>
          <a:p>
            <a:fld id="{8041A0E7-121A-44E3-8AC5-310521332F40}" type="slidenum">
              <a:rPr lang="en-US" smtClean="0"/>
              <a:pPr/>
              <a:t>7</a:t>
            </a:fld>
            <a:endParaRPr lang="en-US"/>
          </a:p>
        </p:txBody>
      </p:sp>
      <p:sp>
        <p:nvSpPr>
          <p:cNvPr id="4" name="Title 3">
            <a:extLst>
              <a:ext uri="{FF2B5EF4-FFF2-40B4-BE49-F238E27FC236}">
                <a16:creationId xmlns:a16="http://schemas.microsoft.com/office/drawing/2014/main" id="{AFC5722F-CEBD-4744-0567-43F3D8955433}"/>
              </a:ext>
            </a:extLst>
          </p:cNvPr>
          <p:cNvSpPr>
            <a:spLocks noGrp="1"/>
          </p:cNvSpPr>
          <p:nvPr>
            <p:ph type="title"/>
          </p:nvPr>
        </p:nvSpPr>
        <p:spPr>
          <a:xfrm>
            <a:off x="179153" y="685191"/>
            <a:ext cx="12012847" cy="1143609"/>
          </a:xfrm>
        </p:spPr>
        <p:txBody>
          <a:bodyPr/>
          <a:lstStyle/>
          <a:p>
            <a:pPr algn="ctr"/>
            <a:r>
              <a:rPr lang="en-US" dirty="0"/>
              <a:t>Value Principles</a:t>
            </a:r>
            <a:br>
              <a:rPr lang="en-US" dirty="0"/>
            </a:br>
            <a:r>
              <a:rPr lang="en-US" dirty="0"/>
              <a:t>Travel Demand Modeling  </a:t>
            </a:r>
          </a:p>
        </p:txBody>
      </p:sp>
      <p:grpSp>
        <p:nvGrpSpPr>
          <p:cNvPr id="5" name="Group 4">
            <a:extLst>
              <a:ext uri="{FF2B5EF4-FFF2-40B4-BE49-F238E27FC236}">
                <a16:creationId xmlns:a16="http://schemas.microsoft.com/office/drawing/2014/main" id="{B017F02D-C374-FEFA-7480-FAFBED1A8985}"/>
              </a:ext>
            </a:extLst>
          </p:cNvPr>
          <p:cNvGrpSpPr/>
          <p:nvPr/>
        </p:nvGrpSpPr>
        <p:grpSpPr>
          <a:xfrm>
            <a:off x="1474323" y="1719161"/>
            <a:ext cx="1547740" cy="1554480"/>
            <a:chOff x="1474323" y="1719161"/>
            <a:chExt cx="1547740" cy="1554480"/>
          </a:xfrm>
          <a:solidFill>
            <a:schemeClr val="accent5"/>
          </a:solidFill>
        </p:grpSpPr>
        <p:sp>
          <p:nvSpPr>
            <p:cNvPr id="6" name="Freeform: Shape 5">
              <a:extLst>
                <a:ext uri="{FF2B5EF4-FFF2-40B4-BE49-F238E27FC236}">
                  <a16:creationId xmlns:a16="http://schemas.microsoft.com/office/drawing/2014/main" id="{0D6FB128-61F4-0F3B-403F-7FFC7ED4DFA7}"/>
                </a:ext>
              </a:extLst>
            </p:cNvPr>
            <p:cNvSpPr/>
            <p:nvPr/>
          </p:nvSpPr>
          <p:spPr>
            <a:xfrm rot="16200000">
              <a:off x="1983778" y="2132286"/>
              <a:ext cx="1309440" cy="767130"/>
            </a:xfrm>
            <a:custGeom>
              <a:avLst/>
              <a:gdLst>
                <a:gd name="connsiteX0" fmla="*/ 208892 w 643307"/>
                <a:gd name="connsiteY0" fmla="*/ 321654 h 321653"/>
                <a:gd name="connsiteX1" fmla="*/ 321654 w 643307"/>
                <a:gd name="connsiteY1" fmla="*/ 208892 h 321653"/>
                <a:gd name="connsiteX2" fmla="*/ 434415 w 643307"/>
                <a:gd name="connsiteY2" fmla="*/ 321654 h 321653"/>
                <a:gd name="connsiteX3" fmla="*/ 643307 w 643307"/>
                <a:gd name="connsiteY3" fmla="*/ 321654 h 321653"/>
                <a:gd name="connsiteX4" fmla="*/ 643307 w 643307"/>
                <a:gd name="connsiteY4" fmla="*/ 291822 h 321653"/>
                <a:gd name="connsiteX5" fmla="*/ 625453 w 643307"/>
                <a:gd name="connsiteY5" fmla="*/ 268935 h 321653"/>
                <a:gd name="connsiteX6" fmla="*/ 548779 w 643307"/>
                <a:gd name="connsiteY6" fmla="*/ 249767 h 321653"/>
                <a:gd name="connsiteX7" fmla="*/ 542835 w 643307"/>
                <a:gd name="connsiteY7" fmla="*/ 244290 h 321653"/>
                <a:gd name="connsiteX8" fmla="*/ 532750 w 643307"/>
                <a:gd name="connsiteY8" fmla="*/ 219957 h 321653"/>
                <a:gd name="connsiteX9" fmla="*/ 533084 w 643307"/>
                <a:gd name="connsiteY9" fmla="*/ 211876 h 321653"/>
                <a:gd name="connsiteX10" fmla="*/ 573736 w 643307"/>
                <a:gd name="connsiteY10" fmla="*/ 144108 h 321653"/>
                <a:gd name="connsiteX11" fmla="*/ 570196 w 643307"/>
                <a:gd name="connsiteY11" fmla="*/ 115299 h 321653"/>
                <a:gd name="connsiteX12" fmla="*/ 528008 w 643307"/>
                <a:gd name="connsiteY12" fmla="*/ 73111 h 321653"/>
                <a:gd name="connsiteX13" fmla="*/ 499200 w 643307"/>
                <a:gd name="connsiteY13" fmla="*/ 69571 h 321653"/>
                <a:gd name="connsiteX14" fmla="*/ 431432 w 643307"/>
                <a:gd name="connsiteY14" fmla="*/ 110223 h 321653"/>
                <a:gd name="connsiteX15" fmla="*/ 423350 w 643307"/>
                <a:gd name="connsiteY15" fmla="*/ 110557 h 321653"/>
                <a:gd name="connsiteX16" fmla="*/ 399017 w 643307"/>
                <a:gd name="connsiteY16" fmla="*/ 100472 h 321653"/>
                <a:gd name="connsiteX17" fmla="*/ 393540 w 643307"/>
                <a:gd name="connsiteY17" fmla="*/ 94528 h 321653"/>
                <a:gd name="connsiteX18" fmla="*/ 374372 w 643307"/>
                <a:gd name="connsiteY18" fmla="*/ 17855 h 321653"/>
                <a:gd name="connsiteX19" fmla="*/ 351486 w 643307"/>
                <a:gd name="connsiteY19" fmla="*/ 0 h 321653"/>
                <a:gd name="connsiteX20" fmla="*/ 291821 w 643307"/>
                <a:gd name="connsiteY20" fmla="*/ 0 h 321653"/>
                <a:gd name="connsiteX21" fmla="*/ 268935 w 643307"/>
                <a:gd name="connsiteY21" fmla="*/ 17855 h 321653"/>
                <a:gd name="connsiteX22" fmla="*/ 249767 w 643307"/>
                <a:gd name="connsiteY22" fmla="*/ 94528 h 321653"/>
                <a:gd name="connsiteX23" fmla="*/ 244290 w 643307"/>
                <a:gd name="connsiteY23" fmla="*/ 100472 h 321653"/>
                <a:gd name="connsiteX24" fmla="*/ 219957 w 643307"/>
                <a:gd name="connsiteY24" fmla="*/ 110557 h 321653"/>
                <a:gd name="connsiteX25" fmla="*/ 211876 w 643307"/>
                <a:gd name="connsiteY25" fmla="*/ 110223 h 321653"/>
                <a:gd name="connsiteX26" fmla="*/ 144107 w 643307"/>
                <a:gd name="connsiteY26" fmla="*/ 69571 h 321653"/>
                <a:gd name="connsiteX27" fmla="*/ 115299 w 643307"/>
                <a:gd name="connsiteY27" fmla="*/ 73111 h 321653"/>
                <a:gd name="connsiteX28" fmla="*/ 73111 w 643307"/>
                <a:gd name="connsiteY28" fmla="*/ 115299 h 321653"/>
                <a:gd name="connsiteX29" fmla="*/ 69571 w 643307"/>
                <a:gd name="connsiteY29" fmla="*/ 144108 h 321653"/>
                <a:gd name="connsiteX30" fmla="*/ 110223 w 643307"/>
                <a:gd name="connsiteY30" fmla="*/ 211876 h 321653"/>
                <a:gd name="connsiteX31" fmla="*/ 110557 w 643307"/>
                <a:gd name="connsiteY31" fmla="*/ 219957 h 321653"/>
                <a:gd name="connsiteX32" fmla="*/ 100472 w 643307"/>
                <a:gd name="connsiteY32" fmla="*/ 244290 h 321653"/>
                <a:gd name="connsiteX33" fmla="*/ 94528 w 643307"/>
                <a:gd name="connsiteY33" fmla="*/ 249767 h 321653"/>
                <a:gd name="connsiteX34" fmla="*/ 17855 w 643307"/>
                <a:gd name="connsiteY34" fmla="*/ 268935 h 321653"/>
                <a:gd name="connsiteX35" fmla="*/ 0 w 643307"/>
                <a:gd name="connsiteY35" fmla="*/ 291822 h 321653"/>
                <a:gd name="connsiteX36" fmla="*/ 0 w 643307"/>
                <a:gd name="connsiteY36" fmla="*/ 321654 h 321653"/>
                <a:gd name="connsiteX37" fmla="*/ 208892 w 643307"/>
                <a:gd name="connsiteY37" fmla="*/ 321654 h 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3307" h="321653">
                  <a:moveTo>
                    <a:pt x="208892" y="321654"/>
                  </a:moveTo>
                  <a:cubicBezTo>
                    <a:pt x="208892" y="259385"/>
                    <a:pt x="259385" y="208892"/>
                    <a:pt x="321654" y="208892"/>
                  </a:cubicBezTo>
                  <a:cubicBezTo>
                    <a:pt x="383923" y="208892"/>
                    <a:pt x="434415" y="259385"/>
                    <a:pt x="434415" y="321654"/>
                  </a:cubicBezTo>
                  <a:lnTo>
                    <a:pt x="643307" y="321654"/>
                  </a:lnTo>
                  <a:lnTo>
                    <a:pt x="643307" y="291822"/>
                  </a:lnTo>
                  <a:cubicBezTo>
                    <a:pt x="643307" y="281002"/>
                    <a:pt x="635938" y="271562"/>
                    <a:pt x="625453" y="268935"/>
                  </a:cubicBezTo>
                  <a:lnTo>
                    <a:pt x="548779" y="249767"/>
                  </a:lnTo>
                  <a:cubicBezTo>
                    <a:pt x="545997" y="249077"/>
                    <a:pt x="543793" y="247006"/>
                    <a:pt x="542835" y="244290"/>
                  </a:cubicBezTo>
                  <a:cubicBezTo>
                    <a:pt x="539919" y="235964"/>
                    <a:pt x="536557" y="227838"/>
                    <a:pt x="532750" y="219957"/>
                  </a:cubicBezTo>
                  <a:cubicBezTo>
                    <a:pt x="531503" y="217375"/>
                    <a:pt x="531592" y="214347"/>
                    <a:pt x="533084" y="211876"/>
                  </a:cubicBezTo>
                  <a:lnTo>
                    <a:pt x="573736" y="144108"/>
                  </a:lnTo>
                  <a:cubicBezTo>
                    <a:pt x="579302" y="134824"/>
                    <a:pt x="577832" y="122958"/>
                    <a:pt x="570196" y="115299"/>
                  </a:cubicBezTo>
                  <a:lnTo>
                    <a:pt x="528008" y="73111"/>
                  </a:lnTo>
                  <a:cubicBezTo>
                    <a:pt x="520350" y="65453"/>
                    <a:pt x="508484" y="64006"/>
                    <a:pt x="499200" y="69571"/>
                  </a:cubicBezTo>
                  <a:lnTo>
                    <a:pt x="431432" y="110223"/>
                  </a:lnTo>
                  <a:cubicBezTo>
                    <a:pt x="428961" y="111693"/>
                    <a:pt x="425933" y="111804"/>
                    <a:pt x="423350" y="110557"/>
                  </a:cubicBezTo>
                  <a:cubicBezTo>
                    <a:pt x="415469" y="106750"/>
                    <a:pt x="407343" y="103389"/>
                    <a:pt x="399017" y="100472"/>
                  </a:cubicBezTo>
                  <a:cubicBezTo>
                    <a:pt x="396301" y="99515"/>
                    <a:pt x="394231" y="97311"/>
                    <a:pt x="393540" y="94528"/>
                  </a:cubicBezTo>
                  <a:lnTo>
                    <a:pt x="374372" y="17855"/>
                  </a:lnTo>
                  <a:cubicBezTo>
                    <a:pt x="371745" y="7347"/>
                    <a:pt x="362306" y="0"/>
                    <a:pt x="351486" y="0"/>
                  </a:cubicBezTo>
                  <a:lnTo>
                    <a:pt x="291821" y="0"/>
                  </a:lnTo>
                  <a:cubicBezTo>
                    <a:pt x="281002" y="0"/>
                    <a:pt x="271562" y="7369"/>
                    <a:pt x="268935" y="17855"/>
                  </a:cubicBezTo>
                  <a:lnTo>
                    <a:pt x="249767" y="94528"/>
                  </a:lnTo>
                  <a:cubicBezTo>
                    <a:pt x="249077" y="97311"/>
                    <a:pt x="247006" y="99515"/>
                    <a:pt x="244290" y="100472"/>
                  </a:cubicBezTo>
                  <a:cubicBezTo>
                    <a:pt x="235964" y="103389"/>
                    <a:pt x="227838" y="106750"/>
                    <a:pt x="219957" y="110557"/>
                  </a:cubicBezTo>
                  <a:cubicBezTo>
                    <a:pt x="217374" y="111804"/>
                    <a:pt x="214347" y="111715"/>
                    <a:pt x="211876" y="110223"/>
                  </a:cubicBezTo>
                  <a:lnTo>
                    <a:pt x="144107" y="69571"/>
                  </a:lnTo>
                  <a:cubicBezTo>
                    <a:pt x="134824" y="64006"/>
                    <a:pt x="122958" y="65475"/>
                    <a:pt x="115299" y="73111"/>
                  </a:cubicBezTo>
                  <a:lnTo>
                    <a:pt x="73111" y="115299"/>
                  </a:lnTo>
                  <a:cubicBezTo>
                    <a:pt x="65453" y="122958"/>
                    <a:pt x="64006" y="134824"/>
                    <a:pt x="69571" y="144108"/>
                  </a:cubicBezTo>
                  <a:lnTo>
                    <a:pt x="110223" y="211876"/>
                  </a:lnTo>
                  <a:cubicBezTo>
                    <a:pt x="111693" y="214347"/>
                    <a:pt x="111804" y="217375"/>
                    <a:pt x="110557" y="219957"/>
                  </a:cubicBezTo>
                  <a:cubicBezTo>
                    <a:pt x="106750" y="227838"/>
                    <a:pt x="103389" y="235964"/>
                    <a:pt x="100472" y="244290"/>
                  </a:cubicBezTo>
                  <a:cubicBezTo>
                    <a:pt x="99515" y="247006"/>
                    <a:pt x="97311" y="249077"/>
                    <a:pt x="94528" y="249767"/>
                  </a:cubicBezTo>
                  <a:lnTo>
                    <a:pt x="17855" y="268935"/>
                  </a:lnTo>
                  <a:cubicBezTo>
                    <a:pt x="7347" y="271562"/>
                    <a:pt x="0" y="281002"/>
                    <a:pt x="0" y="291822"/>
                  </a:cubicBezTo>
                  <a:lnTo>
                    <a:pt x="0" y="321654"/>
                  </a:lnTo>
                  <a:lnTo>
                    <a:pt x="208892" y="32165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529F1AEE-1F82-41AA-24E1-5ACC97E6BC93}"/>
                </a:ext>
              </a:extLst>
            </p:cNvPr>
            <p:cNvGrpSpPr>
              <a:grpSpLocks noChangeAspect="1"/>
            </p:cNvGrpSpPr>
            <p:nvPr/>
          </p:nvGrpSpPr>
          <p:grpSpPr>
            <a:xfrm>
              <a:off x="1474323" y="1719161"/>
              <a:ext cx="733712" cy="1554480"/>
              <a:chOff x="2334724" y="2118140"/>
              <a:chExt cx="386324" cy="882304"/>
            </a:xfrm>
            <a:grpFill/>
          </p:grpSpPr>
          <p:sp>
            <p:nvSpPr>
              <p:cNvPr id="8" name="Freeform: Shape 7">
                <a:extLst>
                  <a:ext uri="{FF2B5EF4-FFF2-40B4-BE49-F238E27FC236}">
                    <a16:creationId xmlns:a16="http://schemas.microsoft.com/office/drawing/2014/main" id="{8D61F991-6ACC-E9E2-A486-93E2E6961107}"/>
                  </a:ext>
                </a:extLst>
              </p:cNvPr>
              <p:cNvSpPr/>
              <p:nvPr/>
            </p:nvSpPr>
            <p:spPr>
              <a:xfrm rot="16200000">
                <a:off x="2430877" y="2382811"/>
                <a:ext cx="196701" cy="383641"/>
              </a:xfrm>
              <a:custGeom>
                <a:avLst/>
                <a:gdLst>
                  <a:gd name="connsiteX0" fmla="*/ 29144 w 130797"/>
                  <a:gd name="connsiteY0" fmla="*/ 11087 h 255103"/>
                  <a:gd name="connsiteX1" fmla="*/ 12069 w 130797"/>
                  <a:gd name="connsiteY1" fmla="*/ 27873 h 255103"/>
                  <a:gd name="connsiteX2" fmla="*/ 3520 w 130797"/>
                  <a:gd name="connsiteY2" fmla="*/ 44637 h 255103"/>
                  <a:gd name="connsiteX3" fmla="*/ 22554 w 130797"/>
                  <a:gd name="connsiteY3" fmla="*/ 114587 h 255103"/>
                  <a:gd name="connsiteX4" fmla="*/ 40476 w 130797"/>
                  <a:gd name="connsiteY4" fmla="*/ 125585 h 255103"/>
                  <a:gd name="connsiteX5" fmla="*/ 41545 w 130797"/>
                  <a:gd name="connsiteY5" fmla="*/ 126008 h 255103"/>
                  <a:gd name="connsiteX6" fmla="*/ 41545 w 130797"/>
                  <a:gd name="connsiteY6" fmla="*/ 231155 h 255103"/>
                  <a:gd name="connsiteX7" fmla="*/ 48557 w 130797"/>
                  <a:gd name="connsiteY7" fmla="*/ 248075 h 255103"/>
                  <a:gd name="connsiteX8" fmla="*/ 65477 w 130797"/>
                  <a:gd name="connsiteY8" fmla="*/ 255088 h 255103"/>
                  <a:gd name="connsiteX9" fmla="*/ 89410 w 130797"/>
                  <a:gd name="connsiteY9" fmla="*/ 231155 h 255103"/>
                  <a:gd name="connsiteX10" fmla="*/ 89410 w 130797"/>
                  <a:gd name="connsiteY10" fmla="*/ 126230 h 255103"/>
                  <a:gd name="connsiteX11" fmla="*/ 99005 w 130797"/>
                  <a:gd name="connsiteY11" fmla="*/ 121511 h 255103"/>
                  <a:gd name="connsiteX12" fmla="*/ 123873 w 130797"/>
                  <a:gd name="connsiteY12" fmla="*/ 94617 h 255103"/>
                  <a:gd name="connsiteX13" fmla="*/ 128370 w 130797"/>
                  <a:gd name="connsiteY13" fmla="*/ 83241 h 255103"/>
                  <a:gd name="connsiteX14" fmla="*/ 130485 w 130797"/>
                  <a:gd name="connsiteY14" fmla="*/ 70863 h 255103"/>
                  <a:gd name="connsiteX15" fmla="*/ 129260 w 130797"/>
                  <a:gd name="connsiteY15" fmla="*/ 51227 h 255103"/>
                  <a:gd name="connsiteX16" fmla="*/ 121802 w 130797"/>
                  <a:gd name="connsiteY16" fmla="*/ 32170 h 255103"/>
                  <a:gd name="connsiteX17" fmla="*/ 108979 w 130797"/>
                  <a:gd name="connsiteY17" fmla="*/ 16653 h 255103"/>
                  <a:gd name="connsiteX18" fmla="*/ 86582 w 130797"/>
                  <a:gd name="connsiteY18" fmla="*/ 3562 h 255103"/>
                  <a:gd name="connsiteX19" fmla="*/ 65477 w 130797"/>
                  <a:gd name="connsiteY19" fmla="*/ 0 h 255103"/>
                  <a:gd name="connsiteX20" fmla="*/ 29166 w 130797"/>
                  <a:gd name="connsiteY20" fmla="*/ 11087 h 255103"/>
                  <a:gd name="connsiteX21" fmla="*/ 65455 w 130797"/>
                  <a:gd name="connsiteY21" fmla="*/ 47865 h 255103"/>
                  <a:gd name="connsiteX22" fmla="*/ 67748 w 130797"/>
                  <a:gd name="connsiteY22" fmla="*/ 47954 h 255103"/>
                  <a:gd name="connsiteX23" fmla="*/ 72201 w 130797"/>
                  <a:gd name="connsiteY23" fmla="*/ 49156 h 255103"/>
                  <a:gd name="connsiteX24" fmla="*/ 75874 w 130797"/>
                  <a:gd name="connsiteY24" fmla="*/ 51271 h 255103"/>
                  <a:gd name="connsiteX25" fmla="*/ 79547 w 130797"/>
                  <a:gd name="connsiteY25" fmla="*/ 54945 h 255103"/>
                  <a:gd name="connsiteX26" fmla="*/ 81662 w 130797"/>
                  <a:gd name="connsiteY26" fmla="*/ 58618 h 255103"/>
                  <a:gd name="connsiteX27" fmla="*/ 82864 w 130797"/>
                  <a:gd name="connsiteY27" fmla="*/ 63026 h 255103"/>
                  <a:gd name="connsiteX28" fmla="*/ 82864 w 130797"/>
                  <a:gd name="connsiteY28" fmla="*/ 67701 h 255103"/>
                  <a:gd name="connsiteX29" fmla="*/ 81662 w 130797"/>
                  <a:gd name="connsiteY29" fmla="*/ 72109 h 255103"/>
                  <a:gd name="connsiteX30" fmla="*/ 79547 w 130797"/>
                  <a:gd name="connsiteY30" fmla="*/ 75783 h 255103"/>
                  <a:gd name="connsiteX31" fmla="*/ 75874 w 130797"/>
                  <a:gd name="connsiteY31" fmla="*/ 79456 h 255103"/>
                  <a:gd name="connsiteX32" fmla="*/ 72201 w 130797"/>
                  <a:gd name="connsiteY32" fmla="*/ 81571 h 255103"/>
                  <a:gd name="connsiteX33" fmla="*/ 67793 w 130797"/>
                  <a:gd name="connsiteY33" fmla="*/ 82773 h 255103"/>
                  <a:gd name="connsiteX34" fmla="*/ 63117 w 130797"/>
                  <a:gd name="connsiteY34" fmla="*/ 82773 h 255103"/>
                  <a:gd name="connsiteX35" fmla="*/ 58709 w 130797"/>
                  <a:gd name="connsiteY35" fmla="*/ 81571 h 255103"/>
                  <a:gd name="connsiteX36" fmla="*/ 55036 w 130797"/>
                  <a:gd name="connsiteY36" fmla="*/ 79456 h 255103"/>
                  <a:gd name="connsiteX37" fmla="*/ 51363 w 130797"/>
                  <a:gd name="connsiteY37" fmla="*/ 75783 h 255103"/>
                  <a:gd name="connsiteX38" fmla="*/ 49248 w 130797"/>
                  <a:gd name="connsiteY38" fmla="*/ 72109 h 255103"/>
                  <a:gd name="connsiteX39" fmla="*/ 48045 w 130797"/>
                  <a:gd name="connsiteY39" fmla="*/ 67701 h 255103"/>
                  <a:gd name="connsiteX40" fmla="*/ 48045 w 130797"/>
                  <a:gd name="connsiteY40" fmla="*/ 63026 h 255103"/>
                  <a:gd name="connsiteX41" fmla="*/ 49248 w 130797"/>
                  <a:gd name="connsiteY41" fmla="*/ 58618 h 255103"/>
                  <a:gd name="connsiteX42" fmla="*/ 51363 w 130797"/>
                  <a:gd name="connsiteY42" fmla="*/ 54945 h 255103"/>
                  <a:gd name="connsiteX43" fmla="*/ 55036 w 130797"/>
                  <a:gd name="connsiteY43" fmla="*/ 51271 h 255103"/>
                  <a:gd name="connsiteX44" fmla="*/ 58709 w 130797"/>
                  <a:gd name="connsiteY44" fmla="*/ 49156 h 255103"/>
                  <a:gd name="connsiteX45" fmla="*/ 63162 w 130797"/>
                  <a:gd name="connsiteY45" fmla="*/ 47954 h 255103"/>
                  <a:gd name="connsiteX46" fmla="*/ 65455 w 130797"/>
                  <a:gd name="connsiteY46" fmla="*/ 47865 h 25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0797" h="255103">
                    <a:moveTo>
                      <a:pt x="29144" y="11087"/>
                    </a:moveTo>
                    <a:cubicBezTo>
                      <a:pt x="22131" y="16141"/>
                      <a:pt x="17211" y="21016"/>
                      <a:pt x="12069" y="27873"/>
                    </a:cubicBezTo>
                    <a:cubicBezTo>
                      <a:pt x="8239" y="32949"/>
                      <a:pt x="5724" y="38671"/>
                      <a:pt x="3520" y="44637"/>
                    </a:cubicBezTo>
                    <a:cubicBezTo>
                      <a:pt x="-5296" y="68458"/>
                      <a:pt x="2963" y="98491"/>
                      <a:pt x="22554" y="114587"/>
                    </a:cubicBezTo>
                    <a:cubicBezTo>
                      <a:pt x="28320" y="119307"/>
                      <a:pt x="33664" y="122713"/>
                      <a:pt x="40476" y="125585"/>
                    </a:cubicBezTo>
                    <a:cubicBezTo>
                      <a:pt x="40832" y="125741"/>
                      <a:pt x="41188" y="125874"/>
                      <a:pt x="41545" y="126008"/>
                    </a:cubicBezTo>
                    <a:lnTo>
                      <a:pt x="41545" y="231155"/>
                    </a:lnTo>
                    <a:cubicBezTo>
                      <a:pt x="41545" y="237300"/>
                      <a:pt x="44216" y="243734"/>
                      <a:pt x="48557" y="248075"/>
                    </a:cubicBezTo>
                    <a:cubicBezTo>
                      <a:pt x="52698" y="252216"/>
                      <a:pt x="59511" y="255355"/>
                      <a:pt x="65477" y="255088"/>
                    </a:cubicBezTo>
                    <a:cubicBezTo>
                      <a:pt x="78434" y="254509"/>
                      <a:pt x="89410" y="244580"/>
                      <a:pt x="89410" y="231155"/>
                    </a:cubicBezTo>
                    <a:lnTo>
                      <a:pt x="89410" y="126230"/>
                    </a:lnTo>
                    <a:cubicBezTo>
                      <a:pt x="92771" y="124895"/>
                      <a:pt x="96022" y="123336"/>
                      <a:pt x="99005" y="121511"/>
                    </a:cubicBezTo>
                    <a:cubicBezTo>
                      <a:pt x="109335" y="115233"/>
                      <a:pt x="118819" y="105726"/>
                      <a:pt x="123873" y="94617"/>
                    </a:cubicBezTo>
                    <a:cubicBezTo>
                      <a:pt x="125542" y="90922"/>
                      <a:pt x="127257" y="87159"/>
                      <a:pt x="128370" y="83241"/>
                    </a:cubicBezTo>
                    <a:cubicBezTo>
                      <a:pt x="129527" y="79211"/>
                      <a:pt x="129995" y="75004"/>
                      <a:pt x="130485" y="70863"/>
                    </a:cubicBezTo>
                    <a:cubicBezTo>
                      <a:pt x="131264" y="64295"/>
                      <a:pt x="130485" y="57705"/>
                      <a:pt x="129260" y="51227"/>
                    </a:cubicBezTo>
                    <a:cubicBezTo>
                      <a:pt x="127991" y="44593"/>
                      <a:pt x="125231" y="37958"/>
                      <a:pt x="121802" y="32170"/>
                    </a:cubicBezTo>
                    <a:cubicBezTo>
                      <a:pt x="118418" y="26493"/>
                      <a:pt x="114077" y="20927"/>
                      <a:pt x="108979" y="16653"/>
                    </a:cubicBezTo>
                    <a:cubicBezTo>
                      <a:pt x="101944" y="10753"/>
                      <a:pt x="95176" y="6768"/>
                      <a:pt x="86582" y="3562"/>
                    </a:cubicBezTo>
                    <a:cubicBezTo>
                      <a:pt x="79926" y="1091"/>
                      <a:pt x="72557" y="67"/>
                      <a:pt x="65477" y="0"/>
                    </a:cubicBezTo>
                    <a:cubicBezTo>
                      <a:pt x="52899" y="111"/>
                      <a:pt x="39452" y="3651"/>
                      <a:pt x="29166" y="11087"/>
                    </a:cubicBezTo>
                    <a:close/>
                    <a:moveTo>
                      <a:pt x="65455" y="47865"/>
                    </a:moveTo>
                    <a:cubicBezTo>
                      <a:pt x="66234" y="47865"/>
                      <a:pt x="66991" y="47910"/>
                      <a:pt x="67748" y="47954"/>
                    </a:cubicBezTo>
                    <a:cubicBezTo>
                      <a:pt x="69262" y="48288"/>
                      <a:pt x="70731" y="48667"/>
                      <a:pt x="72201" y="49156"/>
                    </a:cubicBezTo>
                    <a:cubicBezTo>
                      <a:pt x="73447" y="49802"/>
                      <a:pt x="74672" y="50514"/>
                      <a:pt x="75874" y="51271"/>
                    </a:cubicBezTo>
                    <a:cubicBezTo>
                      <a:pt x="77165" y="52429"/>
                      <a:pt x="78390" y="53653"/>
                      <a:pt x="79547" y="54945"/>
                    </a:cubicBezTo>
                    <a:cubicBezTo>
                      <a:pt x="80304" y="56125"/>
                      <a:pt x="81017" y="57349"/>
                      <a:pt x="81662" y="58618"/>
                    </a:cubicBezTo>
                    <a:cubicBezTo>
                      <a:pt x="82130" y="60065"/>
                      <a:pt x="82531" y="61535"/>
                      <a:pt x="82864" y="63026"/>
                    </a:cubicBezTo>
                    <a:cubicBezTo>
                      <a:pt x="82954" y="64585"/>
                      <a:pt x="82954" y="66143"/>
                      <a:pt x="82864" y="67701"/>
                    </a:cubicBezTo>
                    <a:cubicBezTo>
                      <a:pt x="82531" y="69193"/>
                      <a:pt x="82152" y="70662"/>
                      <a:pt x="81662" y="72109"/>
                    </a:cubicBezTo>
                    <a:cubicBezTo>
                      <a:pt x="81017" y="73356"/>
                      <a:pt x="80304" y="74581"/>
                      <a:pt x="79547" y="75783"/>
                    </a:cubicBezTo>
                    <a:cubicBezTo>
                      <a:pt x="78390" y="77074"/>
                      <a:pt x="77165" y="78298"/>
                      <a:pt x="75874" y="79456"/>
                    </a:cubicBezTo>
                    <a:cubicBezTo>
                      <a:pt x="74694" y="80213"/>
                      <a:pt x="73470" y="80925"/>
                      <a:pt x="72201" y="81571"/>
                    </a:cubicBezTo>
                    <a:cubicBezTo>
                      <a:pt x="70753" y="82039"/>
                      <a:pt x="69284" y="82439"/>
                      <a:pt x="67793" y="82773"/>
                    </a:cubicBezTo>
                    <a:cubicBezTo>
                      <a:pt x="66234" y="82862"/>
                      <a:pt x="64676" y="82862"/>
                      <a:pt x="63117" y="82773"/>
                    </a:cubicBezTo>
                    <a:cubicBezTo>
                      <a:pt x="61626" y="82439"/>
                      <a:pt x="60156" y="82061"/>
                      <a:pt x="58709" y="81571"/>
                    </a:cubicBezTo>
                    <a:cubicBezTo>
                      <a:pt x="57463" y="80925"/>
                      <a:pt x="56238" y="80213"/>
                      <a:pt x="55036" y="79456"/>
                    </a:cubicBezTo>
                    <a:cubicBezTo>
                      <a:pt x="53745" y="78298"/>
                      <a:pt x="52520" y="77074"/>
                      <a:pt x="51363" y="75783"/>
                    </a:cubicBezTo>
                    <a:cubicBezTo>
                      <a:pt x="50606" y="74603"/>
                      <a:pt x="49893" y="73378"/>
                      <a:pt x="49248" y="72109"/>
                    </a:cubicBezTo>
                    <a:cubicBezTo>
                      <a:pt x="48780" y="70662"/>
                      <a:pt x="48379" y="69193"/>
                      <a:pt x="48045" y="67701"/>
                    </a:cubicBezTo>
                    <a:cubicBezTo>
                      <a:pt x="47956" y="66143"/>
                      <a:pt x="47956" y="64585"/>
                      <a:pt x="48045" y="63026"/>
                    </a:cubicBezTo>
                    <a:cubicBezTo>
                      <a:pt x="48379" y="61535"/>
                      <a:pt x="48758" y="60065"/>
                      <a:pt x="49248" y="58618"/>
                    </a:cubicBezTo>
                    <a:cubicBezTo>
                      <a:pt x="49893" y="57371"/>
                      <a:pt x="50606" y="56147"/>
                      <a:pt x="51363" y="54945"/>
                    </a:cubicBezTo>
                    <a:cubicBezTo>
                      <a:pt x="52520" y="53653"/>
                      <a:pt x="53745" y="52429"/>
                      <a:pt x="55036" y="51271"/>
                    </a:cubicBezTo>
                    <a:cubicBezTo>
                      <a:pt x="56216" y="50514"/>
                      <a:pt x="57440" y="49802"/>
                      <a:pt x="58709" y="49156"/>
                    </a:cubicBezTo>
                    <a:cubicBezTo>
                      <a:pt x="60179" y="48667"/>
                      <a:pt x="61648" y="48288"/>
                      <a:pt x="63162" y="47954"/>
                    </a:cubicBezTo>
                    <a:cubicBezTo>
                      <a:pt x="63919" y="47910"/>
                      <a:pt x="64698" y="47865"/>
                      <a:pt x="65455" y="4786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9" name="Freeform: Shape 8">
                <a:extLst>
                  <a:ext uri="{FF2B5EF4-FFF2-40B4-BE49-F238E27FC236}">
                    <a16:creationId xmlns:a16="http://schemas.microsoft.com/office/drawing/2014/main" id="{6EBF5961-7EAA-58B8-10FB-7E9993D9D5FE}"/>
                  </a:ext>
                </a:extLst>
              </p:cNvPr>
              <p:cNvSpPr/>
              <p:nvPr/>
            </p:nvSpPr>
            <p:spPr>
              <a:xfrm rot="16200000">
                <a:off x="2397175" y="2055754"/>
                <a:ext cx="258871" cy="383643"/>
              </a:xfrm>
              <a:custGeom>
                <a:avLst/>
                <a:gdLst>
                  <a:gd name="connsiteX0" fmla="*/ 53409 w 172137"/>
                  <a:gd name="connsiteY0" fmla="*/ 27873 h 255104"/>
                  <a:gd name="connsiteX1" fmla="*/ 44860 w 172137"/>
                  <a:gd name="connsiteY1" fmla="*/ 44637 h 255104"/>
                  <a:gd name="connsiteX2" fmla="*/ 63894 w 172137"/>
                  <a:gd name="connsiteY2" fmla="*/ 114587 h 255104"/>
                  <a:gd name="connsiteX3" fmla="*/ 81816 w 172137"/>
                  <a:gd name="connsiteY3" fmla="*/ 125585 h 255104"/>
                  <a:gd name="connsiteX4" fmla="*/ 82885 w 172137"/>
                  <a:gd name="connsiteY4" fmla="*/ 126008 h 255104"/>
                  <a:gd name="connsiteX5" fmla="*/ 82885 w 172137"/>
                  <a:gd name="connsiteY5" fmla="*/ 165769 h 255104"/>
                  <a:gd name="connsiteX6" fmla="*/ 23933 w 172137"/>
                  <a:gd name="connsiteY6" fmla="*/ 165769 h 255104"/>
                  <a:gd name="connsiteX7" fmla="*/ 0 w 172137"/>
                  <a:gd name="connsiteY7" fmla="*/ 189702 h 255104"/>
                  <a:gd name="connsiteX8" fmla="*/ 0 w 172137"/>
                  <a:gd name="connsiteY8" fmla="*/ 231155 h 255104"/>
                  <a:gd name="connsiteX9" fmla="*/ 7013 w 172137"/>
                  <a:gd name="connsiteY9" fmla="*/ 248075 h 255104"/>
                  <a:gd name="connsiteX10" fmla="*/ 23933 w 172137"/>
                  <a:gd name="connsiteY10" fmla="*/ 255088 h 255104"/>
                  <a:gd name="connsiteX11" fmla="*/ 47865 w 172137"/>
                  <a:gd name="connsiteY11" fmla="*/ 231155 h 255104"/>
                  <a:gd name="connsiteX12" fmla="*/ 47865 w 172137"/>
                  <a:gd name="connsiteY12" fmla="*/ 213657 h 255104"/>
                  <a:gd name="connsiteX13" fmla="*/ 106817 w 172137"/>
                  <a:gd name="connsiteY13" fmla="*/ 213657 h 255104"/>
                  <a:gd name="connsiteX14" fmla="*/ 130750 w 172137"/>
                  <a:gd name="connsiteY14" fmla="*/ 189724 h 255104"/>
                  <a:gd name="connsiteX15" fmla="*/ 130750 w 172137"/>
                  <a:gd name="connsiteY15" fmla="*/ 126230 h 255104"/>
                  <a:gd name="connsiteX16" fmla="*/ 140345 w 172137"/>
                  <a:gd name="connsiteY16" fmla="*/ 121511 h 255104"/>
                  <a:gd name="connsiteX17" fmla="*/ 165213 w 172137"/>
                  <a:gd name="connsiteY17" fmla="*/ 94617 h 255104"/>
                  <a:gd name="connsiteX18" fmla="*/ 169710 w 172137"/>
                  <a:gd name="connsiteY18" fmla="*/ 83241 h 255104"/>
                  <a:gd name="connsiteX19" fmla="*/ 171825 w 172137"/>
                  <a:gd name="connsiteY19" fmla="*/ 70863 h 255104"/>
                  <a:gd name="connsiteX20" fmla="*/ 170600 w 172137"/>
                  <a:gd name="connsiteY20" fmla="*/ 51227 h 255104"/>
                  <a:gd name="connsiteX21" fmla="*/ 163142 w 172137"/>
                  <a:gd name="connsiteY21" fmla="*/ 32170 h 255104"/>
                  <a:gd name="connsiteX22" fmla="*/ 150319 w 172137"/>
                  <a:gd name="connsiteY22" fmla="*/ 16653 h 255104"/>
                  <a:gd name="connsiteX23" fmla="*/ 127922 w 172137"/>
                  <a:gd name="connsiteY23" fmla="*/ 3562 h 255104"/>
                  <a:gd name="connsiteX24" fmla="*/ 106817 w 172137"/>
                  <a:gd name="connsiteY24" fmla="*/ 0 h 255104"/>
                  <a:gd name="connsiteX25" fmla="*/ 70506 w 172137"/>
                  <a:gd name="connsiteY25" fmla="*/ 11087 h 255104"/>
                  <a:gd name="connsiteX26" fmla="*/ 53431 w 172137"/>
                  <a:gd name="connsiteY26" fmla="*/ 27873 h 255104"/>
                  <a:gd name="connsiteX27" fmla="*/ 106795 w 172137"/>
                  <a:gd name="connsiteY27" fmla="*/ 47865 h 255104"/>
                  <a:gd name="connsiteX28" fmla="*/ 109088 w 172137"/>
                  <a:gd name="connsiteY28" fmla="*/ 47954 h 255104"/>
                  <a:gd name="connsiteX29" fmla="*/ 113541 w 172137"/>
                  <a:gd name="connsiteY29" fmla="*/ 49156 h 255104"/>
                  <a:gd name="connsiteX30" fmla="*/ 117214 w 172137"/>
                  <a:gd name="connsiteY30" fmla="*/ 51271 h 255104"/>
                  <a:gd name="connsiteX31" fmla="*/ 120887 w 172137"/>
                  <a:gd name="connsiteY31" fmla="*/ 54945 h 255104"/>
                  <a:gd name="connsiteX32" fmla="*/ 123002 w 172137"/>
                  <a:gd name="connsiteY32" fmla="*/ 58618 h 255104"/>
                  <a:gd name="connsiteX33" fmla="*/ 124204 w 172137"/>
                  <a:gd name="connsiteY33" fmla="*/ 63026 h 255104"/>
                  <a:gd name="connsiteX34" fmla="*/ 124204 w 172137"/>
                  <a:gd name="connsiteY34" fmla="*/ 67701 h 255104"/>
                  <a:gd name="connsiteX35" fmla="*/ 123002 w 172137"/>
                  <a:gd name="connsiteY35" fmla="*/ 72109 h 255104"/>
                  <a:gd name="connsiteX36" fmla="*/ 120887 w 172137"/>
                  <a:gd name="connsiteY36" fmla="*/ 75783 h 255104"/>
                  <a:gd name="connsiteX37" fmla="*/ 117214 w 172137"/>
                  <a:gd name="connsiteY37" fmla="*/ 79456 h 255104"/>
                  <a:gd name="connsiteX38" fmla="*/ 113541 w 172137"/>
                  <a:gd name="connsiteY38" fmla="*/ 81571 h 255104"/>
                  <a:gd name="connsiteX39" fmla="*/ 109132 w 172137"/>
                  <a:gd name="connsiteY39" fmla="*/ 82773 h 255104"/>
                  <a:gd name="connsiteX40" fmla="*/ 104457 w 172137"/>
                  <a:gd name="connsiteY40" fmla="*/ 82773 h 255104"/>
                  <a:gd name="connsiteX41" fmla="*/ 100049 w 172137"/>
                  <a:gd name="connsiteY41" fmla="*/ 81571 h 255104"/>
                  <a:gd name="connsiteX42" fmla="*/ 96376 w 172137"/>
                  <a:gd name="connsiteY42" fmla="*/ 79456 h 255104"/>
                  <a:gd name="connsiteX43" fmla="*/ 92702 w 172137"/>
                  <a:gd name="connsiteY43" fmla="*/ 75783 h 255104"/>
                  <a:gd name="connsiteX44" fmla="*/ 90587 w 172137"/>
                  <a:gd name="connsiteY44" fmla="*/ 72109 h 255104"/>
                  <a:gd name="connsiteX45" fmla="*/ 89385 w 172137"/>
                  <a:gd name="connsiteY45" fmla="*/ 67701 h 255104"/>
                  <a:gd name="connsiteX46" fmla="*/ 89385 w 172137"/>
                  <a:gd name="connsiteY46" fmla="*/ 63026 h 255104"/>
                  <a:gd name="connsiteX47" fmla="*/ 90587 w 172137"/>
                  <a:gd name="connsiteY47" fmla="*/ 58618 h 255104"/>
                  <a:gd name="connsiteX48" fmla="*/ 92702 w 172137"/>
                  <a:gd name="connsiteY48" fmla="*/ 54945 h 255104"/>
                  <a:gd name="connsiteX49" fmla="*/ 96376 w 172137"/>
                  <a:gd name="connsiteY49" fmla="*/ 51271 h 255104"/>
                  <a:gd name="connsiteX50" fmla="*/ 100049 w 172137"/>
                  <a:gd name="connsiteY50" fmla="*/ 49156 h 255104"/>
                  <a:gd name="connsiteX51" fmla="*/ 104502 w 172137"/>
                  <a:gd name="connsiteY51" fmla="*/ 47954 h 255104"/>
                  <a:gd name="connsiteX52" fmla="*/ 106795 w 172137"/>
                  <a:gd name="connsiteY52" fmla="*/ 47865 h 2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2137" h="255104">
                    <a:moveTo>
                      <a:pt x="53409" y="27873"/>
                    </a:moveTo>
                    <a:cubicBezTo>
                      <a:pt x="49579" y="32949"/>
                      <a:pt x="47064" y="38671"/>
                      <a:pt x="44860" y="44637"/>
                    </a:cubicBezTo>
                    <a:cubicBezTo>
                      <a:pt x="36043" y="68458"/>
                      <a:pt x="44303" y="98491"/>
                      <a:pt x="63894" y="114587"/>
                    </a:cubicBezTo>
                    <a:cubicBezTo>
                      <a:pt x="69660" y="119307"/>
                      <a:pt x="75003" y="122713"/>
                      <a:pt x="81816" y="125585"/>
                    </a:cubicBezTo>
                    <a:cubicBezTo>
                      <a:pt x="82172" y="125741"/>
                      <a:pt x="82528" y="125874"/>
                      <a:pt x="82885" y="126008"/>
                    </a:cubicBezTo>
                    <a:lnTo>
                      <a:pt x="82885" y="165769"/>
                    </a:lnTo>
                    <a:lnTo>
                      <a:pt x="23933" y="165769"/>
                    </a:lnTo>
                    <a:cubicBezTo>
                      <a:pt x="10998" y="165769"/>
                      <a:pt x="0" y="176745"/>
                      <a:pt x="0" y="189702"/>
                    </a:cubicBezTo>
                    <a:lnTo>
                      <a:pt x="0" y="231155"/>
                    </a:lnTo>
                    <a:cubicBezTo>
                      <a:pt x="0" y="237300"/>
                      <a:pt x="2672" y="243734"/>
                      <a:pt x="7013" y="248075"/>
                    </a:cubicBezTo>
                    <a:cubicBezTo>
                      <a:pt x="11354" y="252416"/>
                      <a:pt x="17966" y="255355"/>
                      <a:pt x="23933" y="255088"/>
                    </a:cubicBezTo>
                    <a:cubicBezTo>
                      <a:pt x="36889" y="254509"/>
                      <a:pt x="47865" y="244580"/>
                      <a:pt x="47865" y="231155"/>
                    </a:cubicBezTo>
                    <a:lnTo>
                      <a:pt x="47865" y="213657"/>
                    </a:lnTo>
                    <a:lnTo>
                      <a:pt x="106817" y="213657"/>
                    </a:lnTo>
                    <a:cubicBezTo>
                      <a:pt x="119752" y="213657"/>
                      <a:pt x="130750" y="202681"/>
                      <a:pt x="130750" y="189724"/>
                    </a:cubicBezTo>
                    <a:lnTo>
                      <a:pt x="130750" y="126230"/>
                    </a:lnTo>
                    <a:cubicBezTo>
                      <a:pt x="134111" y="124895"/>
                      <a:pt x="137362" y="123336"/>
                      <a:pt x="140345" y="121511"/>
                    </a:cubicBezTo>
                    <a:cubicBezTo>
                      <a:pt x="150675" y="115233"/>
                      <a:pt x="160159" y="105726"/>
                      <a:pt x="165213" y="94617"/>
                    </a:cubicBezTo>
                    <a:cubicBezTo>
                      <a:pt x="166882" y="90922"/>
                      <a:pt x="168597" y="87159"/>
                      <a:pt x="169710" y="83241"/>
                    </a:cubicBezTo>
                    <a:cubicBezTo>
                      <a:pt x="170867" y="79211"/>
                      <a:pt x="171335" y="75004"/>
                      <a:pt x="171825" y="70863"/>
                    </a:cubicBezTo>
                    <a:cubicBezTo>
                      <a:pt x="172604" y="64295"/>
                      <a:pt x="171825" y="57705"/>
                      <a:pt x="170600" y="51227"/>
                    </a:cubicBezTo>
                    <a:cubicBezTo>
                      <a:pt x="169331" y="44593"/>
                      <a:pt x="166571" y="37958"/>
                      <a:pt x="163142" y="32170"/>
                    </a:cubicBezTo>
                    <a:cubicBezTo>
                      <a:pt x="159758" y="26493"/>
                      <a:pt x="155417" y="20927"/>
                      <a:pt x="150319" y="16653"/>
                    </a:cubicBezTo>
                    <a:cubicBezTo>
                      <a:pt x="143284" y="10753"/>
                      <a:pt x="136516" y="6768"/>
                      <a:pt x="127922" y="3562"/>
                    </a:cubicBezTo>
                    <a:cubicBezTo>
                      <a:pt x="121266" y="1091"/>
                      <a:pt x="113897" y="67"/>
                      <a:pt x="106817" y="0"/>
                    </a:cubicBezTo>
                    <a:cubicBezTo>
                      <a:pt x="94239" y="111"/>
                      <a:pt x="80792" y="3651"/>
                      <a:pt x="70506" y="11087"/>
                    </a:cubicBezTo>
                    <a:cubicBezTo>
                      <a:pt x="63494" y="16141"/>
                      <a:pt x="58574" y="21016"/>
                      <a:pt x="53431" y="27873"/>
                    </a:cubicBezTo>
                    <a:close/>
                    <a:moveTo>
                      <a:pt x="106795" y="47865"/>
                    </a:moveTo>
                    <a:cubicBezTo>
                      <a:pt x="107574" y="47865"/>
                      <a:pt x="108331" y="47910"/>
                      <a:pt x="109088" y="47954"/>
                    </a:cubicBezTo>
                    <a:cubicBezTo>
                      <a:pt x="110602" y="48288"/>
                      <a:pt x="112071" y="48667"/>
                      <a:pt x="113541" y="49156"/>
                    </a:cubicBezTo>
                    <a:cubicBezTo>
                      <a:pt x="114787" y="49802"/>
                      <a:pt x="116012" y="50514"/>
                      <a:pt x="117214" y="51271"/>
                    </a:cubicBezTo>
                    <a:cubicBezTo>
                      <a:pt x="118505" y="52429"/>
                      <a:pt x="119730" y="53653"/>
                      <a:pt x="120887" y="54945"/>
                    </a:cubicBezTo>
                    <a:cubicBezTo>
                      <a:pt x="121644" y="56125"/>
                      <a:pt x="122357" y="57349"/>
                      <a:pt x="123002" y="58618"/>
                    </a:cubicBezTo>
                    <a:cubicBezTo>
                      <a:pt x="123470" y="60065"/>
                      <a:pt x="123870" y="61535"/>
                      <a:pt x="124204" y="63026"/>
                    </a:cubicBezTo>
                    <a:cubicBezTo>
                      <a:pt x="124293" y="64585"/>
                      <a:pt x="124293" y="66143"/>
                      <a:pt x="124204" y="67701"/>
                    </a:cubicBezTo>
                    <a:cubicBezTo>
                      <a:pt x="123870" y="69193"/>
                      <a:pt x="123492" y="70662"/>
                      <a:pt x="123002" y="72109"/>
                    </a:cubicBezTo>
                    <a:cubicBezTo>
                      <a:pt x="122357" y="73356"/>
                      <a:pt x="121644" y="74581"/>
                      <a:pt x="120887" y="75783"/>
                    </a:cubicBezTo>
                    <a:cubicBezTo>
                      <a:pt x="119730" y="77074"/>
                      <a:pt x="118505" y="78298"/>
                      <a:pt x="117214" y="79456"/>
                    </a:cubicBezTo>
                    <a:cubicBezTo>
                      <a:pt x="116034" y="80213"/>
                      <a:pt x="114809" y="80925"/>
                      <a:pt x="113541" y="81571"/>
                    </a:cubicBezTo>
                    <a:cubicBezTo>
                      <a:pt x="112093" y="82039"/>
                      <a:pt x="110624" y="82439"/>
                      <a:pt x="109132" y="82773"/>
                    </a:cubicBezTo>
                    <a:cubicBezTo>
                      <a:pt x="107574" y="82862"/>
                      <a:pt x="106016" y="82862"/>
                      <a:pt x="104457" y="82773"/>
                    </a:cubicBezTo>
                    <a:cubicBezTo>
                      <a:pt x="102966" y="82439"/>
                      <a:pt x="101496" y="82061"/>
                      <a:pt x="100049" y="81571"/>
                    </a:cubicBezTo>
                    <a:cubicBezTo>
                      <a:pt x="98802" y="80925"/>
                      <a:pt x="97578" y="80213"/>
                      <a:pt x="96376" y="79456"/>
                    </a:cubicBezTo>
                    <a:cubicBezTo>
                      <a:pt x="95085" y="78298"/>
                      <a:pt x="93860" y="77074"/>
                      <a:pt x="92702" y="75783"/>
                    </a:cubicBezTo>
                    <a:cubicBezTo>
                      <a:pt x="91946" y="74603"/>
                      <a:pt x="91233" y="73378"/>
                      <a:pt x="90587" y="72109"/>
                    </a:cubicBezTo>
                    <a:cubicBezTo>
                      <a:pt x="90120" y="70662"/>
                      <a:pt x="89719" y="69193"/>
                      <a:pt x="89385" y="67701"/>
                    </a:cubicBezTo>
                    <a:cubicBezTo>
                      <a:pt x="89296" y="66143"/>
                      <a:pt x="89296" y="64585"/>
                      <a:pt x="89385" y="63026"/>
                    </a:cubicBezTo>
                    <a:cubicBezTo>
                      <a:pt x="89719" y="61535"/>
                      <a:pt x="90098" y="60065"/>
                      <a:pt x="90587" y="58618"/>
                    </a:cubicBezTo>
                    <a:cubicBezTo>
                      <a:pt x="91233" y="57371"/>
                      <a:pt x="91946" y="56147"/>
                      <a:pt x="92702" y="54945"/>
                    </a:cubicBezTo>
                    <a:cubicBezTo>
                      <a:pt x="93860" y="53653"/>
                      <a:pt x="95085" y="52429"/>
                      <a:pt x="96376" y="51271"/>
                    </a:cubicBezTo>
                    <a:cubicBezTo>
                      <a:pt x="97556" y="50514"/>
                      <a:pt x="98780" y="49802"/>
                      <a:pt x="100049" y="49156"/>
                    </a:cubicBezTo>
                    <a:cubicBezTo>
                      <a:pt x="101519" y="48667"/>
                      <a:pt x="102988" y="48288"/>
                      <a:pt x="104502" y="47954"/>
                    </a:cubicBezTo>
                    <a:cubicBezTo>
                      <a:pt x="105259" y="47910"/>
                      <a:pt x="106038" y="47865"/>
                      <a:pt x="106795" y="4786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10" name="Freeform: Shape 9">
                <a:extLst>
                  <a:ext uri="{FF2B5EF4-FFF2-40B4-BE49-F238E27FC236}">
                    <a16:creationId xmlns:a16="http://schemas.microsoft.com/office/drawing/2014/main" id="{D3D4BDF4-1900-E9D2-85B3-6EA18B540967}"/>
                  </a:ext>
                </a:extLst>
              </p:cNvPr>
              <p:cNvSpPr/>
              <p:nvPr/>
            </p:nvSpPr>
            <p:spPr>
              <a:xfrm rot="16200000">
                <a:off x="2397007" y="2679054"/>
                <a:ext cx="259107" cy="383674"/>
              </a:xfrm>
              <a:custGeom>
                <a:avLst/>
                <a:gdLst>
                  <a:gd name="connsiteX0" fmla="*/ 41545 w 172294"/>
                  <a:gd name="connsiteY0" fmla="*/ 126052 h 255125"/>
                  <a:gd name="connsiteX1" fmla="*/ 41545 w 172294"/>
                  <a:gd name="connsiteY1" fmla="*/ 189746 h 255125"/>
                  <a:gd name="connsiteX2" fmla="*/ 65477 w 172294"/>
                  <a:gd name="connsiteY2" fmla="*/ 213679 h 255125"/>
                  <a:gd name="connsiteX3" fmla="*/ 124429 w 172294"/>
                  <a:gd name="connsiteY3" fmla="*/ 213679 h 255125"/>
                  <a:gd name="connsiteX4" fmla="*/ 124429 w 172294"/>
                  <a:gd name="connsiteY4" fmla="*/ 231178 h 255125"/>
                  <a:gd name="connsiteX5" fmla="*/ 131442 w 172294"/>
                  <a:gd name="connsiteY5" fmla="*/ 248097 h 255125"/>
                  <a:gd name="connsiteX6" fmla="*/ 148362 w 172294"/>
                  <a:gd name="connsiteY6" fmla="*/ 255110 h 255125"/>
                  <a:gd name="connsiteX7" fmla="*/ 172294 w 172294"/>
                  <a:gd name="connsiteY7" fmla="*/ 231178 h 255125"/>
                  <a:gd name="connsiteX8" fmla="*/ 172294 w 172294"/>
                  <a:gd name="connsiteY8" fmla="*/ 189724 h 255125"/>
                  <a:gd name="connsiteX9" fmla="*/ 148362 w 172294"/>
                  <a:gd name="connsiteY9" fmla="*/ 165792 h 255125"/>
                  <a:gd name="connsiteX10" fmla="*/ 89410 w 172294"/>
                  <a:gd name="connsiteY10" fmla="*/ 165792 h 255125"/>
                  <a:gd name="connsiteX11" fmla="*/ 89410 w 172294"/>
                  <a:gd name="connsiteY11" fmla="*/ 126230 h 255125"/>
                  <a:gd name="connsiteX12" fmla="*/ 99005 w 172294"/>
                  <a:gd name="connsiteY12" fmla="*/ 121511 h 255125"/>
                  <a:gd name="connsiteX13" fmla="*/ 123873 w 172294"/>
                  <a:gd name="connsiteY13" fmla="*/ 94617 h 255125"/>
                  <a:gd name="connsiteX14" fmla="*/ 128370 w 172294"/>
                  <a:gd name="connsiteY14" fmla="*/ 83241 h 255125"/>
                  <a:gd name="connsiteX15" fmla="*/ 130485 w 172294"/>
                  <a:gd name="connsiteY15" fmla="*/ 70863 h 255125"/>
                  <a:gd name="connsiteX16" fmla="*/ 129260 w 172294"/>
                  <a:gd name="connsiteY16" fmla="*/ 51227 h 255125"/>
                  <a:gd name="connsiteX17" fmla="*/ 121802 w 172294"/>
                  <a:gd name="connsiteY17" fmla="*/ 32170 h 255125"/>
                  <a:gd name="connsiteX18" fmla="*/ 108979 w 172294"/>
                  <a:gd name="connsiteY18" fmla="*/ 16653 h 255125"/>
                  <a:gd name="connsiteX19" fmla="*/ 86582 w 172294"/>
                  <a:gd name="connsiteY19" fmla="*/ 3562 h 255125"/>
                  <a:gd name="connsiteX20" fmla="*/ 65477 w 172294"/>
                  <a:gd name="connsiteY20" fmla="*/ 0 h 255125"/>
                  <a:gd name="connsiteX21" fmla="*/ 29166 w 172294"/>
                  <a:gd name="connsiteY21" fmla="*/ 11087 h 255125"/>
                  <a:gd name="connsiteX22" fmla="*/ 12091 w 172294"/>
                  <a:gd name="connsiteY22" fmla="*/ 27873 h 255125"/>
                  <a:gd name="connsiteX23" fmla="*/ 3520 w 172294"/>
                  <a:gd name="connsiteY23" fmla="*/ 44637 h 255125"/>
                  <a:gd name="connsiteX24" fmla="*/ 22554 w 172294"/>
                  <a:gd name="connsiteY24" fmla="*/ 114587 h 255125"/>
                  <a:gd name="connsiteX25" fmla="*/ 40476 w 172294"/>
                  <a:gd name="connsiteY25" fmla="*/ 125585 h 255125"/>
                  <a:gd name="connsiteX26" fmla="*/ 41545 w 172294"/>
                  <a:gd name="connsiteY26" fmla="*/ 126008 h 255125"/>
                  <a:gd name="connsiteX27" fmla="*/ 58732 w 172294"/>
                  <a:gd name="connsiteY27" fmla="*/ 81638 h 255125"/>
                  <a:gd name="connsiteX28" fmla="*/ 55058 w 172294"/>
                  <a:gd name="connsiteY28" fmla="*/ 79523 h 255125"/>
                  <a:gd name="connsiteX29" fmla="*/ 51385 w 172294"/>
                  <a:gd name="connsiteY29" fmla="*/ 75850 h 255125"/>
                  <a:gd name="connsiteX30" fmla="*/ 49270 w 172294"/>
                  <a:gd name="connsiteY30" fmla="*/ 72176 h 255125"/>
                  <a:gd name="connsiteX31" fmla="*/ 48068 w 172294"/>
                  <a:gd name="connsiteY31" fmla="*/ 67768 h 255125"/>
                  <a:gd name="connsiteX32" fmla="*/ 48068 w 172294"/>
                  <a:gd name="connsiteY32" fmla="*/ 63093 h 255125"/>
                  <a:gd name="connsiteX33" fmla="*/ 49270 w 172294"/>
                  <a:gd name="connsiteY33" fmla="*/ 58685 h 255125"/>
                  <a:gd name="connsiteX34" fmla="*/ 51385 w 172294"/>
                  <a:gd name="connsiteY34" fmla="*/ 55012 h 255125"/>
                  <a:gd name="connsiteX35" fmla="*/ 55058 w 172294"/>
                  <a:gd name="connsiteY35" fmla="*/ 51338 h 255125"/>
                  <a:gd name="connsiteX36" fmla="*/ 58732 w 172294"/>
                  <a:gd name="connsiteY36" fmla="*/ 49223 h 255125"/>
                  <a:gd name="connsiteX37" fmla="*/ 63184 w 172294"/>
                  <a:gd name="connsiteY37" fmla="*/ 48021 h 255125"/>
                  <a:gd name="connsiteX38" fmla="*/ 65477 w 172294"/>
                  <a:gd name="connsiteY38" fmla="*/ 47932 h 255125"/>
                  <a:gd name="connsiteX39" fmla="*/ 67770 w 172294"/>
                  <a:gd name="connsiteY39" fmla="*/ 48021 h 255125"/>
                  <a:gd name="connsiteX40" fmla="*/ 72223 w 172294"/>
                  <a:gd name="connsiteY40" fmla="*/ 49223 h 255125"/>
                  <a:gd name="connsiteX41" fmla="*/ 75896 w 172294"/>
                  <a:gd name="connsiteY41" fmla="*/ 51338 h 255125"/>
                  <a:gd name="connsiteX42" fmla="*/ 79570 w 172294"/>
                  <a:gd name="connsiteY42" fmla="*/ 55012 h 255125"/>
                  <a:gd name="connsiteX43" fmla="*/ 81685 w 172294"/>
                  <a:gd name="connsiteY43" fmla="*/ 58685 h 255125"/>
                  <a:gd name="connsiteX44" fmla="*/ 82887 w 172294"/>
                  <a:gd name="connsiteY44" fmla="*/ 63093 h 255125"/>
                  <a:gd name="connsiteX45" fmla="*/ 82887 w 172294"/>
                  <a:gd name="connsiteY45" fmla="*/ 67768 h 255125"/>
                  <a:gd name="connsiteX46" fmla="*/ 81685 w 172294"/>
                  <a:gd name="connsiteY46" fmla="*/ 72176 h 255125"/>
                  <a:gd name="connsiteX47" fmla="*/ 79570 w 172294"/>
                  <a:gd name="connsiteY47" fmla="*/ 75850 h 255125"/>
                  <a:gd name="connsiteX48" fmla="*/ 75896 w 172294"/>
                  <a:gd name="connsiteY48" fmla="*/ 79523 h 255125"/>
                  <a:gd name="connsiteX49" fmla="*/ 72223 w 172294"/>
                  <a:gd name="connsiteY49" fmla="*/ 81638 h 255125"/>
                  <a:gd name="connsiteX50" fmla="*/ 67815 w 172294"/>
                  <a:gd name="connsiteY50" fmla="*/ 82840 h 255125"/>
                  <a:gd name="connsiteX51" fmla="*/ 63140 w 172294"/>
                  <a:gd name="connsiteY51" fmla="*/ 82840 h 255125"/>
                  <a:gd name="connsiteX52" fmla="*/ 58732 w 172294"/>
                  <a:gd name="connsiteY52" fmla="*/ 81638 h 25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2294" h="255125">
                    <a:moveTo>
                      <a:pt x="41545" y="126052"/>
                    </a:moveTo>
                    <a:lnTo>
                      <a:pt x="41545" y="189746"/>
                    </a:lnTo>
                    <a:cubicBezTo>
                      <a:pt x="41545" y="202681"/>
                      <a:pt x="52520" y="213679"/>
                      <a:pt x="65477" y="213679"/>
                    </a:cubicBezTo>
                    <a:lnTo>
                      <a:pt x="124429" y="213679"/>
                    </a:lnTo>
                    <a:lnTo>
                      <a:pt x="124429" y="231178"/>
                    </a:lnTo>
                    <a:cubicBezTo>
                      <a:pt x="124429" y="237322"/>
                      <a:pt x="127101" y="243756"/>
                      <a:pt x="131442" y="248097"/>
                    </a:cubicBezTo>
                    <a:cubicBezTo>
                      <a:pt x="135583" y="252238"/>
                      <a:pt x="142395" y="255377"/>
                      <a:pt x="148362" y="255110"/>
                    </a:cubicBezTo>
                    <a:cubicBezTo>
                      <a:pt x="161319" y="254531"/>
                      <a:pt x="172294" y="244602"/>
                      <a:pt x="172294" y="231178"/>
                    </a:cubicBezTo>
                    <a:lnTo>
                      <a:pt x="172294" y="189724"/>
                    </a:lnTo>
                    <a:cubicBezTo>
                      <a:pt x="172294" y="176789"/>
                      <a:pt x="161319" y="165792"/>
                      <a:pt x="148362" y="165792"/>
                    </a:cubicBezTo>
                    <a:lnTo>
                      <a:pt x="89410" y="165792"/>
                    </a:lnTo>
                    <a:lnTo>
                      <a:pt x="89410" y="126230"/>
                    </a:lnTo>
                    <a:cubicBezTo>
                      <a:pt x="92771" y="124895"/>
                      <a:pt x="96022" y="123336"/>
                      <a:pt x="99005" y="121511"/>
                    </a:cubicBezTo>
                    <a:cubicBezTo>
                      <a:pt x="109335" y="115233"/>
                      <a:pt x="118819" y="105726"/>
                      <a:pt x="123873" y="94617"/>
                    </a:cubicBezTo>
                    <a:cubicBezTo>
                      <a:pt x="125542" y="90922"/>
                      <a:pt x="127257" y="87159"/>
                      <a:pt x="128370" y="83241"/>
                    </a:cubicBezTo>
                    <a:cubicBezTo>
                      <a:pt x="129527" y="79211"/>
                      <a:pt x="129995" y="75004"/>
                      <a:pt x="130485" y="70863"/>
                    </a:cubicBezTo>
                    <a:cubicBezTo>
                      <a:pt x="131264" y="64295"/>
                      <a:pt x="130485" y="57705"/>
                      <a:pt x="129260" y="51227"/>
                    </a:cubicBezTo>
                    <a:cubicBezTo>
                      <a:pt x="127991" y="44593"/>
                      <a:pt x="125231" y="37958"/>
                      <a:pt x="121802" y="32170"/>
                    </a:cubicBezTo>
                    <a:cubicBezTo>
                      <a:pt x="118418" y="26493"/>
                      <a:pt x="114077" y="20927"/>
                      <a:pt x="108979" y="16653"/>
                    </a:cubicBezTo>
                    <a:cubicBezTo>
                      <a:pt x="101944" y="10753"/>
                      <a:pt x="95176" y="6768"/>
                      <a:pt x="86582" y="3562"/>
                    </a:cubicBezTo>
                    <a:cubicBezTo>
                      <a:pt x="79926" y="1091"/>
                      <a:pt x="72557" y="67"/>
                      <a:pt x="65477" y="0"/>
                    </a:cubicBezTo>
                    <a:cubicBezTo>
                      <a:pt x="52899" y="111"/>
                      <a:pt x="39452" y="3651"/>
                      <a:pt x="29166" y="11087"/>
                    </a:cubicBezTo>
                    <a:cubicBezTo>
                      <a:pt x="22154" y="16141"/>
                      <a:pt x="17234" y="21016"/>
                      <a:pt x="12091" y="27873"/>
                    </a:cubicBezTo>
                    <a:cubicBezTo>
                      <a:pt x="8262" y="32949"/>
                      <a:pt x="5746" y="38671"/>
                      <a:pt x="3520" y="44637"/>
                    </a:cubicBezTo>
                    <a:cubicBezTo>
                      <a:pt x="-5296" y="68458"/>
                      <a:pt x="2963" y="98491"/>
                      <a:pt x="22554" y="114587"/>
                    </a:cubicBezTo>
                    <a:cubicBezTo>
                      <a:pt x="28320" y="119307"/>
                      <a:pt x="33664" y="122713"/>
                      <a:pt x="40476" y="125585"/>
                    </a:cubicBezTo>
                    <a:cubicBezTo>
                      <a:pt x="40832" y="125741"/>
                      <a:pt x="41188" y="125874"/>
                      <a:pt x="41545" y="126008"/>
                    </a:cubicBezTo>
                    <a:close/>
                    <a:moveTo>
                      <a:pt x="58732" y="81638"/>
                    </a:moveTo>
                    <a:cubicBezTo>
                      <a:pt x="57485" y="80992"/>
                      <a:pt x="56260" y="80280"/>
                      <a:pt x="55058" y="79523"/>
                    </a:cubicBezTo>
                    <a:cubicBezTo>
                      <a:pt x="53767" y="78365"/>
                      <a:pt x="52542" y="77141"/>
                      <a:pt x="51385" y="75850"/>
                    </a:cubicBezTo>
                    <a:cubicBezTo>
                      <a:pt x="50628" y="74670"/>
                      <a:pt x="49915" y="73445"/>
                      <a:pt x="49270" y="72176"/>
                    </a:cubicBezTo>
                    <a:cubicBezTo>
                      <a:pt x="48802" y="70729"/>
                      <a:pt x="48402" y="69260"/>
                      <a:pt x="48068" y="67768"/>
                    </a:cubicBezTo>
                    <a:cubicBezTo>
                      <a:pt x="47979" y="66210"/>
                      <a:pt x="47979" y="64651"/>
                      <a:pt x="48068" y="63093"/>
                    </a:cubicBezTo>
                    <a:cubicBezTo>
                      <a:pt x="48402" y="61601"/>
                      <a:pt x="48780" y="60132"/>
                      <a:pt x="49270" y="58685"/>
                    </a:cubicBezTo>
                    <a:cubicBezTo>
                      <a:pt x="49915" y="57438"/>
                      <a:pt x="50628" y="56214"/>
                      <a:pt x="51385" y="55012"/>
                    </a:cubicBezTo>
                    <a:cubicBezTo>
                      <a:pt x="52542" y="53720"/>
                      <a:pt x="53767" y="52496"/>
                      <a:pt x="55058" y="51338"/>
                    </a:cubicBezTo>
                    <a:cubicBezTo>
                      <a:pt x="56238" y="50581"/>
                      <a:pt x="57463" y="49869"/>
                      <a:pt x="58732" y="49223"/>
                    </a:cubicBezTo>
                    <a:cubicBezTo>
                      <a:pt x="60201" y="48733"/>
                      <a:pt x="61670" y="48355"/>
                      <a:pt x="63184" y="48021"/>
                    </a:cubicBezTo>
                    <a:cubicBezTo>
                      <a:pt x="63941" y="47976"/>
                      <a:pt x="64720" y="47932"/>
                      <a:pt x="65477" y="47932"/>
                    </a:cubicBezTo>
                    <a:cubicBezTo>
                      <a:pt x="66256" y="47932"/>
                      <a:pt x="67013" y="47976"/>
                      <a:pt x="67770" y="48021"/>
                    </a:cubicBezTo>
                    <a:cubicBezTo>
                      <a:pt x="69284" y="48355"/>
                      <a:pt x="70753" y="48733"/>
                      <a:pt x="72223" y="49223"/>
                    </a:cubicBezTo>
                    <a:cubicBezTo>
                      <a:pt x="73470" y="49869"/>
                      <a:pt x="74694" y="50581"/>
                      <a:pt x="75896" y="51338"/>
                    </a:cubicBezTo>
                    <a:cubicBezTo>
                      <a:pt x="77187" y="52496"/>
                      <a:pt x="78412" y="53720"/>
                      <a:pt x="79570" y="55012"/>
                    </a:cubicBezTo>
                    <a:cubicBezTo>
                      <a:pt x="80327" y="56191"/>
                      <a:pt x="81039" y="57416"/>
                      <a:pt x="81685" y="58685"/>
                    </a:cubicBezTo>
                    <a:cubicBezTo>
                      <a:pt x="82152" y="60132"/>
                      <a:pt x="82553" y="61601"/>
                      <a:pt x="82887" y="63093"/>
                    </a:cubicBezTo>
                    <a:cubicBezTo>
                      <a:pt x="82976" y="64651"/>
                      <a:pt x="82976" y="66210"/>
                      <a:pt x="82887" y="67768"/>
                    </a:cubicBezTo>
                    <a:cubicBezTo>
                      <a:pt x="82553" y="69260"/>
                      <a:pt x="82174" y="70729"/>
                      <a:pt x="81685" y="72176"/>
                    </a:cubicBezTo>
                    <a:cubicBezTo>
                      <a:pt x="81039" y="73423"/>
                      <a:pt x="80327" y="74647"/>
                      <a:pt x="79570" y="75850"/>
                    </a:cubicBezTo>
                    <a:cubicBezTo>
                      <a:pt x="78412" y="77141"/>
                      <a:pt x="77187" y="78365"/>
                      <a:pt x="75896" y="79523"/>
                    </a:cubicBezTo>
                    <a:cubicBezTo>
                      <a:pt x="74716" y="80280"/>
                      <a:pt x="73492" y="80992"/>
                      <a:pt x="72223" y="81638"/>
                    </a:cubicBezTo>
                    <a:cubicBezTo>
                      <a:pt x="70776" y="82105"/>
                      <a:pt x="69306" y="82506"/>
                      <a:pt x="67815" y="82840"/>
                    </a:cubicBezTo>
                    <a:cubicBezTo>
                      <a:pt x="66256" y="82929"/>
                      <a:pt x="64698" y="82929"/>
                      <a:pt x="63140" y="82840"/>
                    </a:cubicBezTo>
                    <a:cubicBezTo>
                      <a:pt x="61648" y="82506"/>
                      <a:pt x="60179" y="82128"/>
                      <a:pt x="58732" y="8163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grpSp>
      <p:grpSp>
        <p:nvGrpSpPr>
          <p:cNvPr id="11" name="Group 10">
            <a:extLst>
              <a:ext uri="{FF2B5EF4-FFF2-40B4-BE49-F238E27FC236}">
                <a16:creationId xmlns:a16="http://schemas.microsoft.com/office/drawing/2014/main" id="{A3A472C9-B785-3382-0086-07488BC18C51}"/>
              </a:ext>
            </a:extLst>
          </p:cNvPr>
          <p:cNvGrpSpPr/>
          <p:nvPr/>
        </p:nvGrpSpPr>
        <p:grpSpPr>
          <a:xfrm>
            <a:off x="9057580" y="1626820"/>
            <a:ext cx="1530991" cy="1710651"/>
            <a:chOff x="9057580" y="1626820"/>
            <a:chExt cx="1530991" cy="1710651"/>
          </a:xfrm>
          <a:solidFill>
            <a:schemeClr val="accent3"/>
          </a:solidFill>
        </p:grpSpPr>
        <p:grpSp>
          <p:nvGrpSpPr>
            <p:cNvPr id="12" name="Group 11">
              <a:extLst>
                <a:ext uri="{FF2B5EF4-FFF2-40B4-BE49-F238E27FC236}">
                  <a16:creationId xmlns:a16="http://schemas.microsoft.com/office/drawing/2014/main" id="{20D4275D-2FA2-0AC1-1E75-358F9BC0EDD3}"/>
                </a:ext>
              </a:extLst>
            </p:cNvPr>
            <p:cNvGrpSpPr/>
            <p:nvPr/>
          </p:nvGrpSpPr>
          <p:grpSpPr>
            <a:xfrm>
              <a:off x="9927831" y="1626820"/>
              <a:ext cx="660740" cy="1710651"/>
              <a:chOff x="9923580" y="1824418"/>
              <a:chExt cx="616484" cy="1596073"/>
            </a:xfrm>
            <a:grpFill/>
          </p:grpSpPr>
          <p:sp>
            <p:nvSpPr>
              <p:cNvPr id="14" name="Freeform: Shape 13">
                <a:extLst>
                  <a:ext uri="{FF2B5EF4-FFF2-40B4-BE49-F238E27FC236}">
                    <a16:creationId xmlns:a16="http://schemas.microsoft.com/office/drawing/2014/main" id="{86596A48-326C-3BB4-F801-51D159AD55B0}"/>
                  </a:ext>
                </a:extLst>
              </p:cNvPr>
              <p:cNvSpPr/>
              <p:nvPr/>
            </p:nvSpPr>
            <p:spPr>
              <a:xfrm>
                <a:off x="9993308" y="2767286"/>
                <a:ext cx="446202" cy="430360"/>
              </a:xfrm>
              <a:custGeom>
                <a:avLst/>
                <a:gdLst>
                  <a:gd name="connsiteX0" fmla="*/ 344174 w 410775"/>
                  <a:gd name="connsiteY0" fmla="*/ 170354 h 396191"/>
                  <a:gd name="connsiteX1" fmla="*/ 322476 w 410775"/>
                  <a:gd name="connsiteY1" fmla="*/ 162483 h 396191"/>
                  <a:gd name="connsiteX2" fmla="*/ 322476 w 410775"/>
                  <a:gd name="connsiteY2" fmla="*/ 30781 h 396191"/>
                  <a:gd name="connsiteX3" fmla="*/ 291695 w 410775"/>
                  <a:gd name="connsiteY3" fmla="*/ 0 h 396191"/>
                  <a:gd name="connsiteX4" fmla="*/ 30478 w 410775"/>
                  <a:gd name="connsiteY4" fmla="*/ 0 h 396191"/>
                  <a:gd name="connsiteX5" fmla="*/ 0 w 410775"/>
                  <a:gd name="connsiteY5" fmla="*/ 30478 h 396191"/>
                  <a:gd name="connsiteX6" fmla="*/ 0 w 410775"/>
                  <a:gd name="connsiteY6" fmla="*/ 30478 h 396191"/>
                  <a:gd name="connsiteX7" fmla="*/ 30478 w 410775"/>
                  <a:gd name="connsiteY7" fmla="*/ 60956 h 396191"/>
                  <a:gd name="connsiteX8" fmla="*/ 121475 w 410775"/>
                  <a:gd name="connsiteY8" fmla="*/ 60956 h 396191"/>
                  <a:gd name="connsiteX9" fmla="*/ 127463 w 410775"/>
                  <a:gd name="connsiteY9" fmla="*/ 61562 h 396191"/>
                  <a:gd name="connsiteX10" fmla="*/ 260880 w 410775"/>
                  <a:gd name="connsiteY10" fmla="*/ 61562 h 396191"/>
                  <a:gd name="connsiteX11" fmla="*/ 260880 w 410775"/>
                  <a:gd name="connsiteY11" fmla="*/ 162012 h 396191"/>
                  <a:gd name="connsiteX12" fmla="*/ 172608 w 410775"/>
                  <a:gd name="connsiteY12" fmla="*/ 277095 h 396191"/>
                  <a:gd name="connsiteX13" fmla="*/ 193028 w 410775"/>
                  <a:gd name="connsiteY13" fmla="*/ 343568 h 396191"/>
                  <a:gd name="connsiteX14" fmla="*/ 253042 w 410775"/>
                  <a:gd name="connsiteY14" fmla="*/ 389622 h 396191"/>
                  <a:gd name="connsiteX15" fmla="*/ 323754 w 410775"/>
                  <a:gd name="connsiteY15" fmla="*/ 391741 h 396191"/>
                  <a:gd name="connsiteX16" fmla="*/ 381245 w 410775"/>
                  <a:gd name="connsiteY16" fmla="*/ 355275 h 396191"/>
                  <a:gd name="connsiteX17" fmla="*/ 403212 w 410775"/>
                  <a:gd name="connsiteY17" fmla="*/ 318203 h 396191"/>
                  <a:gd name="connsiteX18" fmla="*/ 410411 w 410775"/>
                  <a:gd name="connsiteY18" fmla="*/ 284193 h 396191"/>
                  <a:gd name="connsiteX19" fmla="*/ 393995 w 410775"/>
                  <a:gd name="connsiteY19" fmla="*/ 216172 h 396191"/>
                  <a:gd name="connsiteX20" fmla="*/ 344140 w 410775"/>
                  <a:gd name="connsiteY20" fmla="*/ 170287 h 396191"/>
                  <a:gd name="connsiteX21" fmla="*/ 336605 w 410775"/>
                  <a:gd name="connsiteY21" fmla="*/ 283184 h 396191"/>
                  <a:gd name="connsiteX22" fmla="*/ 333409 w 410775"/>
                  <a:gd name="connsiteY22" fmla="*/ 294823 h 396191"/>
                  <a:gd name="connsiteX23" fmla="*/ 327488 w 410775"/>
                  <a:gd name="connsiteY23" fmla="*/ 304848 h 396191"/>
                  <a:gd name="connsiteX24" fmla="*/ 319448 w 410775"/>
                  <a:gd name="connsiteY24" fmla="*/ 312888 h 396191"/>
                  <a:gd name="connsiteX25" fmla="*/ 309423 w 410775"/>
                  <a:gd name="connsiteY25" fmla="*/ 318809 h 396191"/>
                  <a:gd name="connsiteX26" fmla="*/ 297784 w 410775"/>
                  <a:gd name="connsiteY26" fmla="*/ 322005 h 396191"/>
                  <a:gd name="connsiteX27" fmla="*/ 285606 w 410775"/>
                  <a:gd name="connsiteY27" fmla="*/ 322005 h 396191"/>
                  <a:gd name="connsiteX28" fmla="*/ 273966 w 410775"/>
                  <a:gd name="connsiteY28" fmla="*/ 318809 h 396191"/>
                  <a:gd name="connsiteX29" fmla="*/ 263942 w 410775"/>
                  <a:gd name="connsiteY29" fmla="*/ 312888 h 396191"/>
                  <a:gd name="connsiteX30" fmla="*/ 255902 w 410775"/>
                  <a:gd name="connsiteY30" fmla="*/ 304848 h 396191"/>
                  <a:gd name="connsiteX31" fmla="*/ 249981 w 410775"/>
                  <a:gd name="connsiteY31" fmla="*/ 294823 h 396191"/>
                  <a:gd name="connsiteX32" fmla="*/ 246751 w 410775"/>
                  <a:gd name="connsiteY32" fmla="*/ 283083 h 396191"/>
                  <a:gd name="connsiteX33" fmla="*/ 246516 w 410775"/>
                  <a:gd name="connsiteY33" fmla="*/ 277095 h 396191"/>
                  <a:gd name="connsiteX34" fmla="*/ 246751 w 410775"/>
                  <a:gd name="connsiteY34" fmla="*/ 271107 h 396191"/>
                  <a:gd name="connsiteX35" fmla="*/ 249981 w 410775"/>
                  <a:gd name="connsiteY35" fmla="*/ 259366 h 396191"/>
                  <a:gd name="connsiteX36" fmla="*/ 255902 w 410775"/>
                  <a:gd name="connsiteY36" fmla="*/ 249342 h 396191"/>
                  <a:gd name="connsiteX37" fmla="*/ 263942 w 410775"/>
                  <a:gd name="connsiteY37" fmla="*/ 241302 h 396191"/>
                  <a:gd name="connsiteX38" fmla="*/ 273966 w 410775"/>
                  <a:gd name="connsiteY38" fmla="*/ 235381 h 396191"/>
                  <a:gd name="connsiteX39" fmla="*/ 285606 w 410775"/>
                  <a:gd name="connsiteY39" fmla="*/ 232185 h 396191"/>
                  <a:gd name="connsiteX40" fmla="*/ 297784 w 410775"/>
                  <a:gd name="connsiteY40" fmla="*/ 232185 h 396191"/>
                  <a:gd name="connsiteX41" fmla="*/ 309423 w 410775"/>
                  <a:gd name="connsiteY41" fmla="*/ 235381 h 396191"/>
                  <a:gd name="connsiteX42" fmla="*/ 319448 w 410775"/>
                  <a:gd name="connsiteY42" fmla="*/ 241302 h 396191"/>
                  <a:gd name="connsiteX43" fmla="*/ 327488 w 410775"/>
                  <a:gd name="connsiteY43" fmla="*/ 249342 h 396191"/>
                  <a:gd name="connsiteX44" fmla="*/ 333409 w 410775"/>
                  <a:gd name="connsiteY44" fmla="*/ 259366 h 396191"/>
                  <a:gd name="connsiteX45" fmla="*/ 336605 w 410775"/>
                  <a:gd name="connsiteY45" fmla="*/ 271006 h 396191"/>
                  <a:gd name="connsiteX46" fmla="*/ 336605 w 410775"/>
                  <a:gd name="connsiteY46" fmla="*/ 283184 h 3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0775" h="396191">
                    <a:moveTo>
                      <a:pt x="344174" y="170354"/>
                    </a:moveTo>
                    <a:cubicBezTo>
                      <a:pt x="336739" y="166990"/>
                      <a:pt x="329708" y="164434"/>
                      <a:pt x="322476" y="162483"/>
                    </a:cubicBezTo>
                    <a:lnTo>
                      <a:pt x="322476" y="30781"/>
                    </a:lnTo>
                    <a:cubicBezTo>
                      <a:pt x="322476" y="14129"/>
                      <a:pt x="308380" y="0"/>
                      <a:pt x="291695" y="0"/>
                    </a:cubicBezTo>
                    <a:lnTo>
                      <a:pt x="30478" y="0"/>
                    </a:lnTo>
                    <a:cubicBezTo>
                      <a:pt x="13624" y="0"/>
                      <a:pt x="0" y="13658"/>
                      <a:pt x="0" y="30478"/>
                    </a:cubicBezTo>
                    <a:lnTo>
                      <a:pt x="0" y="30478"/>
                    </a:lnTo>
                    <a:cubicBezTo>
                      <a:pt x="0" y="47332"/>
                      <a:pt x="13658" y="60956"/>
                      <a:pt x="30478" y="60956"/>
                    </a:cubicBezTo>
                    <a:lnTo>
                      <a:pt x="121475" y="60956"/>
                    </a:lnTo>
                    <a:cubicBezTo>
                      <a:pt x="123392" y="61326"/>
                      <a:pt x="125411" y="61562"/>
                      <a:pt x="127463" y="61562"/>
                    </a:cubicBezTo>
                    <a:lnTo>
                      <a:pt x="260880" y="61562"/>
                    </a:lnTo>
                    <a:lnTo>
                      <a:pt x="260880" y="162012"/>
                    </a:lnTo>
                    <a:cubicBezTo>
                      <a:pt x="209343" y="174728"/>
                      <a:pt x="173079" y="224650"/>
                      <a:pt x="172608" y="277095"/>
                    </a:cubicBezTo>
                    <a:cubicBezTo>
                      <a:pt x="172810" y="300239"/>
                      <a:pt x="179404" y="324629"/>
                      <a:pt x="193028" y="343568"/>
                    </a:cubicBezTo>
                    <a:cubicBezTo>
                      <a:pt x="208502" y="365131"/>
                      <a:pt x="228182" y="380303"/>
                      <a:pt x="253042" y="389622"/>
                    </a:cubicBezTo>
                    <a:cubicBezTo>
                      <a:pt x="275043" y="397863"/>
                      <a:pt x="301249" y="398099"/>
                      <a:pt x="323754" y="391741"/>
                    </a:cubicBezTo>
                    <a:cubicBezTo>
                      <a:pt x="345452" y="385652"/>
                      <a:pt x="366847" y="372801"/>
                      <a:pt x="381245" y="355275"/>
                    </a:cubicBezTo>
                    <a:cubicBezTo>
                      <a:pt x="390900" y="343534"/>
                      <a:pt x="397594" y="332265"/>
                      <a:pt x="403212" y="318203"/>
                    </a:cubicBezTo>
                    <a:cubicBezTo>
                      <a:pt x="407552" y="307304"/>
                      <a:pt x="409402" y="295900"/>
                      <a:pt x="410411" y="284193"/>
                    </a:cubicBezTo>
                    <a:cubicBezTo>
                      <a:pt x="412430" y="260981"/>
                      <a:pt x="405937" y="236054"/>
                      <a:pt x="393995" y="216172"/>
                    </a:cubicBezTo>
                    <a:cubicBezTo>
                      <a:pt x="382456" y="196930"/>
                      <a:pt x="364694" y="179605"/>
                      <a:pt x="344140" y="170287"/>
                    </a:cubicBezTo>
                    <a:close/>
                    <a:moveTo>
                      <a:pt x="336605" y="283184"/>
                    </a:moveTo>
                    <a:cubicBezTo>
                      <a:pt x="335797" y="287120"/>
                      <a:pt x="334721" y="290988"/>
                      <a:pt x="333409" y="294823"/>
                    </a:cubicBezTo>
                    <a:cubicBezTo>
                      <a:pt x="331659" y="298288"/>
                      <a:pt x="329708" y="301619"/>
                      <a:pt x="327488" y="304848"/>
                    </a:cubicBezTo>
                    <a:cubicBezTo>
                      <a:pt x="324999" y="307708"/>
                      <a:pt x="322307" y="310365"/>
                      <a:pt x="319448" y="312888"/>
                    </a:cubicBezTo>
                    <a:cubicBezTo>
                      <a:pt x="316219" y="315075"/>
                      <a:pt x="312888" y="317060"/>
                      <a:pt x="309423" y="318809"/>
                    </a:cubicBezTo>
                    <a:cubicBezTo>
                      <a:pt x="305622" y="320154"/>
                      <a:pt x="301753" y="321231"/>
                      <a:pt x="297784" y="322005"/>
                    </a:cubicBezTo>
                    <a:cubicBezTo>
                      <a:pt x="293713" y="322274"/>
                      <a:pt x="289643" y="322274"/>
                      <a:pt x="285606" y="322005"/>
                    </a:cubicBezTo>
                    <a:cubicBezTo>
                      <a:pt x="281670" y="321197"/>
                      <a:pt x="277801" y="320121"/>
                      <a:pt x="273966" y="318809"/>
                    </a:cubicBezTo>
                    <a:cubicBezTo>
                      <a:pt x="270501" y="317060"/>
                      <a:pt x="267171" y="315075"/>
                      <a:pt x="263942" y="312888"/>
                    </a:cubicBezTo>
                    <a:cubicBezTo>
                      <a:pt x="261082" y="310399"/>
                      <a:pt x="258425" y="307708"/>
                      <a:pt x="255902" y="304848"/>
                    </a:cubicBezTo>
                    <a:cubicBezTo>
                      <a:pt x="253715" y="301619"/>
                      <a:pt x="251730" y="298288"/>
                      <a:pt x="249981" y="294823"/>
                    </a:cubicBezTo>
                    <a:cubicBezTo>
                      <a:pt x="248635" y="290988"/>
                      <a:pt x="247559" y="287086"/>
                      <a:pt x="246751" y="283083"/>
                    </a:cubicBezTo>
                    <a:cubicBezTo>
                      <a:pt x="246617" y="281098"/>
                      <a:pt x="246516" y="279113"/>
                      <a:pt x="246516" y="277095"/>
                    </a:cubicBezTo>
                    <a:cubicBezTo>
                      <a:pt x="246516" y="275110"/>
                      <a:pt x="246617" y="273092"/>
                      <a:pt x="246751" y="271107"/>
                    </a:cubicBezTo>
                    <a:cubicBezTo>
                      <a:pt x="247559" y="267104"/>
                      <a:pt x="248635" y="263201"/>
                      <a:pt x="249981" y="259366"/>
                    </a:cubicBezTo>
                    <a:cubicBezTo>
                      <a:pt x="251730" y="255902"/>
                      <a:pt x="253715" y="252538"/>
                      <a:pt x="255902" y="249342"/>
                    </a:cubicBezTo>
                    <a:cubicBezTo>
                      <a:pt x="258391" y="246482"/>
                      <a:pt x="261082" y="243825"/>
                      <a:pt x="263942" y="241302"/>
                    </a:cubicBezTo>
                    <a:cubicBezTo>
                      <a:pt x="267171" y="239115"/>
                      <a:pt x="270501" y="237130"/>
                      <a:pt x="273966" y="235381"/>
                    </a:cubicBezTo>
                    <a:cubicBezTo>
                      <a:pt x="277768" y="234035"/>
                      <a:pt x="281636" y="232959"/>
                      <a:pt x="285606" y="232185"/>
                    </a:cubicBezTo>
                    <a:cubicBezTo>
                      <a:pt x="289676" y="231916"/>
                      <a:pt x="293747" y="231916"/>
                      <a:pt x="297784" y="232185"/>
                    </a:cubicBezTo>
                    <a:cubicBezTo>
                      <a:pt x="301720" y="232993"/>
                      <a:pt x="305588" y="234069"/>
                      <a:pt x="309423" y="235381"/>
                    </a:cubicBezTo>
                    <a:cubicBezTo>
                      <a:pt x="312888" y="237130"/>
                      <a:pt x="316219" y="239115"/>
                      <a:pt x="319448" y="241302"/>
                    </a:cubicBezTo>
                    <a:cubicBezTo>
                      <a:pt x="322307" y="243791"/>
                      <a:pt x="324965" y="246482"/>
                      <a:pt x="327488" y="249342"/>
                    </a:cubicBezTo>
                    <a:cubicBezTo>
                      <a:pt x="329675" y="252571"/>
                      <a:pt x="331659" y="255902"/>
                      <a:pt x="333409" y="259366"/>
                    </a:cubicBezTo>
                    <a:cubicBezTo>
                      <a:pt x="334754" y="263168"/>
                      <a:pt x="335831" y="267036"/>
                      <a:pt x="336605" y="271006"/>
                    </a:cubicBezTo>
                    <a:cubicBezTo>
                      <a:pt x="336874" y="275076"/>
                      <a:pt x="336874" y="279147"/>
                      <a:pt x="336605" y="28318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1A2B"/>
                  </a:solidFill>
                  <a:effectLst/>
                  <a:uLnTx/>
                  <a:uFillTx/>
                  <a:latin typeface="Century Gothic" panose="020F0302020204030204"/>
                  <a:ea typeface="+mn-ea"/>
                  <a:cs typeface="+mn-cs"/>
                </a:endParaRPr>
              </a:p>
            </p:txBody>
          </p:sp>
          <p:sp>
            <p:nvSpPr>
              <p:cNvPr id="15" name="Freeform: Shape 14">
                <a:extLst>
                  <a:ext uri="{FF2B5EF4-FFF2-40B4-BE49-F238E27FC236}">
                    <a16:creationId xmlns:a16="http://schemas.microsoft.com/office/drawing/2014/main" id="{A38E4CA1-AB6A-7B37-B3D6-9ED10542E8E0}"/>
                  </a:ext>
                </a:extLst>
              </p:cNvPr>
              <p:cNvSpPr/>
              <p:nvPr/>
            </p:nvSpPr>
            <p:spPr>
              <a:xfrm>
                <a:off x="9999988" y="2493089"/>
                <a:ext cx="540076" cy="258605"/>
              </a:xfrm>
              <a:custGeom>
                <a:avLst/>
                <a:gdLst>
                  <a:gd name="connsiteX0" fmla="*/ 480349 w 497197"/>
                  <a:gd name="connsiteY0" fmla="*/ 58121 h 238073"/>
                  <a:gd name="connsiteX1" fmla="*/ 430495 w 497197"/>
                  <a:gd name="connsiteY1" fmla="*/ 12236 h 238073"/>
                  <a:gd name="connsiteX2" fmla="*/ 388007 w 497197"/>
                  <a:gd name="connsiteY2" fmla="*/ 529 h 238073"/>
                  <a:gd name="connsiteX3" fmla="*/ 352685 w 497197"/>
                  <a:gd name="connsiteY3" fmla="*/ 2716 h 238073"/>
                  <a:gd name="connsiteX4" fmla="*/ 265287 w 497197"/>
                  <a:gd name="connsiteY4" fmla="*/ 82039 h 238073"/>
                  <a:gd name="connsiteX5" fmla="*/ 37307 w 497197"/>
                  <a:gd name="connsiteY5" fmla="*/ 81434 h 238073"/>
                  <a:gd name="connsiteX6" fmla="*/ 0 w 497197"/>
                  <a:gd name="connsiteY6" fmla="*/ 118640 h 238073"/>
                  <a:gd name="connsiteX7" fmla="*/ 0 w 497197"/>
                  <a:gd name="connsiteY7" fmla="*/ 118640 h 238073"/>
                  <a:gd name="connsiteX8" fmla="*/ 37206 w 497197"/>
                  <a:gd name="connsiteY8" fmla="*/ 155846 h 238073"/>
                  <a:gd name="connsiteX9" fmla="*/ 119894 w 497197"/>
                  <a:gd name="connsiteY9" fmla="*/ 155846 h 238073"/>
                  <a:gd name="connsiteX10" fmla="*/ 121408 w 497197"/>
                  <a:gd name="connsiteY10" fmla="*/ 155913 h 238073"/>
                  <a:gd name="connsiteX11" fmla="*/ 264917 w 497197"/>
                  <a:gd name="connsiteY11" fmla="*/ 155913 h 238073"/>
                  <a:gd name="connsiteX12" fmla="*/ 279450 w 497197"/>
                  <a:gd name="connsiteY12" fmla="*/ 185450 h 238073"/>
                  <a:gd name="connsiteX13" fmla="*/ 339464 w 497197"/>
                  <a:gd name="connsiteY13" fmla="*/ 231503 h 238073"/>
                  <a:gd name="connsiteX14" fmla="*/ 410176 w 497197"/>
                  <a:gd name="connsiteY14" fmla="*/ 233622 h 238073"/>
                  <a:gd name="connsiteX15" fmla="*/ 467667 w 497197"/>
                  <a:gd name="connsiteY15" fmla="*/ 197156 h 238073"/>
                  <a:gd name="connsiteX16" fmla="*/ 489634 w 497197"/>
                  <a:gd name="connsiteY16" fmla="*/ 160085 h 238073"/>
                  <a:gd name="connsiteX17" fmla="*/ 496833 w 497197"/>
                  <a:gd name="connsiteY17" fmla="*/ 126074 h 238073"/>
                  <a:gd name="connsiteX18" fmla="*/ 480417 w 497197"/>
                  <a:gd name="connsiteY18" fmla="*/ 58054 h 238073"/>
                  <a:gd name="connsiteX19" fmla="*/ 422892 w 497197"/>
                  <a:gd name="connsiteY19" fmla="*/ 125099 h 238073"/>
                  <a:gd name="connsiteX20" fmla="*/ 419696 w 497197"/>
                  <a:gd name="connsiteY20" fmla="*/ 136738 h 238073"/>
                  <a:gd name="connsiteX21" fmla="*/ 413775 w 497197"/>
                  <a:gd name="connsiteY21" fmla="*/ 146763 h 238073"/>
                  <a:gd name="connsiteX22" fmla="*/ 405735 w 497197"/>
                  <a:gd name="connsiteY22" fmla="*/ 154803 h 238073"/>
                  <a:gd name="connsiteX23" fmla="*/ 395710 w 497197"/>
                  <a:gd name="connsiteY23" fmla="*/ 160724 h 238073"/>
                  <a:gd name="connsiteX24" fmla="*/ 384071 w 497197"/>
                  <a:gd name="connsiteY24" fmla="*/ 163920 h 238073"/>
                  <a:gd name="connsiteX25" fmla="*/ 371893 w 497197"/>
                  <a:gd name="connsiteY25" fmla="*/ 163920 h 238073"/>
                  <a:gd name="connsiteX26" fmla="*/ 360254 w 497197"/>
                  <a:gd name="connsiteY26" fmla="*/ 160724 h 238073"/>
                  <a:gd name="connsiteX27" fmla="*/ 350229 w 497197"/>
                  <a:gd name="connsiteY27" fmla="*/ 154803 h 238073"/>
                  <a:gd name="connsiteX28" fmla="*/ 342189 w 497197"/>
                  <a:gd name="connsiteY28" fmla="*/ 146763 h 238073"/>
                  <a:gd name="connsiteX29" fmla="*/ 336268 w 497197"/>
                  <a:gd name="connsiteY29" fmla="*/ 136738 h 238073"/>
                  <a:gd name="connsiteX30" fmla="*/ 333039 w 497197"/>
                  <a:gd name="connsiteY30" fmla="*/ 124998 h 238073"/>
                  <a:gd name="connsiteX31" fmla="*/ 332803 w 497197"/>
                  <a:gd name="connsiteY31" fmla="*/ 119010 h 238073"/>
                  <a:gd name="connsiteX32" fmla="*/ 333039 w 497197"/>
                  <a:gd name="connsiteY32" fmla="*/ 113022 h 238073"/>
                  <a:gd name="connsiteX33" fmla="*/ 336268 w 497197"/>
                  <a:gd name="connsiteY33" fmla="*/ 101282 h 238073"/>
                  <a:gd name="connsiteX34" fmla="*/ 342189 w 497197"/>
                  <a:gd name="connsiteY34" fmla="*/ 91257 h 238073"/>
                  <a:gd name="connsiteX35" fmla="*/ 350229 w 497197"/>
                  <a:gd name="connsiteY35" fmla="*/ 83217 h 238073"/>
                  <a:gd name="connsiteX36" fmla="*/ 360254 w 497197"/>
                  <a:gd name="connsiteY36" fmla="*/ 77296 h 238073"/>
                  <a:gd name="connsiteX37" fmla="*/ 371893 w 497197"/>
                  <a:gd name="connsiteY37" fmla="*/ 74100 h 238073"/>
                  <a:gd name="connsiteX38" fmla="*/ 384071 w 497197"/>
                  <a:gd name="connsiteY38" fmla="*/ 74100 h 238073"/>
                  <a:gd name="connsiteX39" fmla="*/ 395710 w 497197"/>
                  <a:gd name="connsiteY39" fmla="*/ 77296 h 238073"/>
                  <a:gd name="connsiteX40" fmla="*/ 405735 w 497197"/>
                  <a:gd name="connsiteY40" fmla="*/ 83217 h 238073"/>
                  <a:gd name="connsiteX41" fmla="*/ 413775 w 497197"/>
                  <a:gd name="connsiteY41" fmla="*/ 91257 h 238073"/>
                  <a:gd name="connsiteX42" fmla="*/ 419696 w 497197"/>
                  <a:gd name="connsiteY42" fmla="*/ 101282 h 238073"/>
                  <a:gd name="connsiteX43" fmla="*/ 422892 w 497197"/>
                  <a:gd name="connsiteY43" fmla="*/ 112921 h 238073"/>
                  <a:gd name="connsiteX44" fmla="*/ 422892 w 497197"/>
                  <a:gd name="connsiteY44" fmla="*/ 125099 h 23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97197" h="238073">
                    <a:moveTo>
                      <a:pt x="480349" y="58121"/>
                    </a:moveTo>
                    <a:cubicBezTo>
                      <a:pt x="468811" y="38879"/>
                      <a:pt x="451049" y="21554"/>
                      <a:pt x="430495" y="12236"/>
                    </a:cubicBezTo>
                    <a:cubicBezTo>
                      <a:pt x="416231" y="5777"/>
                      <a:pt x="403549" y="2245"/>
                      <a:pt x="388007" y="529"/>
                    </a:cubicBezTo>
                    <a:cubicBezTo>
                      <a:pt x="376199" y="-783"/>
                      <a:pt x="364324" y="495"/>
                      <a:pt x="352685" y="2716"/>
                    </a:cubicBezTo>
                    <a:cubicBezTo>
                      <a:pt x="310937" y="10688"/>
                      <a:pt x="278373" y="42949"/>
                      <a:pt x="265287" y="82039"/>
                    </a:cubicBezTo>
                    <a:cubicBezTo>
                      <a:pt x="242748" y="82039"/>
                      <a:pt x="104890" y="81636"/>
                      <a:pt x="37307" y="81434"/>
                    </a:cubicBezTo>
                    <a:cubicBezTo>
                      <a:pt x="16719" y="81367"/>
                      <a:pt x="0" y="98052"/>
                      <a:pt x="0" y="118640"/>
                    </a:cubicBezTo>
                    <a:lnTo>
                      <a:pt x="0" y="118640"/>
                    </a:lnTo>
                    <a:cubicBezTo>
                      <a:pt x="0" y="139194"/>
                      <a:pt x="16652" y="155846"/>
                      <a:pt x="37206" y="155846"/>
                    </a:cubicBezTo>
                    <a:lnTo>
                      <a:pt x="119894" y="155846"/>
                    </a:lnTo>
                    <a:cubicBezTo>
                      <a:pt x="120398" y="155846"/>
                      <a:pt x="120903" y="155913"/>
                      <a:pt x="121408" y="155913"/>
                    </a:cubicBezTo>
                    <a:lnTo>
                      <a:pt x="264917" y="155913"/>
                    </a:lnTo>
                    <a:cubicBezTo>
                      <a:pt x="268281" y="166476"/>
                      <a:pt x="273058" y="176569"/>
                      <a:pt x="279450" y="185450"/>
                    </a:cubicBezTo>
                    <a:cubicBezTo>
                      <a:pt x="294958" y="207013"/>
                      <a:pt x="314604" y="222185"/>
                      <a:pt x="339464" y="231503"/>
                    </a:cubicBezTo>
                    <a:cubicBezTo>
                      <a:pt x="361465" y="239745"/>
                      <a:pt x="387670" y="239980"/>
                      <a:pt x="410176" y="233622"/>
                    </a:cubicBezTo>
                    <a:cubicBezTo>
                      <a:pt x="431874" y="227534"/>
                      <a:pt x="453269" y="214683"/>
                      <a:pt x="467667" y="197156"/>
                    </a:cubicBezTo>
                    <a:cubicBezTo>
                      <a:pt x="477322" y="185416"/>
                      <a:pt x="484016" y="174146"/>
                      <a:pt x="489634" y="160085"/>
                    </a:cubicBezTo>
                    <a:cubicBezTo>
                      <a:pt x="493974" y="149185"/>
                      <a:pt x="495824" y="137781"/>
                      <a:pt x="496833" y="126074"/>
                    </a:cubicBezTo>
                    <a:cubicBezTo>
                      <a:pt x="498851" y="102863"/>
                      <a:pt x="492359" y="77935"/>
                      <a:pt x="480417" y="58054"/>
                    </a:cubicBezTo>
                    <a:close/>
                    <a:moveTo>
                      <a:pt x="422892" y="125099"/>
                    </a:moveTo>
                    <a:cubicBezTo>
                      <a:pt x="422084" y="129035"/>
                      <a:pt x="421008" y="132903"/>
                      <a:pt x="419696" y="136738"/>
                    </a:cubicBezTo>
                    <a:cubicBezTo>
                      <a:pt x="417947" y="140203"/>
                      <a:pt x="415962" y="143534"/>
                      <a:pt x="413775" y="146763"/>
                    </a:cubicBezTo>
                    <a:cubicBezTo>
                      <a:pt x="411286" y="149623"/>
                      <a:pt x="408595" y="152280"/>
                      <a:pt x="405735" y="154803"/>
                    </a:cubicBezTo>
                    <a:cubicBezTo>
                      <a:pt x="402506" y="156990"/>
                      <a:pt x="399175" y="158975"/>
                      <a:pt x="395710" y="160724"/>
                    </a:cubicBezTo>
                    <a:cubicBezTo>
                      <a:pt x="391909" y="162070"/>
                      <a:pt x="388040" y="163146"/>
                      <a:pt x="384071" y="163920"/>
                    </a:cubicBezTo>
                    <a:cubicBezTo>
                      <a:pt x="380000" y="164189"/>
                      <a:pt x="375930" y="164189"/>
                      <a:pt x="371893" y="163920"/>
                    </a:cubicBezTo>
                    <a:cubicBezTo>
                      <a:pt x="367957" y="163112"/>
                      <a:pt x="364089" y="162036"/>
                      <a:pt x="360254" y="160724"/>
                    </a:cubicBezTo>
                    <a:cubicBezTo>
                      <a:pt x="356789" y="158975"/>
                      <a:pt x="353425" y="156990"/>
                      <a:pt x="350229" y="154803"/>
                    </a:cubicBezTo>
                    <a:cubicBezTo>
                      <a:pt x="347369" y="152314"/>
                      <a:pt x="344712" y="149623"/>
                      <a:pt x="342189" y="146763"/>
                    </a:cubicBezTo>
                    <a:cubicBezTo>
                      <a:pt x="340002" y="143534"/>
                      <a:pt x="338017" y="140203"/>
                      <a:pt x="336268" y="136738"/>
                    </a:cubicBezTo>
                    <a:cubicBezTo>
                      <a:pt x="334923" y="132903"/>
                      <a:pt x="333846" y="129001"/>
                      <a:pt x="333039" y="124998"/>
                    </a:cubicBezTo>
                    <a:cubicBezTo>
                      <a:pt x="332904" y="123013"/>
                      <a:pt x="332803" y="121028"/>
                      <a:pt x="332803" y="119010"/>
                    </a:cubicBezTo>
                    <a:cubicBezTo>
                      <a:pt x="332803" y="117025"/>
                      <a:pt x="332904" y="115007"/>
                      <a:pt x="333039" y="113022"/>
                    </a:cubicBezTo>
                    <a:cubicBezTo>
                      <a:pt x="333846" y="109019"/>
                      <a:pt x="334923" y="105117"/>
                      <a:pt x="336268" y="101282"/>
                    </a:cubicBezTo>
                    <a:cubicBezTo>
                      <a:pt x="338017" y="97817"/>
                      <a:pt x="340002" y="94486"/>
                      <a:pt x="342189" y="91257"/>
                    </a:cubicBezTo>
                    <a:cubicBezTo>
                      <a:pt x="344678" y="88397"/>
                      <a:pt x="347369" y="85740"/>
                      <a:pt x="350229" y="83217"/>
                    </a:cubicBezTo>
                    <a:cubicBezTo>
                      <a:pt x="353458" y="81030"/>
                      <a:pt x="356789" y="79045"/>
                      <a:pt x="360254" y="77296"/>
                    </a:cubicBezTo>
                    <a:cubicBezTo>
                      <a:pt x="364055" y="75951"/>
                      <a:pt x="367924" y="74874"/>
                      <a:pt x="371893" y="74100"/>
                    </a:cubicBezTo>
                    <a:cubicBezTo>
                      <a:pt x="375964" y="73831"/>
                      <a:pt x="380034" y="73831"/>
                      <a:pt x="384071" y="74100"/>
                    </a:cubicBezTo>
                    <a:cubicBezTo>
                      <a:pt x="388007" y="74908"/>
                      <a:pt x="391875" y="75984"/>
                      <a:pt x="395710" y="77296"/>
                    </a:cubicBezTo>
                    <a:cubicBezTo>
                      <a:pt x="399175" y="79045"/>
                      <a:pt x="402506" y="80997"/>
                      <a:pt x="405735" y="83217"/>
                    </a:cubicBezTo>
                    <a:cubicBezTo>
                      <a:pt x="408595" y="85706"/>
                      <a:pt x="411252" y="88397"/>
                      <a:pt x="413775" y="91257"/>
                    </a:cubicBezTo>
                    <a:cubicBezTo>
                      <a:pt x="415962" y="94486"/>
                      <a:pt x="417947" y="97817"/>
                      <a:pt x="419696" y="101282"/>
                    </a:cubicBezTo>
                    <a:cubicBezTo>
                      <a:pt x="421042" y="105083"/>
                      <a:pt x="422118" y="108952"/>
                      <a:pt x="422892" y="112921"/>
                    </a:cubicBezTo>
                    <a:cubicBezTo>
                      <a:pt x="423161" y="116992"/>
                      <a:pt x="423161" y="121062"/>
                      <a:pt x="422892" y="12509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16" name="Freeform: Shape 15">
                <a:extLst>
                  <a:ext uri="{FF2B5EF4-FFF2-40B4-BE49-F238E27FC236}">
                    <a16:creationId xmlns:a16="http://schemas.microsoft.com/office/drawing/2014/main" id="{CB8A3507-78DD-A17B-2C80-76832E5B17B7}"/>
                  </a:ext>
                </a:extLst>
              </p:cNvPr>
              <p:cNvSpPr/>
              <p:nvPr/>
            </p:nvSpPr>
            <p:spPr>
              <a:xfrm>
                <a:off x="9980448" y="2047137"/>
                <a:ext cx="459137" cy="430265"/>
              </a:xfrm>
              <a:custGeom>
                <a:avLst/>
                <a:gdLst>
                  <a:gd name="connsiteX0" fmla="*/ 175064 w 422684"/>
                  <a:gd name="connsiteY0" fmla="*/ 396105 h 396104"/>
                  <a:gd name="connsiteX1" fmla="*/ 303570 w 422684"/>
                  <a:gd name="connsiteY1" fmla="*/ 396105 h 396104"/>
                  <a:gd name="connsiteX2" fmla="*/ 334351 w 422684"/>
                  <a:gd name="connsiteY2" fmla="*/ 365324 h 396104"/>
                  <a:gd name="connsiteX3" fmla="*/ 334351 w 422684"/>
                  <a:gd name="connsiteY3" fmla="*/ 233993 h 396104"/>
                  <a:gd name="connsiteX4" fmla="*/ 335663 w 422684"/>
                  <a:gd name="connsiteY4" fmla="*/ 233690 h 396104"/>
                  <a:gd name="connsiteX5" fmla="*/ 393154 w 422684"/>
                  <a:gd name="connsiteY5" fmla="*/ 197224 h 396104"/>
                  <a:gd name="connsiteX6" fmla="*/ 415121 w 422684"/>
                  <a:gd name="connsiteY6" fmla="*/ 160152 h 396104"/>
                  <a:gd name="connsiteX7" fmla="*/ 422320 w 422684"/>
                  <a:gd name="connsiteY7" fmla="*/ 126142 h 396104"/>
                  <a:gd name="connsiteX8" fmla="*/ 405904 w 422684"/>
                  <a:gd name="connsiteY8" fmla="*/ 58121 h 396104"/>
                  <a:gd name="connsiteX9" fmla="*/ 356049 w 422684"/>
                  <a:gd name="connsiteY9" fmla="*/ 12236 h 396104"/>
                  <a:gd name="connsiteX10" fmla="*/ 313561 w 422684"/>
                  <a:gd name="connsiteY10" fmla="*/ 529 h 396104"/>
                  <a:gd name="connsiteX11" fmla="*/ 278239 w 422684"/>
                  <a:gd name="connsiteY11" fmla="*/ 2716 h 396104"/>
                  <a:gd name="connsiteX12" fmla="*/ 184517 w 422684"/>
                  <a:gd name="connsiteY12" fmla="*/ 118976 h 396104"/>
                  <a:gd name="connsiteX13" fmla="*/ 204936 w 422684"/>
                  <a:gd name="connsiteY13" fmla="*/ 185450 h 396104"/>
                  <a:gd name="connsiteX14" fmla="*/ 264951 w 422684"/>
                  <a:gd name="connsiteY14" fmla="*/ 231503 h 396104"/>
                  <a:gd name="connsiteX15" fmla="*/ 272789 w 422684"/>
                  <a:gd name="connsiteY15" fmla="*/ 234026 h 396104"/>
                  <a:gd name="connsiteX16" fmla="*/ 272789 w 422684"/>
                  <a:gd name="connsiteY16" fmla="*/ 334476 h 396104"/>
                  <a:gd name="connsiteX17" fmla="*/ 30781 w 422684"/>
                  <a:gd name="connsiteY17" fmla="*/ 334476 h 396104"/>
                  <a:gd name="connsiteX18" fmla="*/ 0 w 422684"/>
                  <a:gd name="connsiteY18" fmla="*/ 365257 h 396104"/>
                  <a:gd name="connsiteX19" fmla="*/ 0 w 422684"/>
                  <a:gd name="connsiteY19" fmla="*/ 365257 h 396104"/>
                  <a:gd name="connsiteX20" fmla="*/ 30781 w 422684"/>
                  <a:gd name="connsiteY20" fmla="*/ 396038 h 396104"/>
                  <a:gd name="connsiteX21" fmla="*/ 175098 w 422684"/>
                  <a:gd name="connsiteY21" fmla="*/ 396038 h 396104"/>
                  <a:gd name="connsiteX22" fmla="*/ 267777 w 422684"/>
                  <a:gd name="connsiteY22" fmla="*/ 146763 h 396104"/>
                  <a:gd name="connsiteX23" fmla="*/ 261856 w 422684"/>
                  <a:gd name="connsiteY23" fmla="*/ 136738 h 396104"/>
                  <a:gd name="connsiteX24" fmla="*/ 258626 w 422684"/>
                  <a:gd name="connsiteY24" fmla="*/ 124998 h 396104"/>
                  <a:gd name="connsiteX25" fmla="*/ 258391 w 422684"/>
                  <a:gd name="connsiteY25" fmla="*/ 119010 h 396104"/>
                  <a:gd name="connsiteX26" fmla="*/ 258626 w 422684"/>
                  <a:gd name="connsiteY26" fmla="*/ 113022 h 396104"/>
                  <a:gd name="connsiteX27" fmla="*/ 261856 w 422684"/>
                  <a:gd name="connsiteY27" fmla="*/ 101282 h 396104"/>
                  <a:gd name="connsiteX28" fmla="*/ 267777 w 422684"/>
                  <a:gd name="connsiteY28" fmla="*/ 91257 h 396104"/>
                  <a:gd name="connsiteX29" fmla="*/ 275817 w 422684"/>
                  <a:gd name="connsiteY29" fmla="*/ 83217 h 396104"/>
                  <a:gd name="connsiteX30" fmla="*/ 285841 w 422684"/>
                  <a:gd name="connsiteY30" fmla="*/ 77296 h 396104"/>
                  <a:gd name="connsiteX31" fmla="*/ 297481 w 422684"/>
                  <a:gd name="connsiteY31" fmla="*/ 74100 h 396104"/>
                  <a:gd name="connsiteX32" fmla="*/ 309659 w 422684"/>
                  <a:gd name="connsiteY32" fmla="*/ 74100 h 396104"/>
                  <a:gd name="connsiteX33" fmla="*/ 321298 w 422684"/>
                  <a:gd name="connsiteY33" fmla="*/ 77296 h 396104"/>
                  <a:gd name="connsiteX34" fmla="*/ 331323 w 422684"/>
                  <a:gd name="connsiteY34" fmla="*/ 83217 h 396104"/>
                  <a:gd name="connsiteX35" fmla="*/ 339363 w 422684"/>
                  <a:gd name="connsiteY35" fmla="*/ 91257 h 396104"/>
                  <a:gd name="connsiteX36" fmla="*/ 345284 w 422684"/>
                  <a:gd name="connsiteY36" fmla="*/ 101282 h 396104"/>
                  <a:gd name="connsiteX37" fmla="*/ 348480 w 422684"/>
                  <a:gd name="connsiteY37" fmla="*/ 112921 h 396104"/>
                  <a:gd name="connsiteX38" fmla="*/ 348480 w 422684"/>
                  <a:gd name="connsiteY38" fmla="*/ 125099 h 396104"/>
                  <a:gd name="connsiteX39" fmla="*/ 345284 w 422684"/>
                  <a:gd name="connsiteY39" fmla="*/ 136738 h 396104"/>
                  <a:gd name="connsiteX40" fmla="*/ 339363 w 422684"/>
                  <a:gd name="connsiteY40" fmla="*/ 146763 h 396104"/>
                  <a:gd name="connsiteX41" fmla="*/ 331323 w 422684"/>
                  <a:gd name="connsiteY41" fmla="*/ 154803 h 396104"/>
                  <a:gd name="connsiteX42" fmla="*/ 321298 w 422684"/>
                  <a:gd name="connsiteY42" fmla="*/ 160724 h 396104"/>
                  <a:gd name="connsiteX43" fmla="*/ 309659 w 422684"/>
                  <a:gd name="connsiteY43" fmla="*/ 163920 h 396104"/>
                  <a:gd name="connsiteX44" fmla="*/ 297481 w 422684"/>
                  <a:gd name="connsiteY44" fmla="*/ 163920 h 396104"/>
                  <a:gd name="connsiteX45" fmla="*/ 285841 w 422684"/>
                  <a:gd name="connsiteY45" fmla="*/ 160724 h 396104"/>
                  <a:gd name="connsiteX46" fmla="*/ 275817 w 422684"/>
                  <a:gd name="connsiteY46" fmla="*/ 154803 h 396104"/>
                  <a:gd name="connsiteX47" fmla="*/ 267777 w 422684"/>
                  <a:gd name="connsiteY47" fmla="*/ 146763 h 3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2684" h="396104">
                    <a:moveTo>
                      <a:pt x="175064" y="396105"/>
                    </a:moveTo>
                    <a:lnTo>
                      <a:pt x="303570" y="396105"/>
                    </a:lnTo>
                    <a:cubicBezTo>
                      <a:pt x="320222" y="396105"/>
                      <a:pt x="334351" y="382010"/>
                      <a:pt x="334351" y="365324"/>
                    </a:cubicBezTo>
                    <a:lnTo>
                      <a:pt x="334351" y="233993"/>
                    </a:lnTo>
                    <a:cubicBezTo>
                      <a:pt x="334788" y="233892"/>
                      <a:pt x="335225" y="233791"/>
                      <a:pt x="335663" y="233690"/>
                    </a:cubicBezTo>
                    <a:cubicBezTo>
                      <a:pt x="357361" y="227601"/>
                      <a:pt x="378756" y="214750"/>
                      <a:pt x="393154" y="197224"/>
                    </a:cubicBezTo>
                    <a:cubicBezTo>
                      <a:pt x="402809" y="185483"/>
                      <a:pt x="409503" y="174214"/>
                      <a:pt x="415121" y="160152"/>
                    </a:cubicBezTo>
                    <a:cubicBezTo>
                      <a:pt x="419461" y="149253"/>
                      <a:pt x="421311" y="137849"/>
                      <a:pt x="422320" y="126142"/>
                    </a:cubicBezTo>
                    <a:cubicBezTo>
                      <a:pt x="424338" y="102930"/>
                      <a:pt x="417846" y="78003"/>
                      <a:pt x="405904" y="58121"/>
                    </a:cubicBezTo>
                    <a:cubicBezTo>
                      <a:pt x="394365" y="38879"/>
                      <a:pt x="376603" y="21554"/>
                      <a:pt x="356049" y="12236"/>
                    </a:cubicBezTo>
                    <a:cubicBezTo>
                      <a:pt x="341785" y="5777"/>
                      <a:pt x="329103" y="2245"/>
                      <a:pt x="313561" y="529"/>
                    </a:cubicBezTo>
                    <a:cubicBezTo>
                      <a:pt x="301753" y="-783"/>
                      <a:pt x="289878" y="495"/>
                      <a:pt x="278239" y="2716"/>
                    </a:cubicBezTo>
                    <a:cubicBezTo>
                      <a:pt x="223842" y="13111"/>
                      <a:pt x="184988" y="64748"/>
                      <a:pt x="184517" y="118976"/>
                    </a:cubicBezTo>
                    <a:cubicBezTo>
                      <a:pt x="184719" y="142121"/>
                      <a:pt x="191312" y="166510"/>
                      <a:pt x="204936" y="185450"/>
                    </a:cubicBezTo>
                    <a:cubicBezTo>
                      <a:pt x="220411" y="207013"/>
                      <a:pt x="240091" y="222185"/>
                      <a:pt x="264951" y="231503"/>
                    </a:cubicBezTo>
                    <a:cubicBezTo>
                      <a:pt x="267507" y="232445"/>
                      <a:pt x="270131" y="233286"/>
                      <a:pt x="272789" y="234026"/>
                    </a:cubicBezTo>
                    <a:lnTo>
                      <a:pt x="272789" y="334476"/>
                    </a:lnTo>
                    <a:lnTo>
                      <a:pt x="30781" y="334476"/>
                    </a:lnTo>
                    <a:cubicBezTo>
                      <a:pt x="13793" y="334476"/>
                      <a:pt x="0" y="348268"/>
                      <a:pt x="0" y="365257"/>
                    </a:cubicBezTo>
                    <a:lnTo>
                      <a:pt x="0" y="365257"/>
                    </a:lnTo>
                    <a:cubicBezTo>
                      <a:pt x="0" y="382245"/>
                      <a:pt x="13793" y="396038"/>
                      <a:pt x="30781" y="396038"/>
                    </a:cubicBezTo>
                    <a:lnTo>
                      <a:pt x="175098" y="396038"/>
                    </a:lnTo>
                    <a:close/>
                    <a:moveTo>
                      <a:pt x="267777" y="146763"/>
                    </a:moveTo>
                    <a:cubicBezTo>
                      <a:pt x="265590" y="143534"/>
                      <a:pt x="263605" y="140203"/>
                      <a:pt x="261856" y="136738"/>
                    </a:cubicBezTo>
                    <a:cubicBezTo>
                      <a:pt x="260510" y="132903"/>
                      <a:pt x="259434" y="129001"/>
                      <a:pt x="258626" y="124998"/>
                    </a:cubicBezTo>
                    <a:cubicBezTo>
                      <a:pt x="258492" y="123013"/>
                      <a:pt x="258391" y="121028"/>
                      <a:pt x="258391" y="119010"/>
                    </a:cubicBezTo>
                    <a:cubicBezTo>
                      <a:pt x="258391" y="117025"/>
                      <a:pt x="258492" y="115007"/>
                      <a:pt x="258626" y="113022"/>
                    </a:cubicBezTo>
                    <a:cubicBezTo>
                      <a:pt x="259434" y="109019"/>
                      <a:pt x="260510" y="105117"/>
                      <a:pt x="261856" y="101282"/>
                    </a:cubicBezTo>
                    <a:cubicBezTo>
                      <a:pt x="263605" y="97817"/>
                      <a:pt x="265590" y="94453"/>
                      <a:pt x="267777" y="91257"/>
                    </a:cubicBezTo>
                    <a:cubicBezTo>
                      <a:pt x="270266" y="88397"/>
                      <a:pt x="272957" y="85740"/>
                      <a:pt x="275817" y="83217"/>
                    </a:cubicBezTo>
                    <a:cubicBezTo>
                      <a:pt x="279046" y="81030"/>
                      <a:pt x="282376" y="79045"/>
                      <a:pt x="285841" y="77296"/>
                    </a:cubicBezTo>
                    <a:cubicBezTo>
                      <a:pt x="289643" y="75951"/>
                      <a:pt x="293511" y="74874"/>
                      <a:pt x="297481" y="74100"/>
                    </a:cubicBezTo>
                    <a:cubicBezTo>
                      <a:pt x="301551" y="73831"/>
                      <a:pt x="305622" y="73831"/>
                      <a:pt x="309659" y="74100"/>
                    </a:cubicBezTo>
                    <a:cubicBezTo>
                      <a:pt x="313595" y="74908"/>
                      <a:pt x="317463" y="75984"/>
                      <a:pt x="321298" y="77296"/>
                    </a:cubicBezTo>
                    <a:cubicBezTo>
                      <a:pt x="324763" y="79045"/>
                      <a:pt x="328094" y="81030"/>
                      <a:pt x="331323" y="83217"/>
                    </a:cubicBezTo>
                    <a:cubicBezTo>
                      <a:pt x="334182" y="85706"/>
                      <a:pt x="336840" y="88397"/>
                      <a:pt x="339363" y="91257"/>
                    </a:cubicBezTo>
                    <a:cubicBezTo>
                      <a:pt x="341550" y="94486"/>
                      <a:pt x="343534" y="97817"/>
                      <a:pt x="345284" y="101282"/>
                    </a:cubicBezTo>
                    <a:cubicBezTo>
                      <a:pt x="346629" y="105083"/>
                      <a:pt x="347706" y="108952"/>
                      <a:pt x="348480" y="112921"/>
                    </a:cubicBezTo>
                    <a:cubicBezTo>
                      <a:pt x="348749" y="116992"/>
                      <a:pt x="348749" y="121062"/>
                      <a:pt x="348480" y="125099"/>
                    </a:cubicBezTo>
                    <a:cubicBezTo>
                      <a:pt x="347672" y="129035"/>
                      <a:pt x="346596" y="132903"/>
                      <a:pt x="345284" y="136738"/>
                    </a:cubicBezTo>
                    <a:cubicBezTo>
                      <a:pt x="343534" y="140203"/>
                      <a:pt x="341583" y="143534"/>
                      <a:pt x="339363" y="146763"/>
                    </a:cubicBezTo>
                    <a:cubicBezTo>
                      <a:pt x="336874" y="149623"/>
                      <a:pt x="334182" y="152280"/>
                      <a:pt x="331323" y="154803"/>
                    </a:cubicBezTo>
                    <a:cubicBezTo>
                      <a:pt x="328094" y="156990"/>
                      <a:pt x="324763" y="158975"/>
                      <a:pt x="321298" y="160724"/>
                    </a:cubicBezTo>
                    <a:cubicBezTo>
                      <a:pt x="317497" y="162070"/>
                      <a:pt x="313628" y="163146"/>
                      <a:pt x="309659" y="163920"/>
                    </a:cubicBezTo>
                    <a:cubicBezTo>
                      <a:pt x="305588" y="164189"/>
                      <a:pt x="301518" y="164189"/>
                      <a:pt x="297481" y="163920"/>
                    </a:cubicBezTo>
                    <a:cubicBezTo>
                      <a:pt x="293545" y="163112"/>
                      <a:pt x="289676" y="162036"/>
                      <a:pt x="285841" y="160724"/>
                    </a:cubicBezTo>
                    <a:cubicBezTo>
                      <a:pt x="282376" y="158975"/>
                      <a:pt x="279046" y="156990"/>
                      <a:pt x="275817" y="154803"/>
                    </a:cubicBezTo>
                    <a:cubicBezTo>
                      <a:pt x="272957" y="152314"/>
                      <a:pt x="270300" y="149623"/>
                      <a:pt x="267777" y="14676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17" name="Freeform: Shape 16">
                <a:extLst>
                  <a:ext uri="{FF2B5EF4-FFF2-40B4-BE49-F238E27FC236}">
                    <a16:creationId xmlns:a16="http://schemas.microsoft.com/office/drawing/2014/main" id="{2998FFAC-8C05-FE66-D96F-D9258701FDD8}"/>
                  </a:ext>
                </a:extLst>
              </p:cNvPr>
              <p:cNvSpPr/>
              <p:nvPr/>
            </p:nvSpPr>
            <p:spPr>
              <a:xfrm>
                <a:off x="9923580" y="1824418"/>
                <a:ext cx="261570" cy="526112"/>
              </a:xfrm>
              <a:custGeom>
                <a:avLst/>
                <a:gdLst>
                  <a:gd name="connsiteX0" fmla="*/ 174167 w 240802"/>
                  <a:gd name="connsiteY0" fmla="*/ 12236 h 484341"/>
                  <a:gd name="connsiteX1" fmla="*/ 131679 w 240802"/>
                  <a:gd name="connsiteY1" fmla="*/ 529 h 484341"/>
                  <a:gd name="connsiteX2" fmla="*/ 96357 w 240802"/>
                  <a:gd name="connsiteY2" fmla="*/ 2716 h 484341"/>
                  <a:gd name="connsiteX3" fmla="*/ 2635 w 240802"/>
                  <a:gd name="connsiteY3" fmla="*/ 118976 h 484341"/>
                  <a:gd name="connsiteX4" fmla="*/ 23055 w 240802"/>
                  <a:gd name="connsiteY4" fmla="*/ 185450 h 484341"/>
                  <a:gd name="connsiteX5" fmla="*/ 82161 w 240802"/>
                  <a:gd name="connsiteY5" fmla="*/ 231133 h 484341"/>
                  <a:gd name="connsiteX6" fmla="*/ 82161 w 240802"/>
                  <a:gd name="connsiteY6" fmla="*/ 262419 h 484341"/>
                  <a:gd name="connsiteX7" fmla="*/ 22416 w 240802"/>
                  <a:gd name="connsiteY7" fmla="*/ 298817 h 484341"/>
                  <a:gd name="connsiteX8" fmla="*/ 18547 w 240802"/>
                  <a:gd name="connsiteY8" fmla="*/ 301172 h 484341"/>
                  <a:gd name="connsiteX9" fmla="*/ 45 w 240802"/>
                  <a:gd name="connsiteY9" fmla="*/ 333770 h 484341"/>
                  <a:gd name="connsiteX10" fmla="*/ 45 w 240802"/>
                  <a:gd name="connsiteY10" fmla="*/ 347865 h 484341"/>
                  <a:gd name="connsiteX11" fmla="*/ 45 w 240802"/>
                  <a:gd name="connsiteY11" fmla="*/ 447373 h 484341"/>
                  <a:gd name="connsiteX12" fmla="*/ 36982 w 240802"/>
                  <a:gd name="connsiteY12" fmla="*/ 484310 h 484341"/>
                  <a:gd name="connsiteX13" fmla="*/ 73919 w 240802"/>
                  <a:gd name="connsiteY13" fmla="*/ 447373 h 484341"/>
                  <a:gd name="connsiteX14" fmla="*/ 73919 w 240802"/>
                  <a:gd name="connsiteY14" fmla="*/ 353954 h 484341"/>
                  <a:gd name="connsiteX15" fmla="*/ 123404 w 240802"/>
                  <a:gd name="connsiteY15" fmla="*/ 323812 h 484341"/>
                  <a:gd name="connsiteX16" fmla="*/ 136052 w 240802"/>
                  <a:gd name="connsiteY16" fmla="*/ 316108 h 484341"/>
                  <a:gd name="connsiteX17" fmla="*/ 156035 w 240802"/>
                  <a:gd name="connsiteY17" fmla="*/ 281560 h 484341"/>
                  <a:gd name="connsiteX18" fmla="*/ 156035 w 240802"/>
                  <a:gd name="connsiteY18" fmla="*/ 240586 h 484341"/>
                  <a:gd name="connsiteX19" fmla="*/ 156035 w 240802"/>
                  <a:gd name="connsiteY19" fmla="*/ 232916 h 484341"/>
                  <a:gd name="connsiteX20" fmla="*/ 211272 w 240802"/>
                  <a:gd name="connsiteY20" fmla="*/ 197190 h 484341"/>
                  <a:gd name="connsiteX21" fmla="*/ 233239 w 240802"/>
                  <a:gd name="connsiteY21" fmla="*/ 160118 h 484341"/>
                  <a:gd name="connsiteX22" fmla="*/ 240438 w 240802"/>
                  <a:gd name="connsiteY22" fmla="*/ 126108 h 484341"/>
                  <a:gd name="connsiteX23" fmla="*/ 224022 w 240802"/>
                  <a:gd name="connsiteY23" fmla="*/ 58088 h 484341"/>
                  <a:gd name="connsiteX24" fmla="*/ 174167 w 240802"/>
                  <a:gd name="connsiteY24" fmla="*/ 12202 h 484341"/>
                  <a:gd name="connsiteX25" fmla="*/ 93935 w 240802"/>
                  <a:gd name="connsiteY25" fmla="*/ 83183 h 484341"/>
                  <a:gd name="connsiteX26" fmla="*/ 103960 w 240802"/>
                  <a:gd name="connsiteY26" fmla="*/ 77262 h 484341"/>
                  <a:gd name="connsiteX27" fmla="*/ 115599 w 240802"/>
                  <a:gd name="connsiteY27" fmla="*/ 74067 h 484341"/>
                  <a:gd name="connsiteX28" fmla="*/ 127777 w 240802"/>
                  <a:gd name="connsiteY28" fmla="*/ 74067 h 484341"/>
                  <a:gd name="connsiteX29" fmla="*/ 139416 w 240802"/>
                  <a:gd name="connsiteY29" fmla="*/ 77262 h 484341"/>
                  <a:gd name="connsiteX30" fmla="*/ 149441 w 240802"/>
                  <a:gd name="connsiteY30" fmla="*/ 83183 h 484341"/>
                  <a:gd name="connsiteX31" fmla="*/ 157481 w 240802"/>
                  <a:gd name="connsiteY31" fmla="*/ 91223 h 484341"/>
                  <a:gd name="connsiteX32" fmla="*/ 163402 w 240802"/>
                  <a:gd name="connsiteY32" fmla="*/ 101248 h 484341"/>
                  <a:gd name="connsiteX33" fmla="*/ 166598 w 240802"/>
                  <a:gd name="connsiteY33" fmla="*/ 112888 h 484341"/>
                  <a:gd name="connsiteX34" fmla="*/ 166598 w 240802"/>
                  <a:gd name="connsiteY34" fmla="*/ 125065 h 484341"/>
                  <a:gd name="connsiteX35" fmla="*/ 163402 w 240802"/>
                  <a:gd name="connsiteY35" fmla="*/ 136705 h 484341"/>
                  <a:gd name="connsiteX36" fmla="*/ 157481 w 240802"/>
                  <a:gd name="connsiteY36" fmla="*/ 146730 h 484341"/>
                  <a:gd name="connsiteX37" fmla="*/ 149441 w 240802"/>
                  <a:gd name="connsiteY37" fmla="*/ 154770 h 484341"/>
                  <a:gd name="connsiteX38" fmla="*/ 139416 w 240802"/>
                  <a:gd name="connsiteY38" fmla="*/ 160690 h 484341"/>
                  <a:gd name="connsiteX39" fmla="*/ 127777 w 240802"/>
                  <a:gd name="connsiteY39" fmla="*/ 163886 h 484341"/>
                  <a:gd name="connsiteX40" fmla="*/ 115599 w 240802"/>
                  <a:gd name="connsiteY40" fmla="*/ 163886 h 484341"/>
                  <a:gd name="connsiteX41" fmla="*/ 103960 w 240802"/>
                  <a:gd name="connsiteY41" fmla="*/ 160690 h 484341"/>
                  <a:gd name="connsiteX42" fmla="*/ 93935 w 240802"/>
                  <a:gd name="connsiteY42" fmla="*/ 154770 h 484341"/>
                  <a:gd name="connsiteX43" fmla="*/ 85895 w 240802"/>
                  <a:gd name="connsiteY43" fmla="*/ 146730 h 484341"/>
                  <a:gd name="connsiteX44" fmla="*/ 79974 w 240802"/>
                  <a:gd name="connsiteY44" fmla="*/ 136705 h 484341"/>
                  <a:gd name="connsiteX45" fmla="*/ 76745 w 240802"/>
                  <a:gd name="connsiteY45" fmla="*/ 124964 h 484341"/>
                  <a:gd name="connsiteX46" fmla="*/ 76509 w 240802"/>
                  <a:gd name="connsiteY46" fmla="*/ 118976 h 484341"/>
                  <a:gd name="connsiteX47" fmla="*/ 76745 w 240802"/>
                  <a:gd name="connsiteY47" fmla="*/ 112988 h 484341"/>
                  <a:gd name="connsiteX48" fmla="*/ 79974 w 240802"/>
                  <a:gd name="connsiteY48" fmla="*/ 101248 h 484341"/>
                  <a:gd name="connsiteX49" fmla="*/ 85895 w 240802"/>
                  <a:gd name="connsiteY49" fmla="*/ 91223 h 484341"/>
                  <a:gd name="connsiteX50" fmla="*/ 93935 w 240802"/>
                  <a:gd name="connsiteY50" fmla="*/ 83183 h 48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0802" h="484341">
                    <a:moveTo>
                      <a:pt x="174167" y="12236"/>
                    </a:moveTo>
                    <a:cubicBezTo>
                      <a:pt x="159903" y="5777"/>
                      <a:pt x="147221" y="2245"/>
                      <a:pt x="131679" y="529"/>
                    </a:cubicBezTo>
                    <a:cubicBezTo>
                      <a:pt x="119871" y="-783"/>
                      <a:pt x="107996" y="495"/>
                      <a:pt x="96357" y="2716"/>
                    </a:cubicBezTo>
                    <a:cubicBezTo>
                      <a:pt x="41961" y="13110"/>
                      <a:pt x="3106" y="64748"/>
                      <a:pt x="2635" y="118976"/>
                    </a:cubicBezTo>
                    <a:cubicBezTo>
                      <a:pt x="2837" y="142121"/>
                      <a:pt x="9431" y="166510"/>
                      <a:pt x="23055" y="185450"/>
                    </a:cubicBezTo>
                    <a:cubicBezTo>
                      <a:pt x="38361" y="206744"/>
                      <a:pt x="57704" y="221781"/>
                      <a:pt x="82161" y="231133"/>
                    </a:cubicBezTo>
                    <a:lnTo>
                      <a:pt x="82161" y="262419"/>
                    </a:lnTo>
                    <a:cubicBezTo>
                      <a:pt x="62246" y="274563"/>
                      <a:pt x="42331" y="286673"/>
                      <a:pt x="22416" y="298817"/>
                    </a:cubicBezTo>
                    <a:cubicBezTo>
                      <a:pt x="21137" y="299591"/>
                      <a:pt x="19825" y="300365"/>
                      <a:pt x="18547" y="301172"/>
                    </a:cubicBezTo>
                    <a:cubicBezTo>
                      <a:pt x="7042" y="308506"/>
                      <a:pt x="348" y="320078"/>
                      <a:pt x="45" y="333770"/>
                    </a:cubicBezTo>
                    <a:cubicBezTo>
                      <a:pt x="-56" y="338479"/>
                      <a:pt x="45" y="343189"/>
                      <a:pt x="45" y="347865"/>
                    </a:cubicBezTo>
                    <a:lnTo>
                      <a:pt x="45" y="447373"/>
                    </a:lnTo>
                    <a:cubicBezTo>
                      <a:pt x="45" y="466682"/>
                      <a:pt x="17033" y="485218"/>
                      <a:pt x="36982" y="484310"/>
                    </a:cubicBezTo>
                    <a:cubicBezTo>
                      <a:pt x="56998" y="483401"/>
                      <a:pt x="73919" y="468061"/>
                      <a:pt x="73919" y="447373"/>
                    </a:cubicBezTo>
                    <a:lnTo>
                      <a:pt x="73919" y="353954"/>
                    </a:lnTo>
                    <a:cubicBezTo>
                      <a:pt x="90403" y="343895"/>
                      <a:pt x="106886" y="333870"/>
                      <a:pt x="123404" y="323812"/>
                    </a:cubicBezTo>
                    <a:cubicBezTo>
                      <a:pt x="127609" y="321255"/>
                      <a:pt x="131847" y="318699"/>
                      <a:pt x="136052" y="316108"/>
                    </a:cubicBezTo>
                    <a:cubicBezTo>
                      <a:pt x="148466" y="308405"/>
                      <a:pt x="155799" y="296328"/>
                      <a:pt x="156035" y="281560"/>
                    </a:cubicBezTo>
                    <a:cubicBezTo>
                      <a:pt x="156237" y="267902"/>
                      <a:pt x="156035" y="254244"/>
                      <a:pt x="156035" y="240586"/>
                    </a:cubicBezTo>
                    <a:lnTo>
                      <a:pt x="156035" y="232916"/>
                    </a:lnTo>
                    <a:cubicBezTo>
                      <a:pt x="176959" y="226558"/>
                      <a:pt x="197379" y="214111"/>
                      <a:pt x="211272" y="197190"/>
                    </a:cubicBezTo>
                    <a:cubicBezTo>
                      <a:pt x="220927" y="185450"/>
                      <a:pt x="227621" y="174180"/>
                      <a:pt x="233239" y="160118"/>
                    </a:cubicBezTo>
                    <a:cubicBezTo>
                      <a:pt x="237579" y="149219"/>
                      <a:pt x="239429" y="137815"/>
                      <a:pt x="240438" y="126108"/>
                    </a:cubicBezTo>
                    <a:cubicBezTo>
                      <a:pt x="242457" y="102896"/>
                      <a:pt x="235964" y="77969"/>
                      <a:pt x="224022" y="58088"/>
                    </a:cubicBezTo>
                    <a:cubicBezTo>
                      <a:pt x="212483" y="38845"/>
                      <a:pt x="194721" y="21521"/>
                      <a:pt x="174167" y="12202"/>
                    </a:cubicBezTo>
                    <a:close/>
                    <a:moveTo>
                      <a:pt x="93935" y="83183"/>
                    </a:moveTo>
                    <a:cubicBezTo>
                      <a:pt x="97164" y="80997"/>
                      <a:pt x="100495" y="79012"/>
                      <a:pt x="103960" y="77262"/>
                    </a:cubicBezTo>
                    <a:cubicBezTo>
                      <a:pt x="107761" y="75917"/>
                      <a:pt x="111630" y="74840"/>
                      <a:pt x="115599" y="74067"/>
                    </a:cubicBezTo>
                    <a:cubicBezTo>
                      <a:pt x="119670" y="73798"/>
                      <a:pt x="123740" y="73798"/>
                      <a:pt x="127777" y="74067"/>
                    </a:cubicBezTo>
                    <a:cubicBezTo>
                      <a:pt x="131713" y="74874"/>
                      <a:pt x="135582" y="75951"/>
                      <a:pt x="139416" y="77262"/>
                    </a:cubicBezTo>
                    <a:cubicBezTo>
                      <a:pt x="142881" y="79012"/>
                      <a:pt x="146212" y="80997"/>
                      <a:pt x="149441" y="83183"/>
                    </a:cubicBezTo>
                    <a:cubicBezTo>
                      <a:pt x="152301" y="85673"/>
                      <a:pt x="154958" y="88364"/>
                      <a:pt x="157481" y="91223"/>
                    </a:cubicBezTo>
                    <a:cubicBezTo>
                      <a:pt x="159668" y="94453"/>
                      <a:pt x="161653" y="97783"/>
                      <a:pt x="163402" y="101248"/>
                    </a:cubicBezTo>
                    <a:cubicBezTo>
                      <a:pt x="164748" y="105049"/>
                      <a:pt x="165824" y="108918"/>
                      <a:pt x="166598" y="112888"/>
                    </a:cubicBezTo>
                    <a:cubicBezTo>
                      <a:pt x="166867" y="116958"/>
                      <a:pt x="166867" y="121028"/>
                      <a:pt x="166598" y="125065"/>
                    </a:cubicBezTo>
                    <a:cubicBezTo>
                      <a:pt x="165790" y="129001"/>
                      <a:pt x="164714" y="132870"/>
                      <a:pt x="163402" y="136705"/>
                    </a:cubicBezTo>
                    <a:cubicBezTo>
                      <a:pt x="161653" y="140170"/>
                      <a:pt x="159702" y="143500"/>
                      <a:pt x="157481" y="146730"/>
                    </a:cubicBezTo>
                    <a:cubicBezTo>
                      <a:pt x="154992" y="149589"/>
                      <a:pt x="152301" y="152247"/>
                      <a:pt x="149441" y="154770"/>
                    </a:cubicBezTo>
                    <a:cubicBezTo>
                      <a:pt x="146212" y="156956"/>
                      <a:pt x="142881" y="158941"/>
                      <a:pt x="139416" y="160690"/>
                    </a:cubicBezTo>
                    <a:cubicBezTo>
                      <a:pt x="135615" y="162036"/>
                      <a:pt x="131746" y="163112"/>
                      <a:pt x="127777" y="163886"/>
                    </a:cubicBezTo>
                    <a:cubicBezTo>
                      <a:pt x="123707" y="164155"/>
                      <a:pt x="119636" y="164155"/>
                      <a:pt x="115599" y="163886"/>
                    </a:cubicBezTo>
                    <a:cubicBezTo>
                      <a:pt x="111663" y="163079"/>
                      <a:pt x="107795" y="162002"/>
                      <a:pt x="103960" y="160690"/>
                    </a:cubicBezTo>
                    <a:cubicBezTo>
                      <a:pt x="100495" y="158941"/>
                      <a:pt x="97131" y="156956"/>
                      <a:pt x="93935" y="154770"/>
                    </a:cubicBezTo>
                    <a:cubicBezTo>
                      <a:pt x="91075" y="152280"/>
                      <a:pt x="88418" y="149589"/>
                      <a:pt x="85895" y="146730"/>
                    </a:cubicBezTo>
                    <a:cubicBezTo>
                      <a:pt x="83708" y="143500"/>
                      <a:pt x="81723" y="140170"/>
                      <a:pt x="79974" y="136705"/>
                    </a:cubicBezTo>
                    <a:cubicBezTo>
                      <a:pt x="78629" y="132870"/>
                      <a:pt x="77552" y="128968"/>
                      <a:pt x="76745" y="124964"/>
                    </a:cubicBezTo>
                    <a:cubicBezTo>
                      <a:pt x="76610" y="122980"/>
                      <a:pt x="76509" y="120995"/>
                      <a:pt x="76509" y="118976"/>
                    </a:cubicBezTo>
                    <a:cubicBezTo>
                      <a:pt x="76509" y="116992"/>
                      <a:pt x="76610" y="114973"/>
                      <a:pt x="76745" y="112988"/>
                    </a:cubicBezTo>
                    <a:cubicBezTo>
                      <a:pt x="77552" y="108985"/>
                      <a:pt x="78629" y="105083"/>
                      <a:pt x="79974" y="101248"/>
                    </a:cubicBezTo>
                    <a:cubicBezTo>
                      <a:pt x="81723" y="97783"/>
                      <a:pt x="83708" y="94453"/>
                      <a:pt x="85895" y="91223"/>
                    </a:cubicBezTo>
                    <a:cubicBezTo>
                      <a:pt x="88384" y="88364"/>
                      <a:pt x="91075" y="85706"/>
                      <a:pt x="93935" y="8318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18" name="Freeform: Shape 17">
                <a:extLst>
                  <a:ext uri="{FF2B5EF4-FFF2-40B4-BE49-F238E27FC236}">
                    <a16:creationId xmlns:a16="http://schemas.microsoft.com/office/drawing/2014/main" id="{9D2EDB12-7741-49FC-38C8-060F7EC41F27}"/>
                  </a:ext>
                </a:extLst>
              </p:cNvPr>
              <p:cNvSpPr/>
              <p:nvPr/>
            </p:nvSpPr>
            <p:spPr>
              <a:xfrm>
                <a:off x="9926336" y="2894342"/>
                <a:ext cx="258706" cy="526149"/>
              </a:xfrm>
              <a:custGeom>
                <a:avLst/>
                <a:gdLst>
                  <a:gd name="connsiteX0" fmla="*/ 157734 w 238167"/>
                  <a:gd name="connsiteY0" fmla="*/ 252805 h 484375"/>
                  <a:gd name="connsiteX1" fmla="*/ 156051 w 238167"/>
                  <a:gd name="connsiteY1" fmla="*/ 252267 h 484375"/>
                  <a:gd name="connsiteX2" fmla="*/ 156051 w 238167"/>
                  <a:gd name="connsiteY2" fmla="*/ 171665 h 484375"/>
                  <a:gd name="connsiteX3" fmla="*/ 155379 w 238167"/>
                  <a:gd name="connsiteY3" fmla="*/ 164163 h 484375"/>
                  <a:gd name="connsiteX4" fmla="*/ 136170 w 238167"/>
                  <a:gd name="connsiteY4" fmla="*/ 136242 h 484375"/>
                  <a:gd name="connsiteX5" fmla="*/ 94927 w 238167"/>
                  <a:gd name="connsiteY5" fmla="*/ 111112 h 484375"/>
                  <a:gd name="connsiteX6" fmla="*/ 73936 w 238167"/>
                  <a:gd name="connsiteY6" fmla="*/ 98329 h 484375"/>
                  <a:gd name="connsiteX7" fmla="*/ 73936 w 238167"/>
                  <a:gd name="connsiteY7" fmla="*/ 36969 h 484375"/>
                  <a:gd name="connsiteX8" fmla="*/ 36999 w 238167"/>
                  <a:gd name="connsiteY8" fmla="*/ 32 h 484375"/>
                  <a:gd name="connsiteX9" fmla="*/ 62 w 238167"/>
                  <a:gd name="connsiteY9" fmla="*/ 36969 h 484375"/>
                  <a:gd name="connsiteX10" fmla="*/ 62 w 238167"/>
                  <a:gd name="connsiteY10" fmla="*/ 114846 h 484375"/>
                  <a:gd name="connsiteX11" fmla="*/ 62 w 238167"/>
                  <a:gd name="connsiteY11" fmla="*/ 118816 h 484375"/>
                  <a:gd name="connsiteX12" fmla="*/ 18665 w 238167"/>
                  <a:gd name="connsiteY12" fmla="*/ 151178 h 484375"/>
                  <a:gd name="connsiteX13" fmla="*/ 28521 w 238167"/>
                  <a:gd name="connsiteY13" fmla="*/ 157199 h 484375"/>
                  <a:gd name="connsiteX14" fmla="*/ 69798 w 238167"/>
                  <a:gd name="connsiteY14" fmla="*/ 182329 h 484375"/>
                  <a:gd name="connsiteX15" fmla="*/ 82177 w 238167"/>
                  <a:gd name="connsiteY15" fmla="*/ 189864 h 484375"/>
                  <a:gd name="connsiteX16" fmla="*/ 82177 w 238167"/>
                  <a:gd name="connsiteY16" fmla="*/ 252267 h 484375"/>
                  <a:gd name="connsiteX17" fmla="*/ 29530 w 238167"/>
                  <a:gd name="connsiteY17" fmla="*/ 287152 h 484375"/>
                  <a:gd name="connsiteX18" fmla="*/ 7563 w 238167"/>
                  <a:gd name="connsiteY18" fmla="*/ 324223 h 484375"/>
                  <a:gd name="connsiteX19" fmla="*/ 364 w 238167"/>
                  <a:gd name="connsiteY19" fmla="*/ 358234 h 484375"/>
                  <a:gd name="connsiteX20" fmla="*/ 16781 w 238167"/>
                  <a:gd name="connsiteY20" fmla="*/ 426254 h 484375"/>
                  <a:gd name="connsiteX21" fmla="*/ 66636 w 238167"/>
                  <a:gd name="connsiteY21" fmla="*/ 472140 h 484375"/>
                  <a:gd name="connsiteX22" fmla="*/ 109123 w 238167"/>
                  <a:gd name="connsiteY22" fmla="*/ 483846 h 484375"/>
                  <a:gd name="connsiteX23" fmla="*/ 144446 w 238167"/>
                  <a:gd name="connsiteY23" fmla="*/ 481660 h 484375"/>
                  <a:gd name="connsiteX24" fmla="*/ 238167 w 238167"/>
                  <a:gd name="connsiteY24" fmla="*/ 365399 h 484375"/>
                  <a:gd name="connsiteX25" fmla="*/ 217748 w 238167"/>
                  <a:gd name="connsiteY25" fmla="*/ 298926 h 484375"/>
                  <a:gd name="connsiteX26" fmla="*/ 157734 w 238167"/>
                  <a:gd name="connsiteY26" fmla="*/ 252872 h 484375"/>
                  <a:gd name="connsiteX27" fmla="*/ 146868 w 238167"/>
                  <a:gd name="connsiteY27" fmla="*/ 401125 h 484375"/>
                  <a:gd name="connsiteX28" fmla="*/ 136843 w 238167"/>
                  <a:gd name="connsiteY28" fmla="*/ 407046 h 484375"/>
                  <a:gd name="connsiteX29" fmla="*/ 125203 w 238167"/>
                  <a:gd name="connsiteY29" fmla="*/ 410242 h 484375"/>
                  <a:gd name="connsiteX30" fmla="*/ 113026 w 238167"/>
                  <a:gd name="connsiteY30" fmla="*/ 410242 h 484375"/>
                  <a:gd name="connsiteX31" fmla="*/ 101386 w 238167"/>
                  <a:gd name="connsiteY31" fmla="*/ 407046 h 484375"/>
                  <a:gd name="connsiteX32" fmla="*/ 91361 w 238167"/>
                  <a:gd name="connsiteY32" fmla="*/ 401125 h 484375"/>
                  <a:gd name="connsiteX33" fmla="*/ 83321 w 238167"/>
                  <a:gd name="connsiteY33" fmla="*/ 393085 h 484375"/>
                  <a:gd name="connsiteX34" fmla="*/ 77401 w 238167"/>
                  <a:gd name="connsiteY34" fmla="*/ 383060 h 484375"/>
                  <a:gd name="connsiteX35" fmla="*/ 74205 w 238167"/>
                  <a:gd name="connsiteY35" fmla="*/ 371421 h 484375"/>
                  <a:gd name="connsiteX36" fmla="*/ 74205 w 238167"/>
                  <a:gd name="connsiteY36" fmla="*/ 359209 h 484375"/>
                  <a:gd name="connsiteX37" fmla="*/ 77401 w 238167"/>
                  <a:gd name="connsiteY37" fmla="*/ 347570 h 484375"/>
                  <a:gd name="connsiteX38" fmla="*/ 83321 w 238167"/>
                  <a:gd name="connsiteY38" fmla="*/ 337545 h 484375"/>
                  <a:gd name="connsiteX39" fmla="*/ 91361 w 238167"/>
                  <a:gd name="connsiteY39" fmla="*/ 329505 h 484375"/>
                  <a:gd name="connsiteX40" fmla="*/ 101386 w 238167"/>
                  <a:gd name="connsiteY40" fmla="*/ 323584 h 484375"/>
                  <a:gd name="connsiteX41" fmla="*/ 113026 w 238167"/>
                  <a:gd name="connsiteY41" fmla="*/ 320388 h 484375"/>
                  <a:gd name="connsiteX42" fmla="*/ 125203 w 238167"/>
                  <a:gd name="connsiteY42" fmla="*/ 320388 h 484375"/>
                  <a:gd name="connsiteX43" fmla="*/ 136843 w 238167"/>
                  <a:gd name="connsiteY43" fmla="*/ 323584 h 484375"/>
                  <a:gd name="connsiteX44" fmla="*/ 146868 w 238167"/>
                  <a:gd name="connsiteY44" fmla="*/ 329505 h 484375"/>
                  <a:gd name="connsiteX45" fmla="*/ 154908 w 238167"/>
                  <a:gd name="connsiteY45" fmla="*/ 337545 h 484375"/>
                  <a:gd name="connsiteX46" fmla="*/ 160828 w 238167"/>
                  <a:gd name="connsiteY46" fmla="*/ 347570 h 484375"/>
                  <a:gd name="connsiteX47" fmla="*/ 164058 w 238167"/>
                  <a:gd name="connsiteY47" fmla="*/ 359310 h 484375"/>
                  <a:gd name="connsiteX48" fmla="*/ 164293 w 238167"/>
                  <a:gd name="connsiteY48" fmla="*/ 365298 h 484375"/>
                  <a:gd name="connsiteX49" fmla="*/ 164058 w 238167"/>
                  <a:gd name="connsiteY49" fmla="*/ 371286 h 484375"/>
                  <a:gd name="connsiteX50" fmla="*/ 160828 w 238167"/>
                  <a:gd name="connsiteY50" fmla="*/ 383027 h 484375"/>
                  <a:gd name="connsiteX51" fmla="*/ 154908 w 238167"/>
                  <a:gd name="connsiteY51" fmla="*/ 393051 h 484375"/>
                  <a:gd name="connsiteX52" fmla="*/ 146868 w 238167"/>
                  <a:gd name="connsiteY52" fmla="*/ 401091 h 4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8167" h="484375">
                    <a:moveTo>
                      <a:pt x="157734" y="252805"/>
                    </a:moveTo>
                    <a:cubicBezTo>
                      <a:pt x="157195" y="252603"/>
                      <a:pt x="156623" y="252469"/>
                      <a:pt x="156051" y="252267"/>
                    </a:cubicBezTo>
                    <a:lnTo>
                      <a:pt x="156051" y="171665"/>
                    </a:lnTo>
                    <a:cubicBezTo>
                      <a:pt x="156051" y="168940"/>
                      <a:pt x="155782" y="167123"/>
                      <a:pt x="155379" y="164163"/>
                    </a:cubicBezTo>
                    <a:cubicBezTo>
                      <a:pt x="153730" y="151952"/>
                      <a:pt x="146430" y="142633"/>
                      <a:pt x="136170" y="136242"/>
                    </a:cubicBezTo>
                    <a:cubicBezTo>
                      <a:pt x="122512" y="127697"/>
                      <a:pt x="108652" y="119489"/>
                      <a:pt x="94927" y="111112"/>
                    </a:cubicBezTo>
                    <a:cubicBezTo>
                      <a:pt x="87930" y="106840"/>
                      <a:pt x="80933" y="102568"/>
                      <a:pt x="73936" y="98329"/>
                    </a:cubicBezTo>
                    <a:lnTo>
                      <a:pt x="73936" y="36969"/>
                    </a:lnTo>
                    <a:cubicBezTo>
                      <a:pt x="73936" y="17626"/>
                      <a:pt x="56947" y="-876"/>
                      <a:pt x="36999" y="32"/>
                    </a:cubicBezTo>
                    <a:cubicBezTo>
                      <a:pt x="16983" y="940"/>
                      <a:pt x="62" y="16280"/>
                      <a:pt x="62" y="36969"/>
                    </a:cubicBezTo>
                    <a:lnTo>
                      <a:pt x="62" y="114846"/>
                    </a:lnTo>
                    <a:cubicBezTo>
                      <a:pt x="62" y="116158"/>
                      <a:pt x="-6" y="117504"/>
                      <a:pt x="62" y="118816"/>
                    </a:cubicBezTo>
                    <a:cubicBezTo>
                      <a:pt x="600" y="132508"/>
                      <a:pt x="7261" y="143743"/>
                      <a:pt x="18665" y="151178"/>
                    </a:cubicBezTo>
                    <a:cubicBezTo>
                      <a:pt x="21894" y="153264"/>
                      <a:pt x="25258" y="155181"/>
                      <a:pt x="28521" y="157199"/>
                    </a:cubicBezTo>
                    <a:cubicBezTo>
                      <a:pt x="42280" y="165576"/>
                      <a:pt x="56039" y="173952"/>
                      <a:pt x="69798" y="182329"/>
                    </a:cubicBezTo>
                    <a:cubicBezTo>
                      <a:pt x="73936" y="184852"/>
                      <a:pt x="78040" y="187341"/>
                      <a:pt x="82177" y="189864"/>
                    </a:cubicBezTo>
                    <a:lnTo>
                      <a:pt x="82177" y="252267"/>
                    </a:lnTo>
                    <a:cubicBezTo>
                      <a:pt x="62161" y="258827"/>
                      <a:pt x="42852" y="270937"/>
                      <a:pt x="29530" y="287152"/>
                    </a:cubicBezTo>
                    <a:cubicBezTo>
                      <a:pt x="19876" y="298892"/>
                      <a:pt x="13181" y="310162"/>
                      <a:pt x="7563" y="324223"/>
                    </a:cubicBezTo>
                    <a:cubicBezTo>
                      <a:pt x="3224" y="335123"/>
                      <a:pt x="1373" y="346527"/>
                      <a:pt x="364" y="358234"/>
                    </a:cubicBezTo>
                    <a:cubicBezTo>
                      <a:pt x="-1654" y="381445"/>
                      <a:pt x="4838" y="406373"/>
                      <a:pt x="16781" y="426254"/>
                    </a:cubicBezTo>
                    <a:cubicBezTo>
                      <a:pt x="28319" y="445497"/>
                      <a:pt x="46081" y="462821"/>
                      <a:pt x="66636" y="472140"/>
                    </a:cubicBezTo>
                    <a:cubicBezTo>
                      <a:pt x="80899" y="478599"/>
                      <a:pt x="93581" y="482131"/>
                      <a:pt x="109123" y="483846"/>
                    </a:cubicBezTo>
                    <a:cubicBezTo>
                      <a:pt x="120931" y="485158"/>
                      <a:pt x="132806" y="483880"/>
                      <a:pt x="144446" y="481660"/>
                    </a:cubicBezTo>
                    <a:cubicBezTo>
                      <a:pt x="198842" y="471265"/>
                      <a:pt x="237696" y="419627"/>
                      <a:pt x="238167" y="365399"/>
                    </a:cubicBezTo>
                    <a:cubicBezTo>
                      <a:pt x="237965" y="342255"/>
                      <a:pt x="231372" y="317865"/>
                      <a:pt x="217748" y="298926"/>
                    </a:cubicBezTo>
                    <a:cubicBezTo>
                      <a:pt x="202273" y="277362"/>
                      <a:pt x="182594" y="262191"/>
                      <a:pt x="157734" y="252872"/>
                    </a:cubicBezTo>
                    <a:close/>
                    <a:moveTo>
                      <a:pt x="146868" y="401125"/>
                    </a:moveTo>
                    <a:cubicBezTo>
                      <a:pt x="143638" y="403312"/>
                      <a:pt x="140308" y="405296"/>
                      <a:pt x="136843" y="407046"/>
                    </a:cubicBezTo>
                    <a:cubicBezTo>
                      <a:pt x="133041" y="408391"/>
                      <a:pt x="129173" y="409468"/>
                      <a:pt x="125203" y="410242"/>
                    </a:cubicBezTo>
                    <a:cubicBezTo>
                      <a:pt x="121133" y="410511"/>
                      <a:pt x="117062" y="410511"/>
                      <a:pt x="113026" y="410242"/>
                    </a:cubicBezTo>
                    <a:cubicBezTo>
                      <a:pt x="109090" y="409434"/>
                      <a:pt x="105221" y="408358"/>
                      <a:pt x="101386" y="407046"/>
                    </a:cubicBezTo>
                    <a:cubicBezTo>
                      <a:pt x="97921" y="405296"/>
                      <a:pt x="94557" y="403312"/>
                      <a:pt x="91361" y="401125"/>
                    </a:cubicBezTo>
                    <a:cubicBezTo>
                      <a:pt x="88502" y="398636"/>
                      <a:pt x="85844" y="395944"/>
                      <a:pt x="83321" y="393085"/>
                    </a:cubicBezTo>
                    <a:cubicBezTo>
                      <a:pt x="81135" y="389856"/>
                      <a:pt x="79150" y="386525"/>
                      <a:pt x="77401" y="383060"/>
                    </a:cubicBezTo>
                    <a:cubicBezTo>
                      <a:pt x="76055" y="379259"/>
                      <a:pt x="74978" y="375390"/>
                      <a:pt x="74205" y="371421"/>
                    </a:cubicBezTo>
                    <a:cubicBezTo>
                      <a:pt x="73936" y="367350"/>
                      <a:pt x="73936" y="363280"/>
                      <a:pt x="74205" y="359209"/>
                    </a:cubicBezTo>
                    <a:cubicBezTo>
                      <a:pt x="75012" y="355273"/>
                      <a:pt x="76089" y="351405"/>
                      <a:pt x="77401" y="347570"/>
                    </a:cubicBezTo>
                    <a:cubicBezTo>
                      <a:pt x="79150" y="344105"/>
                      <a:pt x="81135" y="340774"/>
                      <a:pt x="83321" y="337545"/>
                    </a:cubicBezTo>
                    <a:cubicBezTo>
                      <a:pt x="85811" y="334686"/>
                      <a:pt x="88502" y="332028"/>
                      <a:pt x="91361" y="329505"/>
                    </a:cubicBezTo>
                    <a:cubicBezTo>
                      <a:pt x="94591" y="327318"/>
                      <a:pt x="97921" y="325334"/>
                      <a:pt x="101386" y="323584"/>
                    </a:cubicBezTo>
                    <a:cubicBezTo>
                      <a:pt x="105187" y="322239"/>
                      <a:pt x="109056" y="321162"/>
                      <a:pt x="113026" y="320388"/>
                    </a:cubicBezTo>
                    <a:cubicBezTo>
                      <a:pt x="117096" y="320119"/>
                      <a:pt x="121166" y="320119"/>
                      <a:pt x="125203" y="320388"/>
                    </a:cubicBezTo>
                    <a:cubicBezTo>
                      <a:pt x="129139" y="321196"/>
                      <a:pt x="133008" y="322272"/>
                      <a:pt x="136843" y="323584"/>
                    </a:cubicBezTo>
                    <a:cubicBezTo>
                      <a:pt x="140308" y="325334"/>
                      <a:pt x="143638" y="327318"/>
                      <a:pt x="146868" y="329505"/>
                    </a:cubicBezTo>
                    <a:cubicBezTo>
                      <a:pt x="149727" y="331994"/>
                      <a:pt x="152385" y="334686"/>
                      <a:pt x="154908" y="337545"/>
                    </a:cubicBezTo>
                    <a:cubicBezTo>
                      <a:pt x="157094" y="340774"/>
                      <a:pt x="159079" y="344105"/>
                      <a:pt x="160828" y="347570"/>
                    </a:cubicBezTo>
                    <a:cubicBezTo>
                      <a:pt x="162174" y="351405"/>
                      <a:pt x="163250" y="355307"/>
                      <a:pt x="164058" y="359310"/>
                    </a:cubicBezTo>
                    <a:cubicBezTo>
                      <a:pt x="164192" y="361295"/>
                      <a:pt x="164293" y="363280"/>
                      <a:pt x="164293" y="365298"/>
                    </a:cubicBezTo>
                    <a:cubicBezTo>
                      <a:pt x="164293" y="367283"/>
                      <a:pt x="164192" y="369301"/>
                      <a:pt x="164058" y="371286"/>
                    </a:cubicBezTo>
                    <a:cubicBezTo>
                      <a:pt x="163250" y="375289"/>
                      <a:pt x="162174" y="379192"/>
                      <a:pt x="160828" y="383027"/>
                    </a:cubicBezTo>
                    <a:cubicBezTo>
                      <a:pt x="159079" y="386492"/>
                      <a:pt x="157128" y="389822"/>
                      <a:pt x="154908" y="393051"/>
                    </a:cubicBezTo>
                    <a:cubicBezTo>
                      <a:pt x="152418" y="395911"/>
                      <a:pt x="149727" y="398568"/>
                      <a:pt x="146868" y="401091"/>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sp>
          <p:nvSpPr>
            <p:cNvPr id="13" name="Freeform: Shape 12">
              <a:extLst>
                <a:ext uri="{FF2B5EF4-FFF2-40B4-BE49-F238E27FC236}">
                  <a16:creationId xmlns:a16="http://schemas.microsoft.com/office/drawing/2014/main" id="{A905970B-ACC9-F69C-DEB1-EE119B26CB3F}"/>
                </a:ext>
              </a:extLst>
            </p:cNvPr>
            <p:cNvSpPr/>
            <p:nvPr/>
          </p:nvSpPr>
          <p:spPr>
            <a:xfrm rot="5400000">
              <a:off x="8755476" y="2149039"/>
              <a:ext cx="1364782" cy="760573"/>
            </a:xfrm>
            <a:custGeom>
              <a:avLst/>
              <a:gdLst>
                <a:gd name="connsiteX0" fmla="*/ 208892 w 643307"/>
                <a:gd name="connsiteY0" fmla="*/ 321654 h 321653"/>
                <a:gd name="connsiteX1" fmla="*/ 321654 w 643307"/>
                <a:gd name="connsiteY1" fmla="*/ 208892 h 321653"/>
                <a:gd name="connsiteX2" fmla="*/ 434415 w 643307"/>
                <a:gd name="connsiteY2" fmla="*/ 321654 h 321653"/>
                <a:gd name="connsiteX3" fmla="*/ 643307 w 643307"/>
                <a:gd name="connsiteY3" fmla="*/ 321654 h 321653"/>
                <a:gd name="connsiteX4" fmla="*/ 643307 w 643307"/>
                <a:gd name="connsiteY4" fmla="*/ 291822 h 321653"/>
                <a:gd name="connsiteX5" fmla="*/ 625453 w 643307"/>
                <a:gd name="connsiteY5" fmla="*/ 268935 h 321653"/>
                <a:gd name="connsiteX6" fmla="*/ 548779 w 643307"/>
                <a:gd name="connsiteY6" fmla="*/ 249767 h 321653"/>
                <a:gd name="connsiteX7" fmla="*/ 542835 w 643307"/>
                <a:gd name="connsiteY7" fmla="*/ 244290 h 321653"/>
                <a:gd name="connsiteX8" fmla="*/ 532750 w 643307"/>
                <a:gd name="connsiteY8" fmla="*/ 219957 h 321653"/>
                <a:gd name="connsiteX9" fmla="*/ 533084 w 643307"/>
                <a:gd name="connsiteY9" fmla="*/ 211876 h 321653"/>
                <a:gd name="connsiteX10" fmla="*/ 573736 w 643307"/>
                <a:gd name="connsiteY10" fmla="*/ 144108 h 321653"/>
                <a:gd name="connsiteX11" fmla="*/ 570196 w 643307"/>
                <a:gd name="connsiteY11" fmla="*/ 115299 h 321653"/>
                <a:gd name="connsiteX12" fmla="*/ 528008 w 643307"/>
                <a:gd name="connsiteY12" fmla="*/ 73111 h 321653"/>
                <a:gd name="connsiteX13" fmla="*/ 499200 w 643307"/>
                <a:gd name="connsiteY13" fmla="*/ 69571 h 321653"/>
                <a:gd name="connsiteX14" fmla="*/ 431432 w 643307"/>
                <a:gd name="connsiteY14" fmla="*/ 110223 h 321653"/>
                <a:gd name="connsiteX15" fmla="*/ 423350 w 643307"/>
                <a:gd name="connsiteY15" fmla="*/ 110557 h 321653"/>
                <a:gd name="connsiteX16" fmla="*/ 399017 w 643307"/>
                <a:gd name="connsiteY16" fmla="*/ 100472 h 321653"/>
                <a:gd name="connsiteX17" fmla="*/ 393540 w 643307"/>
                <a:gd name="connsiteY17" fmla="*/ 94528 h 321653"/>
                <a:gd name="connsiteX18" fmla="*/ 374372 w 643307"/>
                <a:gd name="connsiteY18" fmla="*/ 17855 h 321653"/>
                <a:gd name="connsiteX19" fmla="*/ 351486 w 643307"/>
                <a:gd name="connsiteY19" fmla="*/ 0 h 321653"/>
                <a:gd name="connsiteX20" fmla="*/ 291821 w 643307"/>
                <a:gd name="connsiteY20" fmla="*/ 0 h 321653"/>
                <a:gd name="connsiteX21" fmla="*/ 268935 w 643307"/>
                <a:gd name="connsiteY21" fmla="*/ 17855 h 321653"/>
                <a:gd name="connsiteX22" fmla="*/ 249767 w 643307"/>
                <a:gd name="connsiteY22" fmla="*/ 94528 h 321653"/>
                <a:gd name="connsiteX23" fmla="*/ 244290 w 643307"/>
                <a:gd name="connsiteY23" fmla="*/ 100472 h 321653"/>
                <a:gd name="connsiteX24" fmla="*/ 219957 w 643307"/>
                <a:gd name="connsiteY24" fmla="*/ 110557 h 321653"/>
                <a:gd name="connsiteX25" fmla="*/ 211876 w 643307"/>
                <a:gd name="connsiteY25" fmla="*/ 110223 h 321653"/>
                <a:gd name="connsiteX26" fmla="*/ 144107 w 643307"/>
                <a:gd name="connsiteY26" fmla="*/ 69571 h 321653"/>
                <a:gd name="connsiteX27" fmla="*/ 115299 w 643307"/>
                <a:gd name="connsiteY27" fmla="*/ 73111 h 321653"/>
                <a:gd name="connsiteX28" fmla="*/ 73111 w 643307"/>
                <a:gd name="connsiteY28" fmla="*/ 115299 h 321653"/>
                <a:gd name="connsiteX29" fmla="*/ 69571 w 643307"/>
                <a:gd name="connsiteY29" fmla="*/ 144108 h 321653"/>
                <a:gd name="connsiteX30" fmla="*/ 110223 w 643307"/>
                <a:gd name="connsiteY30" fmla="*/ 211876 h 321653"/>
                <a:gd name="connsiteX31" fmla="*/ 110557 w 643307"/>
                <a:gd name="connsiteY31" fmla="*/ 219957 h 321653"/>
                <a:gd name="connsiteX32" fmla="*/ 100472 w 643307"/>
                <a:gd name="connsiteY32" fmla="*/ 244290 h 321653"/>
                <a:gd name="connsiteX33" fmla="*/ 94528 w 643307"/>
                <a:gd name="connsiteY33" fmla="*/ 249767 h 321653"/>
                <a:gd name="connsiteX34" fmla="*/ 17855 w 643307"/>
                <a:gd name="connsiteY34" fmla="*/ 268935 h 321653"/>
                <a:gd name="connsiteX35" fmla="*/ 0 w 643307"/>
                <a:gd name="connsiteY35" fmla="*/ 291822 h 321653"/>
                <a:gd name="connsiteX36" fmla="*/ 0 w 643307"/>
                <a:gd name="connsiteY36" fmla="*/ 321654 h 321653"/>
                <a:gd name="connsiteX37" fmla="*/ 208892 w 643307"/>
                <a:gd name="connsiteY37" fmla="*/ 321654 h 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3307" h="321653">
                  <a:moveTo>
                    <a:pt x="208892" y="321654"/>
                  </a:moveTo>
                  <a:cubicBezTo>
                    <a:pt x="208892" y="259385"/>
                    <a:pt x="259385" y="208892"/>
                    <a:pt x="321654" y="208892"/>
                  </a:cubicBezTo>
                  <a:cubicBezTo>
                    <a:pt x="383923" y="208892"/>
                    <a:pt x="434415" y="259385"/>
                    <a:pt x="434415" y="321654"/>
                  </a:cubicBezTo>
                  <a:lnTo>
                    <a:pt x="643307" y="321654"/>
                  </a:lnTo>
                  <a:lnTo>
                    <a:pt x="643307" y="291822"/>
                  </a:lnTo>
                  <a:cubicBezTo>
                    <a:pt x="643307" y="281002"/>
                    <a:pt x="635938" y="271562"/>
                    <a:pt x="625453" y="268935"/>
                  </a:cubicBezTo>
                  <a:lnTo>
                    <a:pt x="548779" y="249767"/>
                  </a:lnTo>
                  <a:cubicBezTo>
                    <a:pt x="545997" y="249077"/>
                    <a:pt x="543793" y="247006"/>
                    <a:pt x="542835" y="244290"/>
                  </a:cubicBezTo>
                  <a:cubicBezTo>
                    <a:pt x="539919" y="235964"/>
                    <a:pt x="536557" y="227838"/>
                    <a:pt x="532750" y="219957"/>
                  </a:cubicBezTo>
                  <a:cubicBezTo>
                    <a:pt x="531503" y="217375"/>
                    <a:pt x="531592" y="214347"/>
                    <a:pt x="533084" y="211876"/>
                  </a:cubicBezTo>
                  <a:lnTo>
                    <a:pt x="573736" y="144108"/>
                  </a:lnTo>
                  <a:cubicBezTo>
                    <a:pt x="579302" y="134824"/>
                    <a:pt x="577832" y="122958"/>
                    <a:pt x="570196" y="115299"/>
                  </a:cubicBezTo>
                  <a:lnTo>
                    <a:pt x="528008" y="73111"/>
                  </a:lnTo>
                  <a:cubicBezTo>
                    <a:pt x="520350" y="65453"/>
                    <a:pt x="508484" y="64006"/>
                    <a:pt x="499200" y="69571"/>
                  </a:cubicBezTo>
                  <a:lnTo>
                    <a:pt x="431432" y="110223"/>
                  </a:lnTo>
                  <a:cubicBezTo>
                    <a:pt x="428961" y="111693"/>
                    <a:pt x="425933" y="111804"/>
                    <a:pt x="423350" y="110557"/>
                  </a:cubicBezTo>
                  <a:cubicBezTo>
                    <a:pt x="415469" y="106750"/>
                    <a:pt x="407343" y="103389"/>
                    <a:pt x="399017" y="100472"/>
                  </a:cubicBezTo>
                  <a:cubicBezTo>
                    <a:pt x="396301" y="99515"/>
                    <a:pt x="394231" y="97311"/>
                    <a:pt x="393540" y="94528"/>
                  </a:cubicBezTo>
                  <a:lnTo>
                    <a:pt x="374372" y="17855"/>
                  </a:lnTo>
                  <a:cubicBezTo>
                    <a:pt x="371745" y="7347"/>
                    <a:pt x="362306" y="0"/>
                    <a:pt x="351486" y="0"/>
                  </a:cubicBezTo>
                  <a:lnTo>
                    <a:pt x="291821" y="0"/>
                  </a:lnTo>
                  <a:cubicBezTo>
                    <a:pt x="281002" y="0"/>
                    <a:pt x="271562" y="7369"/>
                    <a:pt x="268935" y="17855"/>
                  </a:cubicBezTo>
                  <a:lnTo>
                    <a:pt x="249767" y="94528"/>
                  </a:lnTo>
                  <a:cubicBezTo>
                    <a:pt x="249077" y="97311"/>
                    <a:pt x="247006" y="99515"/>
                    <a:pt x="244290" y="100472"/>
                  </a:cubicBezTo>
                  <a:cubicBezTo>
                    <a:pt x="235964" y="103389"/>
                    <a:pt x="227838" y="106750"/>
                    <a:pt x="219957" y="110557"/>
                  </a:cubicBezTo>
                  <a:cubicBezTo>
                    <a:pt x="217374" y="111804"/>
                    <a:pt x="214347" y="111715"/>
                    <a:pt x="211876" y="110223"/>
                  </a:cubicBezTo>
                  <a:lnTo>
                    <a:pt x="144107" y="69571"/>
                  </a:lnTo>
                  <a:cubicBezTo>
                    <a:pt x="134824" y="64006"/>
                    <a:pt x="122958" y="65475"/>
                    <a:pt x="115299" y="73111"/>
                  </a:cubicBezTo>
                  <a:lnTo>
                    <a:pt x="73111" y="115299"/>
                  </a:lnTo>
                  <a:cubicBezTo>
                    <a:pt x="65453" y="122958"/>
                    <a:pt x="64006" y="134824"/>
                    <a:pt x="69571" y="144108"/>
                  </a:cubicBezTo>
                  <a:lnTo>
                    <a:pt x="110223" y="211876"/>
                  </a:lnTo>
                  <a:cubicBezTo>
                    <a:pt x="111693" y="214347"/>
                    <a:pt x="111804" y="217375"/>
                    <a:pt x="110557" y="219957"/>
                  </a:cubicBezTo>
                  <a:cubicBezTo>
                    <a:pt x="106750" y="227838"/>
                    <a:pt x="103389" y="235964"/>
                    <a:pt x="100472" y="244290"/>
                  </a:cubicBezTo>
                  <a:cubicBezTo>
                    <a:pt x="99515" y="247006"/>
                    <a:pt x="97311" y="249077"/>
                    <a:pt x="94528" y="249767"/>
                  </a:cubicBezTo>
                  <a:lnTo>
                    <a:pt x="17855" y="268935"/>
                  </a:lnTo>
                  <a:cubicBezTo>
                    <a:pt x="7347" y="271562"/>
                    <a:pt x="0" y="281002"/>
                    <a:pt x="0" y="291822"/>
                  </a:cubicBezTo>
                  <a:lnTo>
                    <a:pt x="0" y="321654"/>
                  </a:lnTo>
                  <a:lnTo>
                    <a:pt x="208892" y="32165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B01E9039-B4F3-28F0-CC85-4794DB2946B9}"/>
              </a:ext>
            </a:extLst>
          </p:cNvPr>
          <p:cNvGrpSpPr/>
          <p:nvPr/>
        </p:nvGrpSpPr>
        <p:grpSpPr>
          <a:xfrm>
            <a:off x="3305988" y="1646069"/>
            <a:ext cx="5525192" cy="1584217"/>
            <a:chOff x="3305988" y="1646069"/>
            <a:chExt cx="5525192" cy="1584217"/>
          </a:xfrm>
        </p:grpSpPr>
        <p:grpSp>
          <p:nvGrpSpPr>
            <p:cNvPr id="20" name="Group 19">
              <a:extLst>
                <a:ext uri="{FF2B5EF4-FFF2-40B4-BE49-F238E27FC236}">
                  <a16:creationId xmlns:a16="http://schemas.microsoft.com/office/drawing/2014/main" id="{54044CEC-DDC2-7642-B122-6170B478D930}"/>
                </a:ext>
              </a:extLst>
            </p:cNvPr>
            <p:cNvGrpSpPr/>
            <p:nvPr/>
          </p:nvGrpSpPr>
          <p:grpSpPr>
            <a:xfrm>
              <a:off x="6719404" y="1646069"/>
              <a:ext cx="1160834" cy="1059741"/>
              <a:chOff x="5189165" y="1767908"/>
              <a:chExt cx="1763704" cy="1620411"/>
            </a:xfrm>
          </p:grpSpPr>
          <p:sp>
            <p:nvSpPr>
              <p:cNvPr id="32" name="Freeform: Shape 31">
                <a:extLst>
                  <a:ext uri="{FF2B5EF4-FFF2-40B4-BE49-F238E27FC236}">
                    <a16:creationId xmlns:a16="http://schemas.microsoft.com/office/drawing/2014/main" id="{DBF2E34A-8043-98A4-3826-DA86378E0328}"/>
                  </a:ext>
                </a:extLst>
              </p:cNvPr>
              <p:cNvSpPr/>
              <p:nvPr/>
            </p:nvSpPr>
            <p:spPr>
              <a:xfrm>
                <a:off x="5519800" y="2018931"/>
                <a:ext cx="1118403" cy="1118402"/>
              </a:xfrm>
              <a:custGeom>
                <a:avLst/>
                <a:gdLst>
                  <a:gd name="connsiteX0" fmla="*/ 1035646 w 1065224"/>
                  <a:gd name="connsiteY0" fmla="*/ 445314 h 1065224"/>
                  <a:gd name="connsiteX1" fmla="*/ 908683 w 1065224"/>
                  <a:gd name="connsiteY1" fmla="*/ 413581 h 1065224"/>
                  <a:gd name="connsiteX2" fmla="*/ 898835 w 1065224"/>
                  <a:gd name="connsiteY2" fmla="*/ 404520 h 1065224"/>
                  <a:gd name="connsiteX3" fmla="*/ 882148 w 1065224"/>
                  <a:gd name="connsiteY3" fmla="*/ 364239 h 1065224"/>
                  <a:gd name="connsiteX4" fmla="*/ 882695 w 1065224"/>
                  <a:gd name="connsiteY4" fmla="*/ 350869 h 1065224"/>
                  <a:gd name="connsiteX5" fmla="*/ 950024 w 1065224"/>
                  <a:gd name="connsiteY5" fmla="*/ 238643 h 1065224"/>
                  <a:gd name="connsiteX6" fmla="*/ 944142 w 1065224"/>
                  <a:gd name="connsiteY6" fmla="*/ 190942 h 1065224"/>
                  <a:gd name="connsiteX7" fmla="*/ 874283 w 1065224"/>
                  <a:gd name="connsiteY7" fmla="*/ 121082 h 1065224"/>
                  <a:gd name="connsiteX8" fmla="*/ 826582 w 1065224"/>
                  <a:gd name="connsiteY8" fmla="*/ 115201 h 1065224"/>
                  <a:gd name="connsiteX9" fmla="*/ 714356 w 1065224"/>
                  <a:gd name="connsiteY9" fmla="*/ 182530 h 1065224"/>
                  <a:gd name="connsiteX10" fmla="*/ 700986 w 1065224"/>
                  <a:gd name="connsiteY10" fmla="*/ 183077 h 1065224"/>
                  <a:gd name="connsiteX11" fmla="*/ 660705 w 1065224"/>
                  <a:gd name="connsiteY11" fmla="*/ 166390 h 1065224"/>
                  <a:gd name="connsiteX12" fmla="*/ 651643 w 1065224"/>
                  <a:gd name="connsiteY12" fmla="*/ 156542 h 1065224"/>
                  <a:gd name="connsiteX13" fmla="*/ 619911 w 1065224"/>
                  <a:gd name="connsiteY13" fmla="*/ 29578 h 1065224"/>
                  <a:gd name="connsiteX14" fmla="*/ 582023 w 1065224"/>
                  <a:gd name="connsiteY14" fmla="*/ 0 h 1065224"/>
                  <a:gd name="connsiteX15" fmla="*/ 483201 w 1065224"/>
                  <a:gd name="connsiteY15" fmla="*/ 0 h 1065224"/>
                  <a:gd name="connsiteX16" fmla="*/ 445314 w 1065224"/>
                  <a:gd name="connsiteY16" fmla="*/ 29578 h 1065224"/>
                  <a:gd name="connsiteX17" fmla="*/ 413582 w 1065224"/>
                  <a:gd name="connsiteY17" fmla="*/ 156542 h 1065224"/>
                  <a:gd name="connsiteX18" fmla="*/ 404520 w 1065224"/>
                  <a:gd name="connsiteY18" fmla="*/ 166390 h 1065224"/>
                  <a:gd name="connsiteX19" fmla="*/ 364239 w 1065224"/>
                  <a:gd name="connsiteY19" fmla="*/ 183077 h 1065224"/>
                  <a:gd name="connsiteX20" fmla="*/ 350869 w 1065224"/>
                  <a:gd name="connsiteY20" fmla="*/ 182530 h 1065224"/>
                  <a:gd name="connsiteX21" fmla="*/ 238643 w 1065224"/>
                  <a:gd name="connsiteY21" fmla="*/ 115201 h 1065224"/>
                  <a:gd name="connsiteX22" fmla="*/ 190942 w 1065224"/>
                  <a:gd name="connsiteY22" fmla="*/ 121082 h 1065224"/>
                  <a:gd name="connsiteX23" fmla="*/ 121082 w 1065224"/>
                  <a:gd name="connsiteY23" fmla="*/ 190942 h 1065224"/>
                  <a:gd name="connsiteX24" fmla="*/ 115201 w 1065224"/>
                  <a:gd name="connsiteY24" fmla="*/ 238643 h 1065224"/>
                  <a:gd name="connsiteX25" fmla="*/ 182530 w 1065224"/>
                  <a:gd name="connsiteY25" fmla="*/ 350869 h 1065224"/>
                  <a:gd name="connsiteX26" fmla="*/ 183077 w 1065224"/>
                  <a:gd name="connsiteY26" fmla="*/ 364239 h 1065224"/>
                  <a:gd name="connsiteX27" fmla="*/ 166390 w 1065224"/>
                  <a:gd name="connsiteY27" fmla="*/ 404520 h 1065224"/>
                  <a:gd name="connsiteX28" fmla="*/ 156542 w 1065224"/>
                  <a:gd name="connsiteY28" fmla="*/ 413581 h 1065224"/>
                  <a:gd name="connsiteX29" fmla="*/ 29578 w 1065224"/>
                  <a:gd name="connsiteY29" fmla="*/ 445314 h 1065224"/>
                  <a:gd name="connsiteX30" fmla="*/ 0 w 1065224"/>
                  <a:gd name="connsiteY30" fmla="*/ 483201 h 1065224"/>
                  <a:gd name="connsiteX31" fmla="*/ 0 w 1065224"/>
                  <a:gd name="connsiteY31" fmla="*/ 582023 h 1065224"/>
                  <a:gd name="connsiteX32" fmla="*/ 29578 w 1065224"/>
                  <a:gd name="connsiteY32" fmla="*/ 619911 h 1065224"/>
                  <a:gd name="connsiteX33" fmla="*/ 156542 w 1065224"/>
                  <a:gd name="connsiteY33" fmla="*/ 651643 h 1065224"/>
                  <a:gd name="connsiteX34" fmla="*/ 166390 w 1065224"/>
                  <a:gd name="connsiteY34" fmla="*/ 660705 h 1065224"/>
                  <a:gd name="connsiteX35" fmla="*/ 183077 w 1065224"/>
                  <a:gd name="connsiteY35" fmla="*/ 700986 h 1065224"/>
                  <a:gd name="connsiteX36" fmla="*/ 182530 w 1065224"/>
                  <a:gd name="connsiteY36" fmla="*/ 714355 h 1065224"/>
                  <a:gd name="connsiteX37" fmla="*/ 115201 w 1065224"/>
                  <a:gd name="connsiteY37" fmla="*/ 826582 h 1065224"/>
                  <a:gd name="connsiteX38" fmla="*/ 121082 w 1065224"/>
                  <a:gd name="connsiteY38" fmla="*/ 874283 h 1065224"/>
                  <a:gd name="connsiteX39" fmla="*/ 190942 w 1065224"/>
                  <a:gd name="connsiteY39" fmla="*/ 944142 h 1065224"/>
                  <a:gd name="connsiteX40" fmla="*/ 238643 w 1065224"/>
                  <a:gd name="connsiteY40" fmla="*/ 950023 h 1065224"/>
                  <a:gd name="connsiteX41" fmla="*/ 350869 w 1065224"/>
                  <a:gd name="connsiteY41" fmla="*/ 882695 h 1065224"/>
                  <a:gd name="connsiteX42" fmla="*/ 364239 w 1065224"/>
                  <a:gd name="connsiteY42" fmla="*/ 882147 h 1065224"/>
                  <a:gd name="connsiteX43" fmla="*/ 404520 w 1065224"/>
                  <a:gd name="connsiteY43" fmla="*/ 898834 h 1065224"/>
                  <a:gd name="connsiteX44" fmla="*/ 413582 w 1065224"/>
                  <a:gd name="connsiteY44" fmla="*/ 908682 h 1065224"/>
                  <a:gd name="connsiteX45" fmla="*/ 445314 w 1065224"/>
                  <a:gd name="connsiteY45" fmla="*/ 1035646 h 1065224"/>
                  <a:gd name="connsiteX46" fmla="*/ 483201 w 1065224"/>
                  <a:gd name="connsiteY46" fmla="*/ 1065224 h 1065224"/>
                  <a:gd name="connsiteX47" fmla="*/ 582023 w 1065224"/>
                  <a:gd name="connsiteY47" fmla="*/ 1065224 h 1065224"/>
                  <a:gd name="connsiteX48" fmla="*/ 619911 w 1065224"/>
                  <a:gd name="connsiteY48" fmla="*/ 1035646 h 1065224"/>
                  <a:gd name="connsiteX49" fmla="*/ 651643 w 1065224"/>
                  <a:gd name="connsiteY49" fmla="*/ 908682 h 1065224"/>
                  <a:gd name="connsiteX50" fmla="*/ 660705 w 1065224"/>
                  <a:gd name="connsiteY50" fmla="*/ 898834 h 1065224"/>
                  <a:gd name="connsiteX51" fmla="*/ 700986 w 1065224"/>
                  <a:gd name="connsiteY51" fmla="*/ 882147 h 1065224"/>
                  <a:gd name="connsiteX52" fmla="*/ 714356 w 1065224"/>
                  <a:gd name="connsiteY52" fmla="*/ 882695 h 1065224"/>
                  <a:gd name="connsiteX53" fmla="*/ 826582 w 1065224"/>
                  <a:gd name="connsiteY53" fmla="*/ 950023 h 1065224"/>
                  <a:gd name="connsiteX54" fmla="*/ 874283 w 1065224"/>
                  <a:gd name="connsiteY54" fmla="*/ 944142 h 1065224"/>
                  <a:gd name="connsiteX55" fmla="*/ 944142 w 1065224"/>
                  <a:gd name="connsiteY55" fmla="*/ 874283 h 1065224"/>
                  <a:gd name="connsiteX56" fmla="*/ 950024 w 1065224"/>
                  <a:gd name="connsiteY56" fmla="*/ 826582 h 1065224"/>
                  <a:gd name="connsiteX57" fmla="*/ 882695 w 1065224"/>
                  <a:gd name="connsiteY57" fmla="*/ 714355 h 1065224"/>
                  <a:gd name="connsiteX58" fmla="*/ 882148 w 1065224"/>
                  <a:gd name="connsiteY58" fmla="*/ 700986 h 1065224"/>
                  <a:gd name="connsiteX59" fmla="*/ 898835 w 1065224"/>
                  <a:gd name="connsiteY59" fmla="*/ 660705 h 1065224"/>
                  <a:gd name="connsiteX60" fmla="*/ 908683 w 1065224"/>
                  <a:gd name="connsiteY60" fmla="*/ 651643 h 1065224"/>
                  <a:gd name="connsiteX61" fmla="*/ 1035646 w 1065224"/>
                  <a:gd name="connsiteY61" fmla="*/ 619911 h 1065224"/>
                  <a:gd name="connsiteX62" fmla="*/ 1065225 w 1065224"/>
                  <a:gd name="connsiteY62" fmla="*/ 582023 h 1065224"/>
                  <a:gd name="connsiteX63" fmla="*/ 1065225 w 1065224"/>
                  <a:gd name="connsiteY63" fmla="*/ 483201 h 1065224"/>
                  <a:gd name="connsiteX64" fmla="*/ 1035646 w 1065224"/>
                  <a:gd name="connsiteY64" fmla="*/ 445314 h 1065224"/>
                  <a:gd name="connsiteX65" fmla="*/ 532544 w 1065224"/>
                  <a:gd name="connsiteY65" fmla="*/ 756586 h 1065224"/>
                  <a:gd name="connsiteX66" fmla="*/ 308536 w 1065224"/>
                  <a:gd name="connsiteY66" fmla="*/ 532578 h 1065224"/>
                  <a:gd name="connsiteX67" fmla="*/ 532544 w 1065224"/>
                  <a:gd name="connsiteY67" fmla="*/ 308570 h 1065224"/>
                  <a:gd name="connsiteX68" fmla="*/ 756552 w 1065224"/>
                  <a:gd name="connsiteY68" fmla="*/ 532578 h 1065224"/>
                  <a:gd name="connsiteX69" fmla="*/ 532544 w 1065224"/>
                  <a:gd name="connsiteY69" fmla="*/ 756586 h 10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65224" h="1065224">
                    <a:moveTo>
                      <a:pt x="1035646" y="445314"/>
                    </a:moveTo>
                    <a:lnTo>
                      <a:pt x="908683" y="413581"/>
                    </a:lnTo>
                    <a:cubicBezTo>
                      <a:pt x="904066" y="412419"/>
                      <a:pt x="900408" y="408999"/>
                      <a:pt x="898835" y="404520"/>
                    </a:cubicBezTo>
                    <a:cubicBezTo>
                      <a:pt x="894013" y="390705"/>
                      <a:pt x="888439" y="377267"/>
                      <a:pt x="882148" y="364239"/>
                    </a:cubicBezTo>
                    <a:cubicBezTo>
                      <a:pt x="880096" y="359965"/>
                      <a:pt x="880233" y="354938"/>
                      <a:pt x="882695" y="350869"/>
                    </a:cubicBezTo>
                    <a:lnTo>
                      <a:pt x="950024" y="238643"/>
                    </a:lnTo>
                    <a:cubicBezTo>
                      <a:pt x="959256" y="223290"/>
                      <a:pt x="956828" y="203594"/>
                      <a:pt x="944142" y="190942"/>
                    </a:cubicBezTo>
                    <a:lnTo>
                      <a:pt x="874283" y="121082"/>
                    </a:lnTo>
                    <a:cubicBezTo>
                      <a:pt x="861597" y="108396"/>
                      <a:pt x="841935" y="106003"/>
                      <a:pt x="826582" y="115201"/>
                    </a:cubicBezTo>
                    <a:lnTo>
                      <a:pt x="714356" y="182530"/>
                    </a:lnTo>
                    <a:cubicBezTo>
                      <a:pt x="710287" y="184992"/>
                      <a:pt x="705260" y="185129"/>
                      <a:pt x="700986" y="183077"/>
                    </a:cubicBezTo>
                    <a:cubicBezTo>
                      <a:pt x="687958" y="176785"/>
                      <a:pt x="674485" y="171211"/>
                      <a:pt x="660705" y="166390"/>
                    </a:cubicBezTo>
                    <a:cubicBezTo>
                      <a:pt x="656225" y="164817"/>
                      <a:pt x="652772" y="161158"/>
                      <a:pt x="651643" y="156542"/>
                    </a:cubicBezTo>
                    <a:lnTo>
                      <a:pt x="619911" y="29578"/>
                    </a:lnTo>
                    <a:cubicBezTo>
                      <a:pt x="615568" y="12207"/>
                      <a:pt x="599941" y="0"/>
                      <a:pt x="582023" y="0"/>
                    </a:cubicBezTo>
                    <a:lnTo>
                      <a:pt x="483201" y="0"/>
                    </a:lnTo>
                    <a:cubicBezTo>
                      <a:pt x="465283" y="0"/>
                      <a:pt x="449657" y="12207"/>
                      <a:pt x="445314" y="29578"/>
                    </a:cubicBezTo>
                    <a:lnTo>
                      <a:pt x="413582" y="156542"/>
                    </a:lnTo>
                    <a:cubicBezTo>
                      <a:pt x="412419" y="161158"/>
                      <a:pt x="408999" y="164817"/>
                      <a:pt x="404520" y="166390"/>
                    </a:cubicBezTo>
                    <a:cubicBezTo>
                      <a:pt x="390705" y="171211"/>
                      <a:pt x="377267" y="176785"/>
                      <a:pt x="364239" y="183077"/>
                    </a:cubicBezTo>
                    <a:cubicBezTo>
                      <a:pt x="359965" y="185129"/>
                      <a:pt x="354938" y="184992"/>
                      <a:pt x="350869" y="182530"/>
                    </a:cubicBezTo>
                    <a:lnTo>
                      <a:pt x="238643" y="115201"/>
                    </a:lnTo>
                    <a:cubicBezTo>
                      <a:pt x="223290" y="105969"/>
                      <a:pt x="203594" y="108396"/>
                      <a:pt x="190942" y="121082"/>
                    </a:cubicBezTo>
                    <a:lnTo>
                      <a:pt x="121082" y="190942"/>
                    </a:lnTo>
                    <a:cubicBezTo>
                      <a:pt x="108396" y="203628"/>
                      <a:pt x="106003" y="223290"/>
                      <a:pt x="115201" y="238643"/>
                    </a:cubicBezTo>
                    <a:lnTo>
                      <a:pt x="182530" y="350869"/>
                    </a:lnTo>
                    <a:cubicBezTo>
                      <a:pt x="184992" y="354938"/>
                      <a:pt x="185129" y="359965"/>
                      <a:pt x="183077" y="364239"/>
                    </a:cubicBezTo>
                    <a:cubicBezTo>
                      <a:pt x="176785" y="377267"/>
                      <a:pt x="171211" y="390740"/>
                      <a:pt x="166390" y="404520"/>
                    </a:cubicBezTo>
                    <a:cubicBezTo>
                      <a:pt x="164817" y="408999"/>
                      <a:pt x="161158" y="412453"/>
                      <a:pt x="156542" y="413581"/>
                    </a:cubicBezTo>
                    <a:lnTo>
                      <a:pt x="29578" y="445314"/>
                    </a:lnTo>
                    <a:cubicBezTo>
                      <a:pt x="12207" y="449657"/>
                      <a:pt x="0" y="465283"/>
                      <a:pt x="0" y="483201"/>
                    </a:cubicBezTo>
                    <a:lnTo>
                      <a:pt x="0" y="582023"/>
                    </a:lnTo>
                    <a:cubicBezTo>
                      <a:pt x="0" y="599941"/>
                      <a:pt x="12207" y="615568"/>
                      <a:pt x="29578" y="619911"/>
                    </a:cubicBezTo>
                    <a:lnTo>
                      <a:pt x="156542" y="651643"/>
                    </a:lnTo>
                    <a:cubicBezTo>
                      <a:pt x="161158" y="652806"/>
                      <a:pt x="164817" y="656225"/>
                      <a:pt x="166390" y="660705"/>
                    </a:cubicBezTo>
                    <a:cubicBezTo>
                      <a:pt x="171211" y="674519"/>
                      <a:pt x="176785" y="687957"/>
                      <a:pt x="183077" y="700986"/>
                    </a:cubicBezTo>
                    <a:cubicBezTo>
                      <a:pt x="185129" y="705260"/>
                      <a:pt x="184992" y="710286"/>
                      <a:pt x="182530" y="714355"/>
                    </a:cubicBezTo>
                    <a:lnTo>
                      <a:pt x="115201" y="826582"/>
                    </a:lnTo>
                    <a:cubicBezTo>
                      <a:pt x="105969" y="841935"/>
                      <a:pt x="108396" y="861631"/>
                      <a:pt x="121082" y="874283"/>
                    </a:cubicBezTo>
                    <a:lnTo>
                      <a:pt x="190942" y="944142"/>
                    </a:lnTo>
                    <a:cubicBezTo>
                      <a:pt x="203628" y="956828"/>
                      <a:pt x="223290" y="959222"/>
                      <a:pt x="238643" y="950023"/>
                    </a:cubicBezTo>
                    <a:lnTo>
                      <a:pt x="350869" y="882695"/>
                    </a:lnTo>
                    <a:cubicBezTo>
                      <a:pt x="354938" y="880233"/>
                      <a:pt x="359965" y="880096"/>
                      <a:pt x="364239" y="882147"/>
                    </a:cubicBezTo>
                    <a:cubicBezTo>
                      <a:pt x="377267" y="888439"/>
                      <a:pt x="390740" y="894013"/>
                      <a:pt x="404520" y="898834"/>
                    </a:cubicBezTo>
                    <a:cubicBezTo>
                      <a:pt x="408999" y="900407"/>
                      <a:pt x="412453" y="904066"/>
                      <a:pt x="413582" y="908682"/>
                    </a:cubicBezTo>
                    <a:lnTo>
                      <a:pt x="445314" y="1035646"/>
                    </a:lnTo>
                    <a:cubicBezTo>
                      <a:pt x="449657" y="1053017"/>
                      <a:pt x="465283" y="1065224"/>
                      <a:pt x="483201" y="1065224"/>
                    </a:cubicBezTo>
                    <a:lnTo>
                      <a:pt x="582023" y="1065224"/>
                    </a:lnTo>
                    <a:cubicBezTo>
                      <a:pt x="599941" y="1065224"/>
                      <a:pt x="615568" y="1053017"/>
                      <a:pt x="619911" y="1035646"/>
                    </a:cubicBezTo>
                    <a:lnTo>
                      <a:pt x="651643" y="908682"/>
                    </a:lnTo>
                    <a:cubicBezTo>
                      <a:pt x="652806" y="904066"/>
                      <a:pt x="656225" y="900407"/>
                      <a:pt x="660705" y="898834"/>
                    </a:cubicBezTo>
                    <a:cubicBezTo>
                      <a:pt x="674519" y="894013"/>
                      <a:pt x="687958" y="888439"/>
                      <a:pt x="700986" y="882147"/>
                    </a:cubicBezTo>
                    <a:cubicBezTo>
                      <a:pt x="705260" y="880096"/>
                      <a:pt x="710287" y="880233"/>
                      <a:pt x="714356" y="882695"/>
                    </a:cubicBezTo>
                    <a:lnTo>
                      <a:pt x="826582" y="950023"/>
                    </a:lnTo>
                    <a:cubicBezTo>
                      <a:pt x="841935" y="959256"/>
                      <a:pt x="861631" y="956828"/>
                      <a:pt x="874283" y="944142"/>
                    </a:cubicBezTo>
                    <a:lnTo>
                      <a:pt x="944142" y="874283"/>
                    </a:lnTo>
                    <a:cubicBezTo>
                      <a:pt x="956828" y="861597"/>
                      <a:pt x="959222" y="841935"/>
                      <a:pt x="950024" y="826582"/>
                    </a:cubicBezTo>
                    <a:lnTo>
                      <a:pt x="882695" y="714355"/>
                    </a:lnTo>
                    <a:cubicBezTo>
                      <a:pt x="880233" y="710286"/>
                      <a:pt x="880096" y="705260"/>
                      <a:pt x="882148" y="700986"/>
                    </a:cubicBezTo>
                    <a:cubicBezTo>
                      <a:pt x="888439" y="687957"/>
                      <a:pt x="894013" y="674485"/>
                      <a:pt x="898835" y="660705"/>
                    </a:cubicBezTo>
                    <a:cubicBezTo>
                      <a:pt x="900408" y="656225"/>
                      <a:pt x="904066" y="652771"/>
                      <a:pt x="908683" y="651643"/>
                    </a:cubicBezTo>
                    <a:lnTo>
                      <a:pt x="1035646" y="619911"/>
                    </a:lnTo>
                    <a:cubicBezTo>
                      <a:pt x="1053017" y="615568"/>
                      <a:pt x="1065225" y="599941"/>
                      <a:pt x="1065225" y="582023"/>
                    </a:cubicBezTo>
                    <a:lnTo>
                      <a:pt x="1065225" y="483201"/>
                    </a:lnTo>
                    <a:cubicBezTo>
                      <a:pt x="1065225" y="465283"/>
                      <a:pt x="1053017" y="449657"/>
                      <a:pt x="1035646" y="445314"/>
                    </a:cubicBezTo>
                    <a:close/>
                    <a:moveTo>
                      <a:pt x="532544" y="756586"/>
                    </a:moveTo>
                    <a:cubicBezTo>
                      <a:pt x="408829" y="756586"/>
                      <a:pt x="308536" y="656293"/>
                      <a:pt x="308536" y="532578"/>
                    </a:cubicBezTo>
                    <a:cubicBezTo>
                      <a:pt x="308536" y="408863"/>
                      <a:pt x="408829" y="308570"/>
                      <a:pt x="532544" y="308570"/>
                    </a:cubicBezTo>
                    <a:cubicBezTo>
                      <a:pt x="656259" y="308570"/>
                      <a:pt x="756552" y="408863"/>
                      <a:pt x="756552" y="532578"/>
                    </a:cubicBezTo>
                    <a:cubicBezTo>
                      <a:pt x="756552" y="656293"/>
                      <a:pt x="656259" y="756586"/>
                      <a:pt x="532544" y="756586"/>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3" name="Freeform: Shape 32">
                <a:extLst>
                  <a:ext uri="{FF2B5EF4-FFF2-40B4-BE49-F238E27FC236}">
                    <a16:creationId xmlns:a16="http://schemas.microsoft.com/office/drawing/2014/main" id="{E56B4970-A5F3-2FF9-F4CD-C2C0FEE9DB4B}"/>
                  </a:ext>
                </a:extLst>
              </p:cNvPr>
              <p:cNvSpPr/>
              <p:nvPr/>
            </p:nvSpPr>
            <p:spPr>
              <a:xfrm>
                <a:off x="5189165" y="2428997"/>
                <a:ext cx="1621551" cy="959322"/>
              </a:xfrm>
              <a:custGeom>
                <a:avLst/>
                <a:gdLst>
                  <a:gd name="connsiteX0" fmla="*/ 1506047 w 1544448"/>
                  <a:gd name="connsiteY0" fmla="*/ 351690 h 913708"/>
                  <a:gd name="connsiteX1" fmla="*/ 1493497 w 1544448"/>
                  <a:gd name="connsiteY1" fmla="*/ 350253 h 913708"/>
                  <a:gd name="connsiteX2" fmla="*/ 1444223 w 1544448"/>
                  <a:gd name="connsiteY2" fmla="*/ 386500 h 913708"/>
                  <a:gd name="connsiteX3" fmla="*/ 1436051 w 1544448"/>
                  <a:gd name="connsiteY3" fmla="*/ 408418 h 913708"/>
                  <a:gd name="connsiteX4" fmla="*/ 1432392 w 1544448"/>
                  <a:gd name="connsiteY4" fmla="*/ 417582 h 913708"/>
                  <a:gd name="connsiteX5" fmla="*/ 1429827 w 1544448"/>
                  <a:gd name="connsiteY5" fmla="*/ 423532 h 913708"/>
                  <a:gd name="connsiteX6" fmla="*/ 1429212 w 1544448"/>
                  <a:gd name="connsiteY6" fmla="*/ 425002 h 913708"/>
                  <a:gd name="connsiteX7" fmla="*/ 1409071 w 1544448"/>
                  <a:gd name="connsiteY7" fmla="*/ 466754 h 913708"/>
                  <a:gd name="connsiteX8" fmla="*/ 1360755 w 1544448"/>
                  <a:gd name="connsiteY8" fmla="*/ 545230 h 913708"/>
                  <a:gd name="connsiteX9" fmla="*/ 1354805 w 1544448"/>
                  <a:gd name="connsiteY9" fmla="*/ 553231 h 913708"/>
                  <a:gd name="connsiteX10" fmla="*/ 1350462 w 1544448"/>
                  <a:gd name="connsiteY10" fmla="*/ 558976 h 913708"/>
                  <a:gd name="connsiteX11" fmla="*/ 1348581 w 1544448"/>
                  <a:gd name="connsiteY11" fmla="*/ 561404 h 913708"/>
                  <a:gd name="connsiteX12" fmla="*/ 1345162 w 1544448"/>
                  <a:gd name="connsiteY12" fmla="*/ 566123 h 913708"/>
                  <a:gd name="connsiteX13" fmla="*/ 1336613 w 1544448"/>
                  <a:gd name="connsiteY13" fmla="*/ 576655 h 913708"/>
                  <a:gd name="connsiteX14" fmla="*/ 1305462 w 1544448"/>
                  <a:gd name="connsiteY14" fmla="*/ 611738 h 913708"/>
                  <a:gd name="connsiteX15" fmla="*/ 1237928 w 1544448"/>
                  <a:gd name="connsiteY15" fmla="*/ 673767 h 913708"/>
                  <a:gd name="connsiteX16" fmla="*/ 1232970 w 1544448"/>
                  <a:gd name="connsiteY16" fmla="*/ 677699 h 913708"/>
                  <a:gd name="connsiteX17" fmla="*/ 1230576 w 1544448"/>
                  <a:gd name="connsiteY17" fmla="*/ 679546 h 913708"/>
                  <a:gd name="connsiteX18" fmla="*/ 1225550 w 1544448"/>
                  <a:gd name="connsiteY18" fmla="*/ 683307 h 913708"/>
                  <a:gd name="connsiteX19" fmla="*/ 1206880 w 1544448"/>
                  <a:gd name="connsiteY19" fmla="*/ 696711 h 913708"/>
                  <a:gd name="connsiteX20" fmla="*/ 1166325 w 1544448"/>
                  <a:gd name="connsiteY20" fmla="*/ 722699 h 913708"/>
                  <a:gd name="connsiteX21" fmla="*/ 1125770 w 1544448"/>
                  <a:gd name="connsiteY21" fmla="*/ 744857 h 913708"/>
                  <a:gd name="connsiteX22" fmla="*/ 1105835 w 1544448"/>
                  <a:gd name="connsiteY22" fmla="*/ 754466 h 913708"/>
                  <a:gd name="connsiteX23" fmla="*/ 1095235 w 1544448"/>
                  <a:gd name="connsiteY23" fmla="*/ 759253 h 913708"/>
                  <a:gd name="connsiteX24" fmla="*/ 1089764 w 1544448"/>
                  <a:gd name="connsiteY24" fmla="*/ 761646 h 913708"/>
                  <a:gd name="connsiteX25" fmla="*/ 1000585 w 1544448"/>
                  <a:gd name="connsiteY25" fmla="*/ 791498 h 913708"/>
                  <a:gd name="connsiteX26" fmla="*/ 953123 w 1544448"/>
                  <a:gd name="connsiteY26" fmla="*/ 801962 h 913708"/>
                  <a:gd name="connsiteX27" fmla="*/ 931615 w 1544448"/>
                  <a:gd name="connsiteY27" fmla="*/ 805552 h 913708"/>
                  <a:gd name="connsiteX28" fmla="*/ 926314 w 1544448"/>
                  <a:gd name="connsiteY28" fmla="*/ 806339 h 913708"/>
                  <a:gd name="connsiteX29" fmla="*/ 913218 w 1544448"/>
                  <a:gd name="connsiteY29" fmla="*/ 807877 h 913708"/>
                  <a:gd name="connsiteX30" fmla="*/ 839973 w 1544448"/>
                  <a:gd name="connsiteY30" fmla="*/ 811775 h 913708"/>
                  <a:gd name="connsiteX31" fmla="*/ 816619 w 1544448"/>
                  <a:gd name="connsiteY31" fmla="*/ 811365 h 913708"/>
                  <a:gd name="connsiteX32" fmla="*/ 768507 w 1544448"/>
                  <a:gd name="connsiteY32" fmla="*/ 808048 h 913708"/>
                  <a:gd name="connsiteX33" fmla="*/ 758146 w 1544448"/>
                  <a:gd name="connsiteY33" fmla="*/ 806886 h 913708"/>
                  <a:gd name="connsiteX34" fmla="*/ 751889 w 1544448"/>
                  <a:gd name="connsiteY34" fmla="*/ 805928 h 913708"/>
                  <a:gd name="connsiteX35" fmla="*/ 749016 w 1544448"/>
                  <a:gd name="connsiteY35" fmla="*/ 805552 h 913708"/>
                  <a:gd name="connsiteX36" fmla="*/ 743579 w 1544448"/>
                  <a:gd name="connsiteY36" fmla="*/ 804731 h 913708"/>
                  <a:gd name="connsiteX37" fmla="*/ 731167 w 1544448"/>
                  <a:gd name="connsiteY37" fmla="*/ 802782 h 913708"/>
                  <a:gd name="connsiteX38" fmla="*/ 644142 w 1544448"/>
                  <a:gd name="connsiteY38" fmla="*/ 781411 h 913708"/>
                  <a:gd name="connsiteX39" fmla="*/ 602391 w 1544448"/>
                  <a:gd name="connsiteY39" fmla="*/ 766605 h 913708"/>
                  <a:gd name="connsiteX40" fmla="*/ 592098 w 1544448"/>
                  <a:gd name="connsiteY40" fmla="*/ 762467 h 913708"/>
                  <a:gd name="connsiteX41" fmla="*/ 588747 w 1544448"/>
                  <a:gd name="connsiteY41" fmla="*/ 761031 h 913708"/>
                  <a:gd name="connsiteX42" fmla="*/ 567170 w 1544448"/>
                  <a:gd name="connsiteY42" fmla="*/ 751217 h 913708"/>
                  <a:gd name="connsiteX43" fmla="*/ 490848 w 1544448"/>
                  <a:gd name="connsiteY43" fmla="*/ 708611 h 913708"/>
                  <a:gd name="connsiteX44" fmla="*/ 455047 w 1544448"/>
                  <a:gd name="connsiteY44" fmla="*/ 683820 h 913708"/>
                  <a:gd name="connsiteX45" fmla="*/ 451114 w 1544448"/>
                  <a:gd name="connsiteY45" fmla="*/ 680845 h 913708"/>
                  <a:gd name="connsiteX46" fmla="*/ 446498 w 1544448"/>
                  <a:gd name="connsiteY46" fmla="*/ 677357 h 913708"/>
                  <a:gd name="connsiteX47" fmla="*/ 443729 w 1544448"/>
                  <a:gd name="connsiteY47" fmla="*/ 675169 h 913708"/>
                  <a:gd name="connsiteX48" fmla="*/ 426187 w 1544448"/>
                  <a:gd name="connsiteY48" fmla="*/ 660739 h 913708"/>
                  <a:gd name="connsiteX49" fmla="*/ 363201 w 1544448"/>
                  <a:gd name="connsiteY49" fmla="*/ 599633 h 913708"/>
                  <a:gd name="connsiteX50" fmla="*/ 335059 w 1544448"/>
                  <a:gd name="connsiteY50" fmla="*/ 566533 h 913708"/>
                  <a:gd name="connsiteX51" fmla="*/ 332289 w 1544448"/>
                  <a:gd name="connsiteY51" fmla="*/ 563011 h 913708"/>
                  <a:gd name="connsiteX52" fmla="*/ 329861 w 1544448"/>
                  <a:gd name="connsiteY52" fmla="*/ 559797 h 913708"/>
                  <a:gd name="connsiteX53" fmla="*/ 326407 w 1544448"/>
                  <a:gd name="connsiteY53" fmla="*/ 555215 h 913708"/>
                  <a:gd name="connsiteX54" fmla="*/ 313721 w 1544448"/>
                  <a:gd name="connsiteY54" fmla="*/ 537536 h 913708"/>
                  <a:gd name="connsiteX55" fmla="*/ 267832 w 1544448"/>
                  <a:gd name="connsiteY55" fmla="*/ 460975 h 913708"/>
                  <a:gd name="connsiteX56" fmla="*/ 249162 w 1544448"/>
                  <a:gd name="connsiteY56" fmla="*/ 421480 h 913708"/>
                  <a:gd name="connsiteX57" fmla="*/ 247555 w 1544448"/>
                  <a:gd name="connsiteY57" fmla="*/ 417651 h 913708"/>
                  <a:gd name="connsiteX58" fmla="*/ 243623 w 1544448"/>
                  <a:gd name="connsiteY58" fmla="*/ 407837 h 913708"/>
                  <a:gd name="connsiteX59" fmla="*/ 235895 w 1544448"/>
                  <a:gd name="connsiteY59" fmla="*/ 387115 h 913708"/>
                  <a:gd name="connsiteX60" fmla="*/ 211309 w 1544448"/>
                  <a:gd name="connsiteY60" fmla="*/ 299235 h 913708"/>
                  <a:gd name="connsiteX61" fmla="*/ 206111 w 1544448"/>
                  <a:gd name="connsiteY61" fmla="*/ 269760 h 913708"/>
                  <a:gd name="connsiteX62" fmla="*/ 204539 w 1544448"/>
                  <a:gd name="connsiteY62" fmla="*/ 260151 h 913708"/>
                  <a:gd name="connsiteX63" fmla="*/ 204299 w 1544448"/>
                  <a:gd name="connsiteY63" fmla="*/ 258510 h 913708"/>
                  <a:gd name="connsiteX64" fmla="*/ 203308 w 1544448"/>
                  <a:gd name="connsiteY64" fmla="*/ 252081 h 913708"/>
                  <a:gd name="connsiteX65" fmla="*/ 201940 w 1544448"/>
                  <a:gd name="connsiteY65" fmla="*/ 239669 h 913708"/>
                  <a:gd name="connsiteX66" fmla="*/ 199991 w 1544448"/>
                  <a:gd name="connsiteY66" fmla="*/ 216758 h 913708"/>
                  <a:gd name="connsiteX67" fmla="*/ 199956 w 1544448"/>
                  <a:gd name="connsiteY67" fmla="*/ 216075 h 913708"/>
                  <a:gd name="connsiteX68" fmla="*/ 257369 w 1544448"/>
                  <a:gd name="connsiteY68" fmla="*/ 234061 h 913708"/>
                  <a:gd name="connsiteX69" fmla="*/ 266123 w 1544448"/>
                  <a:gd name="connsiteY69" fmla="*/ 235429 h 913708"/>
                  <a:gd name="connsiteX70" fmla="*/ 291392 w 1544448"/>
                  <a:gd name="connsiteY70" fmla="*/ 220109 h 913708"/>
                  <a:gd name="connsiteX71" fmla="*/ 289922 w 1544448"/>
                  <a:gd name="connsiteY71" fmla="*/ 190634 h 913708"/>
                  <a:gd name="connsiteX72" fmla="*/ 171370 w 1544448"/>
                  <a:gd name="connsiteY72" fmla="*/ 12823 h 913708"/>
                  <a:gd name="connsiteX73" fmla="*/ 147434 w 1544448"/>
                  <a:gd name="connsiteY73" fmla="*/ 0 h 913708"/>
                  <a:gd name="connsiteX74" fmla="*/ 123498 w 1544448"/>
                  <a:gd name="connsiteY74" fmla="*/ 12823 h 913708"/>
                  <a:gd name="connsiteX75" fmla="*/ 4912 w 1544448"/>
                  <a:gd name="connsiteY75" fmla="*/ 190497 h 913708"/>
                  <a:gd name="connsiteX76" fmla="*/ 3441 w 1544448"/>
                  <a:gd name="connsiteY76" fmla="*/ 219973 h 913708"/>
                  <a:gd name="connsiteX77" fmla="*/ 28711 w 1544448"/>
                  <a:gd name="connsiteY77" fmla="*/ 235292 h 913708"/>
                  <a:gd name="connsiteX78" fmla="*/ 37465 w 1544448"/>
                  <a:gd name="connsiteY78" fmla="*/ 233924 h 913708"/>
                  <a:gd name="connsiteX79" fmla="*/ 97852 w 1544448"/>
                  <a:gd name="connsiteY79" fmla="*/ 215014 h 913708"/>
                  <a:gd name="connsiteX80" fmla="*/ 202692 w 1544448"/>
                  <a:gd name="connsiteY80" fmla="*/ 553437 h 913708"/>
                  <a:gd name="connsiteX81" fmla="*/ 479975 w 1544448"/>
                  <a:gd name="connsiteY81" fmla="*/ 820871 h 913708"/>
                  <a:gd name="connsiteX82" fmla="*/ 839632 w 1544448"/>
                  <a:gd name="connsiteY82" fmla="*/ 913709 h 913708"/>
                  <a:gd name="connsiteX83" fmla="*/ 839632 w 1544448"/>
                  <a:gd name="connsiteY83" fmla="*/ 913709 h 913708"/>
                  <a:gd name="connsiteX84" fmla="*/ 870270 w 1544448"/>
                  <a:gd name="connsiteY84" fmla="*/ 913059 h 913708"/>
                  <a:gd name="connsiteX85" fmla="*/ 1263745 w 1544448"/>
                  <a:gd name="connsiteY85" fmla="*/ 781069 h 913708"/>
                  <a:gd name="connsiteX86" fmla="*/ 1521400 w 1544448"/>
                  <a:gd name="connsiteY86" fmla="*/ 467540 h 913708"/>
                  <a:gd name="connsiteX87" fmla="*/ 1542019 w 1544448"/>
                  <a:gd name="connsiteY87" fmla="*/ 415531 h 913708"/>
                  <a:gd name="connsiteX88" fmla="*/ 1537984 w 1544448"/>
                  <a:gd name="connsiteY88" fmla="*/ 376857 h 913708"/>
                  <a:gd name="connsiteX89" fmla="*/ 1506081 w 1544448"/>
                  <a:gd name="connsiteY89" fmla="*/ 351690 h 9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44448" h="913708">
                    <a:moveTo>
                      <a:pt x="1506047" y="351690"/>
                    </a:moveTo>
                    <a:cubicBezTo>
                      <a:pt x="1501841" y="350732"/>
                      <a:pt x="1497635" y="350253"/>
                      <a:pt x="1493497" y="350253"/>
                    </a:cubicBezTo>
                    <a:cubicBezTo>
                      <a:pt x="1471066" y="350253"/>
                      <a:pt x="1452190" y="364136"/>
                      <a:pt x="1444223" y="386500"/>
                    </a:cubicBezTo>
                    <a:cubicBezTo>
                      <a:pt x="1441522" y="394091"/>
                      <a:pt x="1438786" y="401477"/>
                      <a:pt x="1436051" y="408418"/>
                    </a:cubicBezTo>
                    <a:cubicBezTo>
                      <a:pt x="1434854" y="411496"/>
                      <a:pt x="1433623" y="414539"/>
                      <a:pt x="1432392" y="417582"/>
                    </a:cubicBezTo>
                    <a:cubicBezTo>
                      <a:pt x="1431400" y="419668"/>
                      <a:pt x="1430477" y="421617"/>
                      <a:pt x="1429827" y="423532"/>
                    </a:cubicBezTo>
                    <a:cubicBezTo>
                      <a:pt x="1429622" y="424011"/>
                      <a:pt x="1429417" y="424524"/>
                      <a:pt x="1429212" y="425002"/>
                    </a:cubicBezTo>
                    <a:cubicBezTo>
                      <a:pt x="1423023" y="439090"/>
                      <a:pt x="1416218" y="453144"/>
                      <a:pt x="1409071" y="466754"/>
                    </a:cubicBezTo>
                    <a:cubicBezTo>
                      <a:pt x="1394812" y="493836"/>
                      <a:pt x="1378570" y="520234"/>
                      <a:pt x="1360755" y="545230"/>
                    </a:cubicBezTo>
                    <a:cubicBezTo>
                      <a:pt x="1358840" y="547931"/>
                      <a:pt x="1356822" y="550564"/>
                      <a:pt x="1354805" y="553231"/>
                    </a:cubicBezTo>
                    <a:cubicBezTo>
                      <a:pt x="1353369" y="555112"/>
                      <a:pt x="1351932" y="557027"/>
                      <a:pt x="1350462" y="558976"/>
                    </a:cubicBezTo>
                    <a:cubicBezTo>
                      <a:pt x="1349675" y="559865"/>
                      <a:pt x="1349060" y="560720"/>
                      <a:pt x="1348581" y="561404"/>
                    </a:cubicBezTo>
                    <a:cubicBezTo>
                      <a:pt x="1347521" y="562874"/>
                      <a:pt x="1345880" y="565234"/>
                      <a:pt x="1345162" y="566123"/>
                    </a:cubicBezTo>
                    <a:cubicBezTo>
                      <a:pt x="1342358" y="569645"/>
                      <a:pt x="1339486" y="573167"/>
                      <a:pt x="1336613" y="576655"/>
                    </a:cubicBezTo>
                    <a:cubicBezTo>
                      <a:pt x="1326628" y="588691"/>
                      <a:pt x="1316165" y="600488"/>
                      <a:pt x="1305462" y="611738"/>
                    </a:cubicBezTo>
                    <a:cubicBezTo>
                      <a:pt x="1284433" y="633862"/>
                      <a:pt x="1261693" y="654720"/>
                      <a:pt x="1237928" y="673767"/>
                    </a:cubicBezTo>
                    <a:cubicBezTo>
                      <a:pt x="1236287" y="675066"/>
                      <a:pt x="1234646" y="676366"/>
                      <a:pt x="1232970" y="677699"/>
                    </a:cubicBezTo>
                    <a:lnTo>
                      <a:pt x="1230576" y="679546"/>
                    </a:lnTo>
                    <a:cubicBezTo>
                      <a:pt x="1228901" y="680811"/>
                      <a:pt x="1227225" y="682042"/>
                      <a:pt x="1225550" y="683307"/>
                    </a:cubicBezTo>
                    <a:cubicBezTo>
                      <a:pt x="1219463" y="687821"/>
                      <a:pt x="1213171" y="692334"/>
                      <a:pt x="1206880" y="696711"/>
                    </a:cubicBezTo>
                    <a:cubicBezTo>
                      <a:pt x="1193715" y="705841"/>
                      <a:pt x="1180071" y="714561"/>
                      <a:pt x="1166325" y="722699"/>
                    </a:cubicBezTo>
                    <a:cubicBezTo>
                      <a:pt x="1153126" y="730495"/>
                      <a:pt x="1139482" y="737984"/>
                      <a:pt x="1125770" y="744857"/>
                    </a:cubicBezTo>
                    <a:cubicBezTo>
                      <a:pt x="1119273" y="748140"/>
                      <a:pt x="1112571" y="751354"/>
                      <a:pt x="1105835" y="754466"/>
                    </a:cubicBezTo>
                    <a:cubicBezTo>
                      <a:pt x="1102313" y="756107"/>
                      <a:pt x="1098791" y="757680"/>
                      <a:pt x="1095235" y="759253"/>
                    </a:cubicBezTo>
                    <a:cubicBezTo>
                      <a:pt x="1093628" y="759971"/>
                      <a:pt x="1089764" y="761646"/>
                      <a:pt x="1089764" y="761646"/>
                    </a:cubicBezTo>
                    <a:cubicBezTo>
                      <a:pt x="1059741" y="773922"/>
                      <a:pt x="1029718" y="783975"/>
                      <a:pt x="1000585" y="791498"/>
                    </a:cubicBezTo>
                    <a:cubicBezTo>
                      <a:pt x="984889" y="795567"/>
                      <a:pt x="968921" y="799089"/>
                      <a:pt x="953123" y="801962"/>
                    </a:cubicBezTo>
                    <a:cubicBezTo>
                      <a:pt x="945942" y="803261"/>
                      <a:pt x="938727" y="804458"/>
                      <a:pt x="931615" y="805552"/>
                    </a:cubicBezTo>
                    <a:cubicBezTo>
                      <a:pt x="930110" y="805791"/>
                      <a:pt x="926314" y="806339"/>
                      <a:pt x="926314" y="806339"/>
                    </a:cubicBezTo>
                    <a:cubicBezTo>
                      <a:pt x="921937" y="806886"/>
                      <a:pt x="917595" y="807399"/>
                      <a:pt x="913218" y="807877"/>
                    </a:cubicBezTo>
                    <a:cubicBezTo>
                      <a:pt x="889042" y="810476"/>
                      <a:pt x="864422" y="811775"/>
                      <a:pt x="839973" y="811775"/>
                    </a:cubicBezTo>
                    <a:cubicBezTo>
                      <a:pt x="832211" y="811775"/>
                      <a:pt x="824381" y="811639"/>
                      <a:pt x="816619" y="811365"/>
                    </a:cubicBezTo>
                    <a:cubicBezTo>
                      <a:pt x="800616" y="810818"/>
                      <a:pt x="784442" y="809724"/>
                      <a:pt x="768507" y="808048"/>
                    </a:cubicBezTo>
                    <a:cubicBezTo>
                      <a:pt x="765054" y="807672"/>
                      <a:pt x="761600" y="807296"/>
                      <a:pt x="758146" y="806886"/>
                    </a:cubicBezTo>
                    <a:cubicBezTo>
                      <a:pt x="756881" y="806749"/>
                      <a:pt x="753701" y="806202"/>
                      <a:pt x="751889" y="805928"/>
                    </a:cubicBezTo>
                    <a:cubicBezTo>
                      <a:pt x="750418" y="805689"/>
                      <a:pt x="749734" y="805586"/>
                      <a:pt x="749016" y="805552"/>
                    </a:cubicBezTo>
                    <a:cubicBezTo>
                      <a:pt x="747204" y="805278"/>
                      <a:pt x="745392" y="805005"/>
                      <a:pt x="743579" y="804731"/>
                    </a:cubicBezTo>
                    <a:cubicBezTo>
                      <a:pt x="739442" y="804116"/>
                      <a:pt x="735304" y="803500"/>
                      <a:pt x="731167" y="802782"/>
                    </a:cubicBezTo>
                    <a:cubicBezTo>
                      <a:pt x="701794" y="797619"/>
                      <a:pt x="672523" y="790404"/>
                      <a:pt x="644142" y="781411"/>
                    </a:cubicBezTo>
                    <a:cubicBezTo>
                      <a:pt x="630088" y="776965"/>
                      <a:pt x="616034" y="771973"/>
                      <a:pt x="602391" y="766605"/>
                    </a:cubicBezTo>
                    <a:cubicBezTo>
                      <a:pt x="598937" y="765271"/>
                      <a:pt x="595518" y="763869"/>
                      <a:pt x="592098" y="762467"/>
                    </a:cubicBezTo>
                    <a:cubicBezTo>
                      <a:pt x="590901" y="761920"/>
                      <a:pt x="589739" y="761441"/>
                      <a:pt x="588747" y="761031"/>
                    </a:cubicBezTo>
                    <a:cubicBezTo>
                      <a:pt x="581464" y="757885"/>
                      <a:pt x="574214" y="754568"/>
                      <a:pt x="567170" y="751217"/>
                    </a:cubicBezTo>
                    <a:cubicBezTo>
                      <a:pt x="540977" y="738736"/>
                      <a:pt x="515297" y="724409"/>
                      <a:pt x="490848" y="708611"/>
                    </a:cubicBezTo>
                    <a:cubicBezTo>
                      <a:pt x="478675" y="700746"/>
                      <a:pt x="466639" y="692403"/>
                      <a:pt x="455047" y="683820"/>
                    </a:cubicBezTo>
                    <a:cubicBezTo>
                      <a:pt x="453713" y="682828"/>
                      <a:pt x="452414" y="681837"/>
                      <a:pt x="451114" y="680845"/>
                    </a:cubicBezTo>
                    <a:cubicBezTo>
                      <a:pt x="449576" y="679682"/>
                      <a:pt x="448037" y="678486"/>
                      <a:pt x="446498" y="677357"/>
                    </a:cubicBezTo>
                    <a:lnTo>
                      <a:pt x="443729" y="675169"/>
                    </a:lnTo>
                    <a:cubicBezTo>
                      <a:pt x="437813" y="670450"/>
                      <a:pt x="431897" y="665594"/>
                      <a:pt x="426187" y="660739"/>
                    </a:cubicBezTo>
                    <a:cubicBezTo>
                      <a:pt x="403960" y="641795"/>
                      <a:pt x="382760" y="621244"/>
                      <a:pt x="363201" y="599633"/>
                    </a:cubicBezTo>
                    <a:cubicBezTo>
                      <a:pt x="353524" y="588965"/>
                      <a:pt x="344052" y="577817"/>
                      <a:pt x="335059" y="566533"/>
                    </a:cubicBezTo>
                    <a:lnTo>
                      <a:pt x="332289" y="563011"/>
                    </a:lnTo>
                    <a:lnTo>
                      <a:pt x="329861" y="559797"/>
                    </a:lnTo>
                    <a:cubicBezTo>
                      <a:pt x="328698" y="558258"/>
                      <a:pt x="327536" y="556753"/>
                      <a:pt x="326407" y="555215"/>
                    </a:cubicBezTo>
                    <a:cubicBezTo>
                      <a:pt x="322099" y="549402"/>
                      <a:pt x="317825" y="543452"/>
                      <a:pt x="313721" y="537536"/>
                    </a:cubicBezTo>
                    <a:cubicBezTo>
                      <a:pt x="296795" y="513121"/>
                      <a:pt x="281373" y="487373"/>
                      <a:pt x="267832" y="460975"/>
                    </a:cubicBezTo>
                    <a:cubicBezTo>
                      <a:pt x="261199" y="448049"/>
                      <a:pt x="254941" y="434782"/>
                      <a:pt x="249162" y="421480"/>
                    </a:cubicBezTo>
                    <a:cubicBezTo>
                      <a:pt x="248684" y="420249"/>
                      <a:pt x="248136" y="418950"/>
                      <a:pt x="247555" y="417651"/>
                    </a:cubicBezTo>
                    <a:cubicBezTo>
                      <a:pt x="246222" y="414402"/>
                      <a:pt x="244922" y="411119"/>
                      <a:pt x="243623" y="407837"/>
                    </a:cubicBezTo>
                    <a:cubicBezTo>
                      <a:pt x="240990" y="401100"/>
                      <a:pt x="238391" y="394125"/>
                      <a:pt x="235895" y="387115"/>
                    </a:cubicBezTo>
                    <a:cubicBezTo>
                      <a:pt x="225739" y="358528"/>
                      <a:pt x="217498" y="328950"/>
                      <a:pt x="211309" y="299235"/>
                    </a:cubicBezTo>
                    <a:cubicBezTo>
                      <a:pt x="209292" y="289558"/>
                      <a:pt x="207684" y="279505"/>
                      <a:pt x="206111" y="269760"/>
                    </a:cubicBezTo>
                    <a:cubicBezTo>
                      <a:pt x="205599" y="266545"/>
                      <a:pt x="205086" y="263331"/>
                      <a:pt x="204539" y="260151"/>
                    </a:cubicBezTo>
                    <a:cubicBezTo>
                      <a:pt x="204470" y="259536"/>
                      <a:pt x="204368" y="258989"/>
                      <a:pt x="204299" y="258510"/>
                    </a:cubicBezTo>
                    <a:cubicBezTo>
                      <a:pt x="204026" y="256697"/>
                      <a:pt x="203479" y="253415"/>
                      <a:pt x="203308" y="252081"/>
                    </a:cubicBezTo>
                    <a:cubicBezTo>
                      <a:pt x="202795" y="247944"/>
                      <a:pt x="202350" y="243806"/>
                      <a:pt x="201940" y="239669"/>
                    </a:cubicBezTo>
                    <a:cubicBezTo>
                      <a:pt x="201187" y="232112"/>
                      <a:pt x="200504" y="224418"/>
                      <a:pt x="199991" y="216758"/>
                    </a:cubicBezTo>
                    <a:cubicBezTo>
                      <a:pt x="199991" y="216519"/>
                      <a:pt x="199991" y="216314"/>
                      <a:pt x="199956" y="216075"/>
                    </a:cubicBezTo>
                    <a:lnTo>
                      <a:pt x="257369" y="234061"/>
                    </a:lnTo>
                    <a:cubicBezTo>
                      <a:pt x="260241" y="234950"/>
                      <a:pt x="263182" y="235429"/>
                      <a:pt x="266123" y="235429"/>
                    </a:cubicBezTo>
                    <a:cubicBezTo>
                      <a:pt x="276655" y="235429"/>
                      <a:pt x="286332" y="229547"/>
                      <a:pt x="291392" y="220109"/>
                    </a:cubicBezTo>
                    <a:cubicBezTo>
                      <a:pt x="296453" y="210638"/>
                      <a:pt x="295906" y="199627"/>
                      <a:pt x="289922" y="190634"/>
                    </a:cubicBezTo>
                    <a:lnTo>
                      <a:pt x="171370" y="12823"/>
                    </a:lnTo>
                    <a:cubicBezTo>
                      <a:pt x="166036" y="4787"/>
                      <a:pt x="157077" y="0"/>
                      <a:pt x="147434" y="0"/>
                    </a:cubicBezTo>
                    <a:cubicBezTo>
                      <a:pt x="137791" y="0"/>
                      <a:pt x="128832" y="4787"/>
                      <a:pt x="123498" y="12823"/>
                    </a:cubicBezTo>
                    <a:lnTo>
                      <a:pt x="4912" y="190497"/>
                    </a:lnTo>
                    <a:cubicBezTo>
                      <a:pt x="-1073" y="199490"/>
                      <a:pt x="-1620" y="210501"/>
                      <a:pt x="3441" y="219973"/>
                    </a:cubicBezTo>
                    <a:cubicBezTo>
                      <a:pt x="8502" y="229410"/>
                      <a:pt x="18179" y="235292"/>
                      <a:pt x="28711" y="235292"/>
                    </a:cubicBezTo>
                    <a:cubicBezTo>
                      <a:pt x="31652" y="235292"/>
                      <a:pt x="34592" y="234847"/>
                      <a:pt x="37465" y="233924"/>
                    </a:cubicBezTo>
                    <a:lnTo>
                      <a:pt x="97852" y="215014"/>
                    </a:lnTo>
                    <a:cubicBezTo>
                      <a:pt x="105170" y="335105"/>
                      <a:pt x="141040" y="451264"/>
                      <a:pt x="202692" y="553437"/>
                    </a:cubicBezTo>
                    <a:cubicBezTo>
                      <a:pt x="270363" y="665526"/>
                      <a:pt x="366244" y="758022"/>
                      <a:pt x="479975" y="820871"/>
                    </a:cubicBezTo>
                    <a:cubicBezTo>
                      <a:pt x="589841" y="881600"/>
                      <a:pt x="714206" y="913709"/>
                      <a:pt x="839632" y="913709"/>
                    </a:cubicBezTo>
                    <a:lnTo>
                      <a:pt x="839632" y="913709"/>
                    </a:lnTo>
                    <a:cubicBezTo>
                      <a:pt x="849821" y="913709"/>
                      <a:pt x="860114" y="913504"/>
                      <a:pt x="870270" y="913059"/>
                    </a:cubicBezTo>
                    <a:cubicBezTo>
                      <a:pt x="1013066" y="907041"/>
                      <a:pt x="1149125" y="861391"/>
                      <a:pt x="1263745" y="781069"/>
                    </a:cubicBezTo>
                    <a:cubicBezTo>
                      <a:pt x="1378843" y="700404"/>
                      <a:pt x="1467920" y="591974"/>
                      <a:pt x="1521400" y="467540"/>
                    </a:cubicBezTo>
                    <a:cubicBezTo>
                      <a:pt x="1529846" y="447913"/>
                      <a:pt x="1536377" y="431397"/>
                      <a:pt x="1542019" y="415531"/>
                    </a:cubicBezTo>
                    <a:cubicBezTo>
                      <a:pt x="1546328" y="403426"/>
                      <a:pt x="1544857" y="389338"/>
                      <a:pt x="1537984" y="376857"/>
                    </a:cubicBezTo>
                    <a:cubicBezTo>
                      <a:pt x="1530940" y="364034"/>
                      <a:pt x="1519006" y="354630"/>
                      <a:pt x="1506081" y="351690"/>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4" name="Freeform: Shape 33">
                <a:extLst>
                  <a:ext uri="{FF2B5EF4-FFF2-40B4-BE49-F238E27FC236}">
                    <a16:creationId xmlns:a16="http://schemas.microsoft.com/office/drawing/2014/main" id="{499CB373-2BCE-4192-57C5-13B2BD740F9F}"/>
                  </a:ext>
                </a:extLst>
              </p:cNvPr>
              <p:cNvSpPr/>
              <p:nvPr/>
            </p:nvSpPr>
            <p:spPr>
              <a:xfrm>
                <a:off x="5331426" y="1767908"/>
                <a:ext cx="1621443" cy="957815"/>
              </a:xfrm>
              <a:custGeom>
                <a:avLst/>
                <a:gdLst>
                  <a:gd name="connsiteX0" fmla="*/ 1541007 w 1544345"/>
                  <a:gd name="connsiteY0" fmla="*/ 692266 h 912272"/>
                  <a:gd name="connsiteX1" fmla="*/ 1515737 w 1544345"/>
                  <a:gd name="connsiteY1" fmla="*/ 676947 h 912272"/>
                  <a:gd name="connsiteX2" fmla="*/ 1506984 w 1544345"/>
                  <a:gd name="connsiteY2" fmla="*/ 678315 h 912272"/>
                  <a:gd name="connsiteX3" fmla="*/ 1446528 w 1544345"/>
                  <a:gd name="connsiteY3" fmla="*/ 697258 h 912272"/>
                  <a:gd name="connsiteX4" fmla="*/ 1341756 w 1544345"/>
                  <a:gd name="connsiteY4" fmla="*/ 360272 h 912272"/>
                  <a:gd name="connsiteX5" fmla="*/ 1064474 w 1544345"/>
                  <a:gd name="connsiteY5" fmla="*/ 92838 h 912272"/>
                  <a:gd name="connsiteX6" fmla="*/ 704817 w 1544345"/>
                  <a:gd name="connsiteY6" fmla="*/ 0 h 912272"/>
                  <a:gd name="connsiteX7" fmla="*/ 674178 w 1544345"/>
                  <a:gd name="connsiteY7" fmla="*/ 650 h 912272"/>
                  <a:gd name="connsiteX8" fmla="*/ 280703 w 1544345"/>
                  <a:gd name="connsiteY8" fmla="*/ 132640 h 912272"/>
                  <a:gd name="connsiteX9" fmla="*/ 23048 w 1544345"/>
                  <a:gd name="connsiteY9" fmla="*/ 446169 h 912272"/>
                  <a:gd name="connsiteX10" fmla="*/ 2429 w 1544345"/>
                  <a:gd name="connsiteY10" fmla="*/ 498178 h 912272"/>
                  <a:gd name="connsiteX11" fmla="*/ 6464 w 1544345"/>
                  <a:gd name="connsiteY11" fmla="*/ 536852 h 912272"/>
                  <a:gd name="connsiteX12" fmla="*/ 38367 w 1544345"/>
                  <a:gd name="connsiteY12" fmla="*/ 562019 h 912272"/>
                  <a:gd name="connsiteX13" fmla="*/ 50917 w 1544345"/>
                  <a:gd name="connsiteY13" fmla="*/ 563456 h 912272"/>
                  <a:gd name="connsiteX14" fmla="*/ 50917 w 1544345"/>
                  <a:gd name="connsiteY14" fmla="*/ 563456 h 912272"/>
                  <a:gd name="connsiteX15" fmla="*/ 100157 w 1544345"/>
                  <a:gd name="connsiteY15" fmla="*/ 527209 h 912272"/>
                  <a:gd name="connsiteX16" fmla="*/ 108329 w 1544345"/>
                  <a:gd name="connsiteY16" fmla="*/ 505291 h 912272"/>
                  <a:gd name="connsiteX17" fmla="*/ 111988 w 1544345"/>
                  <a:gd name="connsiteY17" fmla="*/ 496161 h 912272"/>
                  <a:gd name="connsiteX18" fmla="*/ 114553 w 1544345"/>
                  <a:gd name="connsiteY18" fmla="*/ 490211 h 912272"/>
                  <a:gd name="connsiteX19" fmla="*/ 115202 w 1544345"/>
                  <a:gd name="connsiteY19" fmla="*/ 488741 h 912272"/>
                  <a:gd name="connsiteX20" fmla="*/ 135343 w 1544345"/>
                  <a:gd name="connsiteY20" fmla="*/ 446989 h 912272"/>
                  <a:gd name="connsiteX21" fmla="*/ 183659 w 1544345"/>
                  <a:gd name="connsiteY21" fmla="*/ 368513 h 912272"/>
                  <a:gd name="connsiteX22" fmla="*/ 189609 w 1544345"/>
                  <a:gd name="connsiteY22" fmla="*/ 360512 h 912272"/>
                  <a:gd name="connsiteX23" fmla="*/ 193884 w 1544345"/>
                  <a:gd name="connsiteY23" fmla="*/ 354835 h 912272"/>
                  <a:gd name="connsiteX24" fmla="*/ 195833 w 1544345"/>
                  <a:gd name="connsiteY24" fmla="*/ 352305 h 912272"/>
                  <a:gd name="connsiteX25" fmla="*/ 199218 w 1544345"/>
                  <a:gd name="connsiteY25" fmla="*/ 347620 h 912272"/>
                  <a:gd name="connsiteX26" fmla="*/ 207767 w 1544345"/>
                  <a:gd name="connsiteY26" fmla="*/ 337089 h 912272"/>
                  <a:gd name="connsiteX27" fmla="*/ 238918 w 1544345"/>
                  <a:gd name="connsiteY27" fmla="*/ 302005 h 912272"/>
                  <a:gd name="connsiteX28" fmla="*/ 306452 w 1544345"/>
                  <a:gd name="connsiteY28" fmla="*/ 239976 h 912272"/>
                  <a:gd name="connsiteX29" fmla="*/ 311341 w 1544345"/>
                  <a:gd name="connsiteY29" fmla="*/ 236078 h 912272"/>
                  <a:gd name="connsiteX30" fmla="*/ 313803 w 1544345"/>
                  <a:gd name="connsiteY30" fmla="*/ 234198 h 912272"/>
                  <a:gd name="connsiteX31" fmla="*/ 318830 w 1544345"/>
                  <a:gd name="connsiteY31" fmla="*/ 230436 h 912272"/>
                  <a:gd name="connsiteX32" fmla="*/ 337500 w 1544345"/>
                  <a:gd name="connsiteY32" fmla="*/ 217032 h 912272"/>
                  <a:gd name="connsiteX33" fmla="*/ 378055 w 1544345"/>
                  <a:gd name="connsiteY33" fmla="*/ 191044 h 912272"/>
                  <a:gd name="connsiteX34" fmla="*/ 418609 w 1544345"/>
                  <a:gd name="connsiteY34" fmla="*/ 168886 h 912272"/>
                  <a:gd name="connsiteX35" fmla="*/ 438545 w 1544345"/>
                  <a:gd name="connsiteY35" fmla="*/ 159278 h 912272"/>
                  <a:gd name="connsiteX36" fmla="*/ 449145 w 1544345"/>
                  <a:gd name="connsiteY36" fmla="*/ 154490 h 912272"/>
                  <a:gd name="connsiteX37" fmla="*/ 454616 w 1544345"/>
                  <a:gd name="connsiteY37" fmla="*/ 152097 h 912272"/>
                  <a:gd name="connsiteX38" fmla="*/ 543795 w 1544345"/>
                  <a:gd name="connsiteY38" fmla="*/ 122245 h 912272"/>
                  <a:gd name="connsiteX39" fmla="*/ 591257 w 1544345"/>
                  <a:gd name="connsiteY39" fmla="*/ 111782 h 912272"/>
                  <a:gd name="connsiteX40" fmla="*/ 612765 w 1544345"/>
                  <a:gd name="connsiteY40" fmla="*/ 108191 h 912272"/>
                  <a:gd name="connsiteX41" fmla="*/ 618100 w 1544345"/>
                  <a:gd name="connsiteY41" fmla="*/ 107405 h 912272"/>
                  <a:gd name="connsiteX42" fmla="*/ 631162 w 1544345"/>
                  <a:gd name="connsiteY42" fmla="*/ 105866 h 912272"/>
                  <a:gd name="connsiteX43" fmla="*/ 704406 w 1544345"/>
                  <a:gd name="connsiteY43" fmla="*/ 101968 h 912272"/>
                  <a:gd name="connsiteX44" fmla="*/ 727761 w 1544345"/>
                  <a:gd name="connsiteY44" fmla="*/ 102378 h 912272"/>
                  <a:gd name="connsiteX45" fmla="*/ 775873 w 1544345"/>
                  <a:gd name="connsiteY45" fmla="*/ 105695 h 912272"/>
                  <a:gd name="connsiteX46" fmla="*/ 786199 w 1544345"/>
                  <a:gd name="connsiteY46" fmla="*/ 106858 h 912272"/>
                  <a:gd name="connsiteX47" fmla="*/ 792457 w 1544345"/>
                  <a:gd name="connsiteY47" fmla="*/ 107815 h 912272"/>
                  <a:gd name="connsiteX48" fmla="*/ 795329 w 1544345"/>
                  <a:gd name="connsiteY48" fmla="*/ 108191 h 912272"/>
                  <a:gd name="connsiteX49" fmla="*/ 800766 w 1544345"/>
                  <a:gd name="connsiteY49" fmla="*/ 109012 h 912272"/>
                  <a:gd name="connsiteX50" fmla="*/ 813179 w 1544345"/>
                  <a:gd name="connsiteY50" fmla="*/ 110961 h 912272"/>
                  <a:gd name="connsiteX51" fmla="*/ 900204 w 1544345"/>
                  <a:gd name="connsiteY51" fmla="*/ 132332 h 912272"/>
                  <a:gd name="connsiteX52" fmla="*/ 941955 w 1544345"/>
                  <a:gd name="connsiteY52" fmla="*/ 147139 h 912272"/>
                  <a:gd name="connsiteX53" fmla="*/ 952213 w 1544345"/>
                  <a:gd name="connsiteY53" fmla="*/ 151242 h 912272"/>
                  <a:gd name="connsiteX54" fmla="*/ 955599 w 1544345"/>
                  <a:gd name="connsiteY54" fmla="*/ 152678 h 912272"/>
                  <a:gd name="connsiteX55" fmla="*/ 977209 w 1544345"/>
                  <a:gd name="connsiteY55" fmla="*/ 162492 h 912272"/>
                  <a:gd name="connsiteX56" fmla="*/ 1053531 w 1544345"/>
                  <a:gd name="connsiteY56" fmla="*/ 205098 h 912272"/>
                  <a:gd name="connsiteX57" fmla="*/ 1089333 w 1544345"/>
                  <a:gd name="connsiteY57" fmla="*/ 229889 h 912272"/>
                  <a:gd name="connsiteX58" fmla="*/ 1093265 w 1544345"/>
                  <a:gd name="connsiteY58" fmla="*/ 232898 h 912272"/>
                  <a:gd name="connsiteX59" fmla="*/ 1097882 w 1544345"/>
                  <a:gd name="connsiteY59" fmla="*/ 236386 h 912272"/>
                  <a:gd name="connsiteX60" fmla="*/ 1100651 w 1544345"/>
                  <a:gd name="connsiteY60" fmla="*/ 238574 h 912272"/>
                  <a:gd name="connsiteX61" fmla="*/ 1118193 w 1544345"/>
                  <a:gd name="connsiteY61" fmla="*/ 253004 h 912272"/>
                  <a:gd name="connsiteX62" fmla="*/ 1181179 w 1544345"/>
                  <a:gd name="connsiteY62" fmla="*/ 314110 h 912272"/>
                  <a:gd name="connsiteX63" fmla="*/ 1209321 w 1544345"/>
                  <a:gd name="connsiteY63" fmla="*/ 347210 h 912272"/>
                  <a:gd name="connsiteX64" fmla="*/ 1212057 w 1544345"/>
                  <a:gd name="connsiteY64" fmla="*/ 350664 h 912272"/>
                  <a:gd name="connsiteX65" fmla="*/ 1214519 w 1544345"/>
                  <a:gd name="connsiteY65" fmla="*/ 353946 h 912272"/>
                  <a:gd name="connsiteX66" fmla="*/ 1217972 w 1544345"/>
                  <a:gd name="connsiteY66" fmla="*/ 358528 h 912272"/>
                  <a:gd name="connsiteX67" fmla="*/ 1230658 w 1544345"/>
                  <a:gd name="connsiteY67" fmla="*/ 376207 h 912272"/>
                  <a:gd name="connsiteX68" fmla="*/ 1276547 w 1544345"/>
                  <a:gd name="connsiteY68" fmla="*/ 452768 h 912272"/>
                  <a:gd name="connsiteX69" fmla="*/ 1295183 w 1544345"/>
                  <a:gd name="connsiteY69" fmla="*/ 492194 h 912272"/>
                  <a:gd name="connsiteX70" fmla="*/ 1296825 w 1544345"/>
                  <a:gd name="connsiteY70" fmla="*/ 496058 h 912272"/>
                  <a:gd name="connsiteX71" fmla="*/ 1300757 w 1544345"/>
                  <a:gd name="connsiteY71" fmla="*/ 505906 h 912272"/>
                  <a:gd name="connsiteX72" fmla="*/ 1308485 w 1544345"/>
                  <a:gd name="connsiteY72" fmla="*/ 526628 h 912272"/>
                  <a:gd name="connsiteX73" fmla="*/ 1333071 w 1544345"/>
                  <a:gd name="connsiteY73" fmla="*/ 614542 h 912272"/>
                  <a:gd name="connsiteX74" fmla="*/ 1338303 w 1544345"/>
                  <a:gd name="connsiteY74" fmla="*/ 644086 h 912272"/>
                  <a:gd name="connsiteX75" fmla="*/ 1339841 w 1544345"/>
                  <a:gd name="connsiteY75" fmla="*/ 653592 h 912272"/>
                  <a:gd name="connsiteX76" fmla="*/ 1340081 w 1544345"/>
                  <a:gd name="connsiteY76" fmla="*/ 655233 h 912272"/>
                  <a:gd name="connsiteX77" fmla="*/ 1341072 w 1544345"/>
                  <a:gd name="connsiteY77" fmla="*/ 661662 h 912272"/>
                  <a:gd name="connsiteX78" fmla="*/ 1342440 w 1544345"/>
                  <a:gd name="connsiteY78" fmla="*/ 674074 h 912272"/>
                  <a:gd name="connsiteX79" fmla="*/ 1344321 w 1544345"/>
                  <a:gd name="connsiteY79" fmla="*/ 696164 h 912272"/>
                  <a:gd name="connsiteX80" fmla="*/ 1287011 w 1544345"/>
                  <a:gd name="connsiteY80" fmla="*/ 678212 h 912272"/>
                  <a:gd name="connsiteX81" fmla="*/ 1278257 w 1544345"/>
                  <a:gd name="connsiteY81" fmla="*/ 676844 h 912272"/>
                  <a:gd name="connsiteX82" fmla="*/ 1252987 w 1544345"/>
                  <a:gd name="connsiteY82" fmla="*/ 692163 h 912272"/>
                  <a:gd name="connsiteX83" fmla="*/ 1254458 w 1544345"/>
                  <a:gd name="connsiteY83" fmla="*/ 721639 h 912272"/>
                  <a:gd name="connsiteX84" fmla="*/ 1373010 w 1544345"/>
                  <a:gd name="connsiteY84" fmla="*/ 899450 h 912272"/>
                  <a:gd name="connsiteX85" fmla="*/ 1396946 w 1544345"/>
                  <a:gd name="connsiteY85" fmla="*/ 912273 h 912272"/>
                  <a:gd name="connsiteX86" fmla="*/ 1420882 w 1544345"/>
                  <a:gd name="connsiteY86" fmla="*/ 899450 h 912272"/>
                  <a:gd name="connsiteX87" fmla="*/ 1539434 w 1544345"/>
                  <a:gd name="connsiteY87" fmla="*/ 721639 h 912272"/>
                  <a:gd name="connsiteX88" fmla="*/ 1540904 w 1544345"/>
                  <a:gd name="connsiteY88" fmla="*/ 692163 h 9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44345" h="912272">
                    <a:moveTo>
                      <a:pt x="1541007" y="692266"/>
                    </a:moveTo>
                    <a:cubicBezTo>
                      <a:pt x="1535946" y="682828"/>
                      <a:pt x="1526269" y="676947"/>
                      <a:pt x="1515737" y="676947"/>
                    </a:cubicBezTo>
                    <a:cubicBezTo>
                      <a:pt x="1512797" y="676947"/>
                      <a:pt x="1509856" y="677391"/>
                      <a:pt x="1506984" y="678315"/>
                    </a:cubicBezTo>
                    <a:lnTo>
                      <a:pt x="1446528" y="697258"/>
                    </a:lnTo>
                    <a:cubicBezTo>
                      <a:pt x="1439005" y="577680"/>
                      <a:pt x="1403169" y="462035"/>
                      <a:pt x="1341756" y="360272"/>
                    </a:cubicBezTo>
                    <a:cubicBezTo>
                      <a:pt x="1274085" y="248183"/>
                      <a:pt x="1178204" y="155687"/>
                      <a:pt x="1064474" y="92838"/>
                    </a:cubicBezTo>
                    <a:cubicBezTo>
                      <a:pt x="954607" y="32109"/>
                      <a:pt x="830242" y="0"/>
                      <a:pt x="704817" y="0"/>
                    </a:cubicBezTo>
                    <a:cubicBezTo>
                      <a:pt x="694627" y="0"/>
                      <a:pt x="684334" y="205"/>
                      <a:pt x="674178" y="650"/>
                    </a:cubicBezTo>
                    <a:cubicBezTo>
                      <a:pt x="531383" y="6668"/>
                      <a:pt x="395323" y="52317"/>
                      <a:pt x="280703" y="132640"/>
                    </a:cubicBezTo>
                    <a:cubicBezTo>
                      <a:pt x="165605" y="213305"/>
                      <a:pt x="76494" y="321735"/>
                      <a:pt x="23048" y="446169"/>
                    </a:cubicBezTo>
                    <a:cubicBezTo>
                      <a:pt x="14636" y="465762"/>
                      <a:pt x="8071" y="482312"/>
                      <a:pt x="2429" y="498178"/>
                    </a:cubicBezTo>
                    <a:cubicBezTo>
                      <a:pt x="-1879" y="510283"/>
                      <a:pt x="-409" y="524371"/>
                      <a:pt x="6464" y="536852"/>
                    </a:cubicBezTo>
                    <a:cubicBezTo>
                      <a:pt x="13508" y="549675"/>
                      <a:pt x="25442" y="559079"/>
                      <a:pt x="38367" y="562019"/>
                    </a:cubicBezTo>
                    <a:cubicBezTo>
                      <a:pt x="42573" y="562977"/>
                      <a:pt x="46779" y="563456"/>
                      <a:pt x="50917" y="563456"/>
                    </a:cubicBezTo>
                    <a:lnTo>
                      <a:pt x="50917" y="563456"/>
                    </a:lnTo>
                    <a:cubicBezTo>
                      <a:pt x="73348" y="563456"/>
                      <a:pt x="92224" y="549573"/>
                      <a:pt x="100157" y="527209"/>
                    </a:cubicBezTo>
                    <a:cubicBezTo>
                      <a:pt x="102858" y="519618"/>
                      <a:pt x="105594" y="512232"/>
                      <a:pt x="108329" y="505291"/>
                    </a:cubicBezTo>
                    <a:cubicBezTo>
                      <a:pt x="109526" y="502248"/>
                      <a:pt x="110757" y="499204"/>
                      <a:pt x="111988" y="496161"/>
                    </a:cubicBezTo>
                    <a:cubicBezTo>
                      <a:pt x="112980" y="494075"/>
                      <a:pt x="113903" y="492126"/>
                      <a:pt x="114553" y="490211"/>
                    </a:cubicBezTo>
                    <a:cubicBezTo>
                      <a:pt x="114758" y="489698"/>
                      <a:pt x="114963" y="489219"/>
                      <a:pt x="115202" y="488741"/>
                    </a:cubicBezTo>
                    <a:cubicBezTo>
                      <a:pt x="121391" y="474687"/>
                      <a:pt x="128196" y="460633"/>
                      <a:pt x="135343" y="446989"/>
                    </a:cubicBezTo>
                    <a:cubicBezTo>
                      <a:pt x="149568" y="419907"/>
                      <a:pt x="165810" y="393509"/>
                      <a:pt x="183659" y="368513"/>
                    </a:cubicBezTo>
                    <a:cubicBezTo>
                      <a:pt x="185574" y="365812"/>
                      <a:pt x="187592" y="363179"/>
                      <a:pt x="189609" y="360512"/>
                    </a:cubicBezTo>
                    <a:cubicBezTo>
                      <a:pt x="191011" y="358665"/>
                      <a:pt x="192447" y="356750"/>
                      <a:pt x="193884" y="354835"/>
                    </a:cubicBezTo>
                    <a:cubicBezTo>
                      <a:pt x="194704" y="353912"/>
                      <a:pt x="195320" y="353023"/>
                      <a:pt x="195833" y="352305"/>
                    </a:cubicBezTo>
                    <a:cubicBezTo>
                      <a:pt x="196893" y="350835"/>
                      <a:pt x="198534" y="348509"/>
                      <a:pt x="199218" y="347620"/>
                    </a:cubicBezTo>
                    <a:cubicBezTo>
                      <a:pt x="202022" y="344098"/>
                      <a:pt x="204894" y="340576"/>
                      <a:pt x="207767" y="337089"/>
                    </a:cubicBezTo>
                    <a:cubicBezTo>
                      <a:pt x="217751" y="325052"/>
                      <a:pt x="228215" y="313255"/>
                      <a:pt x="238918" y="302005"/>
                    </a:cubicBezTo>
                    <a:cubicBezTo>
                      <a:pt x="259947" y="279881"/>
                      <a:pt x="282687" y="259023"/>
                      <a:pt x="306452" y="239976"/>
                    </a:cubicBezTo>
                    <a:cubicBezTo>
                      <a:pt x="308059" y="238677"/>
                      <a:pt x="309700" y="237378"/>
                      <a:pt x="311341" y="236078"/>
                    </a:cubicBezTo>
                    <a:lnTo>
                      <a:pt x="313803" y="234198"/>
                    </a:lnTo>
                    <a:cubicBezTo>
                      <a:pt x="315479" y="232932"/>
                      <a:pt x="317120" y="231701"/>
                      <a:pt x="318830" y="230436"/>
                    </a:cubicBezTo>
                    <a:cubicBezTo>
                      <a:pt x="324882" y="225922"/>
                      <a:pt x="331174" y="221443"/>
                      <a:pt x="337500" y="217032"/>
                    </a:cubicBezTo>
                    <a:cubicBezTo>
                      <a:pt x="350631" y="207936"/>
                      <a:pt x="364274" y="199217"/>
                      <a:pt x="378055" y="191044"/>
                    </a:cubicBezTo>
                    <a:cubicBezTo>
                      <a:pt x="391322" y="183214"/>
                      <a:pt x="404966" y="175759"/>
                      <a:pt x="418609" y="168886"/>
                    </a:cubicBezTo>
                    <a:cubicBezTo>
                      <a:pt x="425175" y="165569"/>
                      <a:pt x="431877" y="162355"/>
                      <a:pt x="438545" y="159278"/>
                    </a:cubicBezTo>
                    <a:cubicBezTo>
                      <a:pt x="442067" y="157670"/>
                      <a:pt x="445589" y="156063"/>
                      <a:pt x="449145" y="154490"/>
                    </a:cubicBezTo>
                    <a:cubicBezTo>
                      <a:pt x="450752" y="153772"/>
                      <a:pt x="454616" y="152097"/>
                      <a:pt x="454616" y="152097"/>
                    </a:cubicBezTo>
                    <a:cubicBezTo>
                      <a:pt x="484639" y="139821"/>
                      <a:pt x="514627" y="129768"/>
                      <a:pt x="543795" y="122245"/>
                    </a:cubicBezTo>
                    <a:cubicBezTo>
                      <a:pt x="559456" y="118176"/>
                      <a:pt x="575425" y="114654"/>
                      <a:pt x="591257" y="111782"/>
                    </a:cubicBezTo>
                    <a:cubicBezTo>
                      <a:pt x="598438" y="110482"/>
                      <a:pt x="605653" y="109285"/>
                      <a:pt x="612765" y="108191"/>
                    </a:cubicBezTo>
                    <a:lnTo>
                      <a:pt x="618100" y="107405"/>
                    </a:lnTo>
                    <a:cubicBezTo>
                      <a:pt x="622442" y="106858"/>
                      <a:pt x="626819" y="106345"/>
                      <a:pt x="631162" y="105866"/>
                    </a:cubicBezTo>
                    <a:cubicBezTo>
                      <a:pt x="655337" y="103267"/>
                      <a:pt x="679957" y="101968"/>
                      <a:pt x="704406" y="101968"/>
                    </a:cubicBezTo>
                    <a:cubicBezTo>
                      <a:pt x="712168" y="101968"/>
                      <a:pt x="719999" y="102105"/>
                      <a:pt x="727761" y="102378"/>
                    </a:cubicBezTo>
                    <a:cubicBezTo>
                      <a:pt x="743764" y="102925"/>
                      <a:pt x="759938" y="104019"/>
                      <a:pt x="775873" y="105695"/>
                    </a:cubicBezTo>
                    <a:cubicBezTo>
                      <a:pt x="779326" y="106071"/>
                      <a:pt x="782780" y="106447"/>
                      <a:pt x="786199" y="106858"/>
                    </a:cubicBezTo>
                    <a:cubicBezTo>
                      <a:pt x="787499" y="107029"/>
                      <a:pt x="790645" y="107541"/>
                      <a:pt x="792457" y="107815"/>
                    </a:cubicBezTo>
                    <a:cubicBezTo>
                      <a:pt x="793927" y="108054"/>
                      <a:pt x="794611" y="108157"/>
                      <a:pt x="795329" y="108191"/>
                    </a:cubicBezTo>
                    <a:cubicBezTo>
                      <a:pt x="797142" y="108465"/>
                      <a:pt x="798954" y="108738"/>
                      <a:pt x="800766" y="109012"/>
                    </a:cubicBezTo>
                    <a:cubicBezTo>
                      <a:pt x="804904" y="109627"/>
                      <a:pt x="809041" y="110243"/>
                      <a:pt x="813179" y="110961"/>
                    </a:cubicBezTo>
                    <a:cubicBezTo>
                      <a:pt x="842552" y="116124"/>
                      <a:pt x="871822" y="123339"/>
                      <a:pt x="900204" y="132332"/>
                    </a:cubicBezTo>
                    <a:cubicBezTo>
                      <a:pt x="914257" y="136778"/>
                      <a:pt x="928311" y="141770"/>
                      <a:pt x="941955" y="147139"/>
                    </a:cubicBezTo>
                    <a:cubicBezTo>
                      <a:pt x="945409" y="148472"/>
                      <a:pt x="948828" y="149874"/>
                      <a:pt x="952213" y="151242"/>
                    </a:cubicBezTo>
                    <a:cubicBezTo>
                      <a:pt x="953410" y="151823"/>
                      <a:pt x="954573" y="152268"/>
                      <a:pt x="955599" y="152678"/>
                    </a:cubicBezTo>
                    <a:cubicBezTo>
                      <a:pt x="962882" y="155824"/>
                      <a:pt x="970131" y="159141"/>
                      <a:pt x="977209" y="162492"/>
                    </a:cubicBezTo>
                    <a:cubicBezTo>
                      <a:pt x="1003436" y="174973"/>
                      <a:pt x="1029117" y="189300"/>
                      <a:pt x="1053531" y="205098"/>
                    </a:cubicBezTo>
                    <a:cubicBezTo>
                      <a:pt x="1065670" y="212929"/>
                      <a:pt x="1077707" y="221272"/>
                      <a:pt x="1089333" y="229889"/>
                    </a:cubicBezTo>
                    <a:cubicBezTo>
                      <a:pt x="1090666" y="230881"/>
                      <a:pt x="1091966" y="231872"/>
                      <a:pt x="1093265" y="232898"/>
                    </a:cubicBezTo>
                    <a:cubicBezTo>
                      <a:pt x="1094804" y="234061"/>
                      <a:pt x="1096343" y="235258"/>
                      <a:pt x="1097882" y="236386"/>
                    </a:cubicBezTo>
                    <a:lnTo>
                      <a:pt x="1100651" y="238574"/>
                    </a:lnTo>
                    <a:cubicBezTo>
                      <a:pt x="1106499" y="243259"/>
                      <a:pt x="1112414" y="248115"/>
                      <a:pt x="1118193" y="253004"/>
                    </a:cubicBezTo>
                    <a:cubicBezTo>
                      <a:pt x="1140419" y="271948"/>
                      <a:pt x="1161620" y="292499"/>
                      <a:pt x="1181179" y="314110"/>
                    </a:cubicBezTo>
                    <a:cubicBezTo>
                      <a:pt x="1190856" y="324813"/>
                      <a:pt x="1200328" y="335926"/>
                      <a:pt x="1209321" y="347210"/>
                    </a:cubicBezTo>
                    <a:lnTo>
                      <a:pt x="1212057" y="350664"/>
                    </a:lnTo>
                    <a:lnTo>
                      <a:pt x="1214519" y="353946"/>
                    </a:lnTo>
                    <a:cubicBezTo>
                      <a:pt x="1215681" y="355485"/>
                      <a:pt x="1216844" y="356990"/>
                      <a:pt x="1217972" y="358528"/>
                    </a:cubicBezTo>
                    <a:cubicBezTo>
                      <a:pt x="1222212" y="364239"/>
                      <a:pt x="1226487" y="370189"/>
                      <a:pt x="1230658" y="376207"/>
                    </a:cubicBezTo>
                    <a:cubicBezTo>
                      <a:pt x="1247585" y="400622"/>
                      <a:pt x="1263006" y="426370"/>
                      <a:pt x="1276547" y="452768"/>
                    </a:cubicBezTo>
                    <a:cubicBezTo>
                      <a:pt x="1283181" y="465694"/>
                      <a:pt x="1289439" y="478927"/>
                      <a:pt x="1295183" y="492194"/>
                    </a:cubicBezTo>
                    <a:cubicBezTo>
                      <a:pt x="1295696" y="493460"/>
                      <a:pt x="1296209" y="494759"/>
                      <a:pt x="1296825" y="496058"/>
                    </a:cubicBezTo>
                    <a:cubicBezTo>
                      <a:pt x="1298158" y="499341"/>
                      <a:pt x="1299492" y="502589"/>
                      <a:pt x="1300757" y="505906"/>
                    </a:cubicBezTo>
                    <a:cubicBezTo>
                      <a:pt x="1303390" y="512643"/>
                      <a:pt x="1305989" y="519618"/>
                      <a:pt x="1308485" y="526628"/>
                    </a:cubicBezTo>
                    <a:cubicBezTo>
                      <a:pt x="1318641" y="555249"/>
                      <a:pt x="1326882" y="584827"/>
                      <a:pt x="1333071" y="614542"/>
                    </a:cubicBezTo>
                    <a:cubicBezTo>
                      <a:pt x="1335088" y="624253"/>
                      <a:pt x="1336730" y="634341"/>
                      <a:pt x="1338303" y="644086"/>
                    </a:cubicBezTo>
                    <a:cubicBezTo>
                      <a:pt x="1338815" y="647266"/>
                      <a:pt x="1339328" y="650446"/>
                      <a:pt x="1339841" y="653592"/>
                    </a:cubicBezTo>
                    <a:cubicBezTo>
                      <a:pt x="1339910" y="654208"/>
                      <a:pt x="1340012" y="654789"/>
                      <a:pt x="1340081" y="655233"/>
                    </a:cubicBezTo>
                    <a:cubicBezTo>
                      <a:pt x="1340388" y="657046"/>
                      <a:pt x="1340901" y="660328"/>
                      <a:pt x="1341072" y="661662"/>
                    </a:cubicBezTo>
                    <a:cubicBezTo>
                      <a:pt x="1341585" y="665799"/>
                      <a:pt x="1342030" y="669937"/>
                      <a:pt x="1342440" y="674074"/>
                    </a:cubicBezTo>
                    <a:cubicBezTo>
                      <a:pt x="1343192" y="681392"/>
                      <a:pt x="1343808" y="688812"/>
                      <a:pt x="1344321" y="696164"/>
                    </a:cubicBezTo>
                    <a:lnTo>
                      <a:pt x="1287011" y="678212"/>
                    </a:lnTo>
                    <a:cubicBezTo>
                      <a:pt x="1284139" y="677323"/>
                      <a:pt x="1281198" y="676844"/>
                      <a:pt x="1278257" y="676844"/>
                    </a:cubicBezTo>
                    <a:cubicBezTo>
                      <a:pt x="1267725" y="676844"/>
                      <a:pt x="1258048" y="682726"/>
                      <a:pt x="1252987" y="692163"/>
                    </a:cubicBezTo>
                    <a:cubicBezTo>
                      <a:pt x="1247927" y="701635"/>
                      <a:pt x="1248474" y="712646"/>
                      <a:pt x="1254458" y="721639"/>
                    </a:cubicBezTo>
                    <a:lnTo>
                      <a:pt x="1373010" y="899450"/>
                    </a:lnTo>
                    <a:cubicBezTo>
                      <a:pt x="1378344" y="907486"/>
                      <a:pt x="1387303" y="912273"/>
                      <a:pt x="1396946" y="912273"/>
                    </a:cubicBezTo>
                    <a:cubicBezTo>
                      <a:pt x="1406589" y="912273"/>
                      <a:pt x="1415548" y="907486"/>
                      <a:pt x="1420882" y="899450"/>
                    </a:cubicBezTo>
                    <a:lnTo>
                      <a:pt x="1539434" y="721639"/>
                    </a:lnTo>
                    <a:cubicBezTo>
                      <a:pt x="1545418" y="712646"/>
                      <a:pt x="1545965" y="701635"/>
                      <a:pt x="1540904" y="692163"/>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5" name="Freeform: Shape 34">
                <a:extLst>
                  <a:ext uri="{FF2B5EF4-FFF2-40B4-BE49-F238E27FC236}">
                    <a16:creationId xmlns:a16="http://schemas.microsoft.com/office/drawing/2014/main" id="{EF72BF9C-5B36-23D4-11B5-E42947CA2743}"/>
                  </a:ext>
                </a:extLst>
              </p:cNvPr>
              <p:cNvSpPr/>
              <p:nvPr/>
            </p:nvSpPr>
            <p:spPr>
              <a:xfrm>
                <a:off x="5999176" y="2452561"/>
                <a:ext cx="209270" cy="251109"/>
              </a:xfrm>
              <a:custGeom>
                <a:avLst/>
                <a:gdLst>
                  <a:gd name="connsiteX0" fmla="*/ 0 w 199319"/>
                  <a:gd name="connsiteY0" fmla="*/ 40168 h 239169"/>
                  <a:gd name="connsiteX1" fmla="*/ 0 w 199319"/>
                  <a:gd name="connsiteY1" fmla="*/ 199001 h 239169"/>
                  <a:gd name="connsiteX2" fmla="*/ 62336 w 199319"/>
                  <a:gd name="connsiteY2" fmla="*/ 232375 h 239169"/>
                  <a:gd name="connsiteX3" fmla="*/ 181470 w 199319"/>
                  <a:gd name="connsiteY3" fmla="*/ 152941 h 239169"/>
                  <a:gd name="connsiteX4" fmla="*/ 181470 w 199319"/>
                  <a:gd name="connsiteY4" fmla="*/ 86228 h 239169"/>
                  <a:gd name="connsiteX5" fmla="*/ 62336 w 199319"/>
                  <a:gd name="connsiteY5" fmla="*/ 6795 h 239169"/>
                  <a:gd name="connsiteX6" fmla="*/ 0 w 199319"/>
                  <a:gd name="connsiteY6" fmla="*/ 40168 h 2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319" h="239169">
                    <a:moveTo>
                      <a:pt x="0" y="40168"/>
                    </a:moveTo>
                    <a:lnTo>
                      <a:pt x="0" y="199001"/>
                    </a:lnTo>
                    <a:cubicBezTo>
                      <a:pt x="0" y="231041"/>
                      <a:pt x="35699" y="250122"/>
                      <a:pt x="62336" y="232375"/>
                    </a:cubicBezTo>
                    <a:lnTo>
                      <a:pt x="181470" y="152941"/>
                    </a:lnTo>
                    <a:cubicBezTo>
                      <a:pt x="205269" y="137075"/>
                      <a:pt x="205269" y="102094"/>
                      <a:pt x="181470" y="86228"/>
                    </a:cubicBezTo>
                    <a:lnTo>
                      <a:pt x="62336" y="6795"/>
                    </a:lnTo>
                    <a:cubicBezTo>
                      <a:pt x="35699" y="-10952"/>
                      <a:pt x="0" y="8128"/>
                      <a:pt x="0" y="40168"/>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grpSp>
          <p:nvGrpSpPr>
            <p:cNvPr id="21" name="Group 20">
              <a:extLst>
                <a:ext uri="{FF2B5EF4-FFF2-40B4-BE49-F238E27FC236}">
                  <a16:creationId xmlns:a16="http://schemas.microsoft.com/office/drawing/2014/main" id="{2DB6EE79-6404-1586-6138-176CB4198566}"/>
                </a:ext>
              </a:extLst>
            </p:cNvPr>
            <p:cNvGrpSpPr/>
            <p:nvPr/>
          </p:nvGrpSpPr>
          <p:grpSpPr>
            <a:xfrm>
              <a:off x="5509993" y="2170545"/>
              <a:ext cx="1160834" cy="1059741"/>
              <a:chOff x="5189165" y="1767908"/>
              <a:chExt cx="1763704" cy="1620411"/>
            </a:xfrm>
          </p:grpSpPr>
          <p:sp>
            <p:nvSpPr>
              <p:cNvPr id="28" name="Freeform: Shape 27">
                <a:extLst>
                  <a:ext uri="{FF2B5EF4-FFF2-40B4-BE49-F238E27FC236}">
                    <a16:creationId xmlns:a16="http://schemas.microsoft.com/office/drawing/2014/main" id="{0DEF0F56-6AAC-3715-79C3-333935D970A8}"/>
                  </a:ext>
                </a:extLst>
              </p:cNvPr>
              <p:cNvSpPr/>
              <p:nvPr/>
            </p:nvSpPr>
            <p:spPr>
              <a:xfrm>
                <a:off x="5519800" y="2018931"/>
                <a:ext cx="1118403" cy="1118402"/>
              </a:xfrm>
              <a:custGeom>
                <a:avLst/>
                <a:gdLst>
                  <a:gd name="connsiteX0" fmla="*/ 1035646 w 1065224"/>
                  <a:gd name="connsiteY0" fmla="*/ 445314 h 1065224"/>
                  <a:gd name="connsiteX1" fmla="*/ 908683 w 1065224"/>
                  <a:gd name="connsiteY1" fmla="*/ 413581 h 1065224"/>
                  <a:gd name="connsiteX2" fmla="*/ 898835 w 1065224"/>
                  <a:gd name="connsiteY2" fmla="*/ 404520 h 1065224"/>
                  <a:gd name="connsiteX3" fmla="*/ 882148 w 1065224"/>
                  <a:gd name="connsiteY3" fmla="*/ 364239 h 1065224"/>
                  <a:gd name="connsiteX4" fmla="*/ 882695 w 1065224"/>
                  <a:gd name="connsiteY4" fmla="*/ 350869 h 1065224"/>
                  <a:gd name="connsiteX5" fmla="*/ 950024 w 1065224"/>
                  <a:gd name="connsiteY5" fmla="*/ 238643 h 1065224"/>
                  <a:gd name="connsiteX6" fmla="*/ 944142 w 1065224"/>
                  <a:gd name="connsiteY6" fmla="*/ 190942 h 1065224"/>
                  <a:gd name="connsiteX7" fmla="*/ 874283 w 1065224"/>
                  <a:gd name="connsiteY7" fmla="*/ 121082 h 1065224"/>
                  <a:gd name="connsiteX8" fmla="*/ 826582 w 1065224"/>
                  <a:gd name="connsiteY8" fmla="*/ 115201 h 1065224"/>
                  <a:gd name="connsiteX9" fmla="*/ 714356 w 1065224"/>
                  <a:gd name="connsiteY9" fmla="*/ 182530 h 1065224"/>
                  <a:gd name="connsiteX10" fmla="*/ 700986 w 1065224"/>
                  <a:gd name="connsiteY10" fmla="*/ 183077 h 1065224"/>
                  <a:gd name="connsiteX11" fmla="*/ 660705 w 1065224"/>
                  <a:gd name="connsiteY11" fmla="*/ 166390 h 1065224"/>
                  <a:gd name="connsiteX12" fmla="*/ 651643 w 1065224"/>
                  <a:gd name="connsiteY12" fmla="*/ 156542 h 1065224"/>
                  <a:gd name="connsiteX13" fmla="*/ 619911 w 1065224"/>
                  <a:gd name="connsiteY13" fmla="*/ 29578 h 1065224"/>
                  <a:gd name="connsiteX14" fmla="*/ 582023 w 1065224"/>
                  <a:gd name="connsiteY14" fmla="*/ 0 h 1065224"/>
                  <a:gd name="connsiteX15" fmla="*/ 483201 w 1065224"/>
                  <a:gd name="connsiteY15" fmla="*/ 0 h 1065224"/>
                  <a:gd name="connsiteX16" fmla="*/ 445314 w 1065224"/>
                  <a:gd name="connsiteY16" fmla="*/ 29578 h 1065224"/>
                  <a:gd name="connsiteX17" fmla="*/ 413582 w 1065224"/>
                  <a:gd name="connsiteY17" fmla="*/ 156542 h 1065224"/>
                  <a:gd name="connsiteX18" fmla="*/ 404520 w 1065224"/>
                  <a:gd name="connsiteY18" fmla="*/ 166390 h 1065224"/>
                  <a:gd name="connsiteX19" fmla="*/ 364239 w 1065224"/>
                  <a:gd name="connsiteY19" fmla="*/ 183077 h 1065224"/>
                  <a:gd name="connsiteX20" fmla="*/ 350869 w 1065224"/>
                  <a:gd name="connsiteY20" fmla="*/ 182530 h 1065224"/>
                  <a:gd name="connsiteX21" fmla="*/ 238643 w 1065224"/>
                  <a:gd name="connsiteY21" fmla="*/ 115201 h 1065224"/>
                  <a:gd name="connsiteX22" fmla="*/ 190942 w 1065224"/>
                  <a:gd name="connsiteY22" fmla="*/ 121082 h 1065224"/>
                  <a:gd name="connsiteX23" fmla="*/ 121082 w 1065224"/>
                  <a:gd name="connsiteY23" fmla="*/ 190942 h 1065224"/>
                  <a:gd name="connsiteX24" fmla="*/ 115201 w 1065224"/>
                  <a:gd name="connsiteY24" fmla="*/ 238643 h 1065224"/>
                  <a:gd name="connsiteX25" fmla="*/ 182530 w 1065224"/>
                  <a:gd name="connsiteY25" fmla="*/ 350869 h 1065224"/>
                  <a:gd name="connsiteX26" fmla="*/ 183077 w 1065224"/>
                  <a:gd name="connsiteY26" fmla="*/ 364239 h 1065224"/>
                  <a:gd name="connsiteX27" fmla="*/ 166390 w 1065224"/>
                  <a:gd name="connsiteY27" fmla="*/ 404520 h 1065224"/>
                  <a:gd name="connsiteX28" fmla="*/ 156542 w 1065224"/>
                  <a:gd name="connsiteY28" fmla="*/ 413581 h 1065224"/>
                  <a:gd name="connsiteX29" fmla="*/ 29578 w 1065224"/>
                  <a:gd name="connsiteY29" fmla="*/ 445314 h 1065224"/>
                  <a:gd name="connsiteX30" fmla="*/ 0 w 1065224"/>
                  <a:gd name="connsiteY30" fmla="*/ 483201 h 1065224"/>
                  <a:gd name="connsiteX31" fmla="*/ 0 w 1065224"/>
                  <a:gd name="connsiteY31" fmla="*/ 582023 h 1065224"/>
                  <a:gd name="connsiteX32" fmla="*/ 29578 w 1065224"/>
                  <a:gd name="connsiteY32" fmla="*/ 619911 h 1065224"/>
                  <a:gd name="connsiteX33" fmla="*/ 156542 w 1065224"/>
                  <a:gd name="connsiteY33" fmla="*/ 651643 h 1065224"/>
                  <a:gd name="connsiteX34" fmla="*/ 166390 w 1065224"/>
                  <a:gd name="connsiteY34" fmla="*/ 660705 h 1065224"/>
                  <a:gd name="connsiteX35" fmla="*/ 183077 w 1065224"/>
                  <a:gd name="connsiteY35" fmla="*/ 700986 h 1065224"/>
                  <a:gd name="connsiteX36" fmla="*/ 182530 w 1065224"/>
                  <a:gd name="connsiteY36" fmla="*/ 714355 h 1065224"/>
                  <a:gd name="connsiteX37" fmla="*/ 115201 w 1065224"/>
                  <a:gd name="connsiteY37" fmla="*/ 826582 h 1065224"/>
                  <a:gd name="connsiteX38" fmla="*/ 121082 w 1065224"/>
                  <a:gd name="connsiteY38" fmla="*/ 874283 h 1065224"/>
                  <a:gd name="connsiteX39" fmla="*/ 190942 w 1065224"/>
                  <a:gd name="connsiteY39" fmla="*/ 944142 h 1065224"/>
                  <a:gd name="connsiteX40" fmla="*/ 238643 w 1065224"/>
                  <a:gd name="connsiteY40" fmla="*/ 950023 h 1065224"/>
                  <a:gd name="connsiteX41" fmla="*/ 350869 w 1065224"/>
                  <a:gd name="connsiteY41" fmla="*/ 882695 h 1065224"/>
                  <a:gd name="connsiteX42" fmla="*/ 364239 w 1065224"/>
                  <a:gd name="connsiteY42" fmla="*/ 882147 h 1065224"/>
                  <a:gd name="connsiteX43" fmla="*/ 404520 w 1065224"/>
                  <a:gd name="connsiteY43" fmla="*/ 898834 h 1065224"/>
                  <a:gd name="connsiteX44" fmla="*/ 413582 w 1065224"/>
                  <a:gd name="connsiteY44" fmla="*/ 908682 h 1065224"/>
                  <a:gd name="connsiteX45" fmla="*/ 445314 w 1065224"/>
                  <a:gd name="connsiteY45" fmla="*/ 1035646 h 1065224"/>
                  <a:gd name="connsiteX46" fmla="*/ 483201 w 1065224"/>
                  <a:gd name="connsiteY46" fmla="*/ 1065224 h 1065224"/>
                  <a:gd name="connsiteX47" fmla="*/ 582023 w 1065224"/>
                  <a:gd name="connsiteY47" fmla="*/ 1065224 h 1065224"/>
                  <a:gd name="connsiteX48" fmla="*/ 619911 w 1065224"/>
                  <a:gd name="connsiteY48" fmla="*/ 1035646 h 1065224"/>
                  <a:gd name="connsiteX49" fmla="*/ 651643 w 1065224"/>
                  <a:gd name="connsiteY49" fmla="*/ 908682 h 1065224"/>
                  <a:gd name="connsiteX50" fmla="*/ 660705 w 1065224"/>
                  <a:gd name="connsiteY50" fmla="*/ 898834 h 1065224"/>
                  <a:gd name="connsiteX51" fmla="*/ 700986 w 1065224"/>
                  <a:gd name="connsiteY51" fmla="*/ 882147 h 1065224"/>
                  <a:gd name="connsiteX52" fmla="*/ 714356 w 1065224"/>
                  <a:gd name="connsiteY52" fmla="*/ 882695 h 1065224"/>
                  <a:gd name="connsiteX53" fmla="*/ 826582 w 1065224"/>
                  <a:gd name="connsiteY53" fmla="*/ 950023 h 1065224"/>
                  <a:gd name="connsiteX54" fmla="*/ 874283 w 1065224"/>
                  <a:gd name="connsiteY54" fmla="*/ 944142 h 1065224"/>
                  <a:gd name="connsiteX55" fmla="*/ 944142 w 1065224"/>
                  <a:gd name="connsiteY55" fmla="*/ 874283 h 1065224"/>
                  <a:gd name="connsiteX56" fmla="*/ 950024 w 1065224"/>
                  <a:gd name="connsiteY56" fmla="*/ 826582 h 1065224"/>
                  <a:gd name="connsiteX57" fmla="*/ 882695 w 1065224"/>
                  <a:gd name="connsiteY57" fmla="*/ 714355 h 1065224"/>
                  <a:gd name="connsiteX58" fmla="*/ 882148 w 1065224"/>
                  <a:gd name="connsiteY58" fmla="*/ 700986 h 1065224"/>
                  <a:gd name="connsiteX59" fmla="*/ 898835 w 1065224"/>
                  <a:gd name="connsiteY59" fmla="*/ 660705 h 1065224"/>
                  <a:gd name="connsiteX60" fmla="*/ 908683 w 1065224"/>
                  <a:gd name="connsiteY60" fmla="*/ 651643 h 1065224"/>
                  <a:gd name="connsiteX61" fmla="*/ 1035646 w 1065224"/>
                  <a:gd name="connsiteY61" fmla="*/ 619911 h 1065224"/>
                  <a:gd name="connsiteX62" fmla="*/ 1065225 w 1065224"/>
                  <a:gd name="connsiteY62" fmla="*/ 582023 h 1065224"/>
                  <a:gd name="connsiteX63" fmla="*/ 1065225 w 1065224"/>
                  <a:gd name="connsiteY63" fmla="*/ 483201 h 1065224"/>
                  <a:gd name="connsiteX64" fmla="*/ 1035646 w 1065224"/>
                  <a:gd name="connsiteY64" fmla="*/ 445314 h 1065224"/>
                  <a:gd name="connsiteX65" fmla="*/ 532544 w 1065224"/>
                  <a:gd name="connsiteY65" fmla="*/ 756586 h 1065224"/>
                  <a:gd name="connsiteX66" fmla="*/ 308536 w 1065224"/>
                  <a:gd name="connsiteY66" fmla="*/ 532578 h 1065224"/>
                  <a:gd name="connsiteX67" fmla="*/ 532544 w 1065224"/>
                  <a:gd name="connsiteY67" fmla="*/ 308570 h 1065224"/>
                  <a:gd name="connsiteX68" fmla="*/ 756552 w 1065224"/>
                  <a:gd name="connsiteY68" fmla="*/ 532578 h 1065224"/>
                  <a:gd name="connsiteX69" fmla="*/ 532544 w 1065224"/>
                  <a:gd name="connsiteY69" fmla="*/ 756586 h 10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65224" h="1065224">
                    <a:moveTo>
                      <a:pt x="1035646" y="445314"/>
                    </a:moveTo>
                    <a:lnTo>
                      <a:pt x="908683" y="413581"/>
                    </a:lnTo>
                    <a:cubicBezTo>
                      <a:pt x="904066" y="412419"/>
                      <a:pt x="900408" y="408999"/>
                      <a:pt x="898835" y="404520"/>
                    </a:cubicBezTo>
                    <a:cubicBezTo>
                      <a:pt x="894013" y="390705"/>
                      <a:pt x="888439" y="377267"/>
                      <a:pt x="882148" y="364239"/>
                    </a:cubicBezTo>
                    <a:cubicBezTo>
                      <a:pt x="880096" y="359965"/>
                      <a:pt x="880233" y="354938"/>
                      <a:pt x="882695" y="350869"/>
                    </a:cubicBezTo>
                    <a:lnTo>
                      <a:pt x="950024" y="238643"/>
                    </a:lnTo>
                    <a:cubicBezTo>
                      <a:pt x="959256" y="223290"/>
                      <a:pt x="956828" y="203594"/>
                      <a:pt x="944142" y="190942"/>
                    </a:cubicBezTo>
                    <a:lnTo>
                      <a:pt x="874283" y="121082"/>
                    </a:lnTo>
                    <a:cubicBezTo>
                      <a:pt x="861597" y="108396"/>
                      <a:pt x="841935" y="106003"/>
                      <a:pt x="826582" y="115201"/>
                    </a:cubicBezTo>
                    <a:lnTo>
                      <a:pt x="714356" y="182530"/>
                    </a:lnTo>
                    <a:cubicBezTo>
                      <a:pt x="710287" y="184992"/>
                      <a:pt x="705260" y="185129"/>
                      <a:pt x="700986" y="183077"/>
                    </a:cubicBezTo>
                    <a:cubicBezTo>
                      <a:pt x="687958" y="176785"/>
                      <a:pt x="674485" y="171211"/>
                      <a:pt x="660705" y="166390"/>
                    </a:cubicBezTo>
                    <a:cubicBezTo>
                      <a:pt x="656225" y="164817"/>
                      <a:pt x="652772" y="161158"/>
                      <a:pt x="651643" y="156542"/>
                    </a:cubicBezTo>
                    <a:lnTo>
                      <a:pt x="619911" y="29578"/>
                    </a:lnTo>
                    <a:cubicBezTo>
                      <a:pt x="615568" y="12207"/>
                      <a:pt x="599941" y="0"/>
                      <a:pt x="582023" y="0"/>
                    </a:cubicBezTo>
                    <a:lnTo>
                      <a:pt x="483201" y="0"/>
                    </a:lnTo>
                    <a:cubicBezTo>
                      <a:pt x="465283" y="0"/>
                      <a:pt x="449657" y="12207"/>
                      <a:pt x="445314" y="29578"/>
                    </a:cubicBezTo>
                    <a:lnTo>
                      <a:pt x="413582" y="156542"/>
                    </a:lnTo>
                    <a:cubicBezTo>
                      <a:pt x="412419" y="161158"/>
                      <a:pt x="408999" y="164817"/>
                      <a:pt x="404520" y="166390"/>
                    </a:cubicBezTo>
                    <a:cubicBezTo>
                      <a:pt x="390705" y="171211"/>
                      <a:pt x="377267" y="176785"/>
                      <a:pt x="364239" y="183077"/>
                    </a:cubicBezTo>
                    <a:cubicBezTo>
                      <a:pt x="359965" y="185129"/>
                      <a:pt x="354938" y="184992"/>
                      <a:pt x="350869" y="182530"/>
                    </a:cubicBezTo>
                    <a:lnTo>
                      <a:pt x="238643" y="115201"/>
                    </a:lnTo>
                    <a:cubicBezTo>
                      <a:pt x="223290" y="105969"/>
                      <a:pt x="203594" y="108396"/>
                      <a:pt x="190942" y="121082"/>
                    </a:cubicBezTo>
                    <a:lnTo>
                      <a:pt x="121082" y="190942"/>
                    </a:lnTo>
                    <a:cubicBezTo>
                      <a:pt x="108396" y="203628"/>
                      <a:pt x="106003" y="223290"/>
                      <a:pt x="115201" y="238643"/>
                    </a:cubicBezTo>
                    <a:lnTo>
                      <a:pt x="182530" y="350869"/>
                    </a:lnTo>
                    <a:cubicBezTo>
                      <a:pt x="184992" y="354938"/>
                      <a:pt x="185129" y="359965"/>
                      <a:pt x="183077" y="364239"/>
                    </a:cubicBezTo>
                    <a:cubicBezTo>
                      <a:pt x="176785" y="377267"/>
                      <a:pt x="171211" y="390740"/>
                      <a:pt x="166390" y="404520"/>
                    </a:cubicBezTo>
                    <a:cubicBezTo>
                      <a:pt x="164817" y="408999"/>
                      <a:pt x="161158" y="412453"/>
                      <a:pt x="156542" y="413581"/>
                    </a:cubicBezTo>
                    <a:lnTo>
                      <a:pt x="29578" y="445314"/>
                    </a:lnTo>
                    <a:cubicBezTo>
                      <a:pt x="12207" y="449657"/>
                      <a:pt x="0" y="465283"/>
                      <a:pt x="0" y="483201"/>
                    </a:cubicBezTo>
                    <a:lnTo>
                      <a:pt x="0" y="582023"/>
                    </a:lnTo>
                    <a:cubicBezTo>
                      <a:pt x="0" y="599941"/>
                      <a:pt x="12207" y="615568"/>
                      <a:pt x="29578" y="619911"/>
                    </a:cubicBezTo>
                    <a:lnTo>
                      <a:pt x="156542" y="651643"/>
                    </a:lnTo>
                    <a:cubicBezTo>
                      <a:pt x="161158" y="652806"/>
                      <a:pt x="164817" y="656225"/>
                      <a:pt x="166390" y="660705"/>
                    </a:cubicBezTo>
                    <a:cubicBezTo>
                      <a:pt x="171211" y="674519"/>
                      <a:pt x="176785" y="687957"/>
                      <a:pt x="183077" y="700986"/>
                    </a:cubicBezTo>
                    <a:cubicBezTo>
                      <a:pt x="185129" y="705260"/>
                      <a:pt x="184992" y="710286"/>
                      <a:pt x="182530" y="714355"/>
                    </a:cubicBezTo>
                    <a:lnTo>
                      <a:pt x="115201" y="826582"/>
                    </a:lnTo>
                    <a:cubicBezTo>
                      <a:pt x="105969" y="841935"/>
                      <a:pt x="108396" y="861631"/>
                      <a:pt x="121082" y="874283"/>
                    </a:cubicBezTo>
                    <a:lnTo>
                      <a:pt x="190942" y="944142"/>
                    </a:lnTo>
                    <a:cubicBezTo>
                      <a:pt x="203628" y="956828"/>
                      <a:pt x="223290" y="959222"/>
                      <a:pt x="238643" y="950023"/>
                    </a:cubicBezTo>
                    <a:lnTo>
                      <a:pt x="350869" y="882695"/>
                    </a:lnTo>
                    <a:cubicBezTo>
                      <a:pt x="354938" y="880233"/>
                      <a:pt x="359965" y="880096"/>
                      <a:pt x="364239" y="882147"/>
                    </a:cubicBezTo>
                    <a:cubicBezTo>
                      <a:pt x="377267" y="888439"/>
                      <a:pt x="390740" y="894013"/>
                      <a:pt x="404520" y="898834"/>
                    </a:cubicBezTo>
                    <a:cubicBezTo>
                      <a:pt x="408999" y="900407"/>
                      <a:pt x="412453" y="904066"/>
                      <a:pt x="413582" y="908682"/>
                    </a:cubicBezTo>
                    <a:lnTo>
                      <a:pt x="445314" y="1035646"/>
                    </a:lnTo>
                    <a:cubicBezTo>
                      <a:pt x="449657" y="1053017"/>
                      <a:pt x="465283" y="1065224"/>
                      <a:pt x="483201" y="1065224"/>
                    </a:cubicBezTo>
                    <a:lnTo>
                      <a:pt x="582023" y="1065224"/>
                    </a:lnTo>
                    <a:cubicBezTo>
                      <a:pt x="599941" y="1065224"/>
                      <a:pt x="615568" y="1053017"/>
                      <a:pt x="619911" y="1035646"/>
                    </a:cubicBezTo>
                    <a:lnTo>
                      <a:pt x="651643" y="908682"/>
                    </a:lnTo>
                    <a:cubicBezTo>
                      <a:pt x="652806" y="904066"/>
                      <a:pt x="656225" y="900407"/>
                      <a:pt x="660705" y="898834"/>
                    </a:cubicBezTo>
                    <a:cubicBezTo>
                      <a:pt x="674519" y="894013"/>
                      <a:pt x="687958" y="888439"/>
                      <a:pt x="700986" y="882147"/>
                    </a:cubicBezTo>
                    <a:cubicBezTo>
                      <a:pt x="705260" y="880096"/>
                      <a:pt x="710287" y="880233"/>
                      <a:pt x="714356" y="882695"/>
                    </a:cubicBezTo>
                    <a:lnTo>
                      <a:pt x="826582" y="950023"/>
                    </a:lnTo>
                    <a:cubicBezTo>
                      <a:pt x="841935" y="959256"/>
                      <a:pt x="861631" y="956828"/>
                      <a:pt x="874283" y="944142"/>
                    </a:cubicBezTo>
                    <a:lnTo>
                      <a:pt x="944142" y="874283"/>
                    </a:lnTo>
                    <a:cubicBezTo>
                      <a:pt x="956828" y="861597"/>
                      <a:pt x="959222" y="841935"/>
                      <a:pt x="950024" y="826582"/>
                    </a:cubicBezTo>
                    <a:lnTo>
                      <a:pt x="882695" y="714355"/>
                    </a:lnTo>
                    <a:cubicBezTo>
                      <a:pt x="880233" y="710286"/>
                      <a:pt x="880096" y="705260"/>
                      <a:pt x="882148" y="700986"/>
                    </a:cubicBezTo>
                    <a:cubicBezTo>
                      <a:pt x="888439" y="687957"/>
                      <a:pt x="894013" y="674485"/>
                      <a:pt x="898835" y="660705"/>
                    </a:cubicBezTo>
                    <a:cubicBezTo>
                      <a:pt x="900408" y="656225"/>
                      <a:pt x="904066" y="652771"/>
                      <a:pt x="908683" y="651643"/>
                    </a:cubicBezTo>
                    <a:lnTo>
                      <a:pt x="1035646" y="619911"/>
                    </a:lnTo>
                    <a:cubicBezTo>
                      <a:pt x="1053017" y="615568"/>
                      <a:pt x="1065225" y="599941"/>
                      <a:pt x="1065225" y="582023"/>
                    </a:cubicBezTo>
                    <a:lnTo>
                      <a:pt x="1065225" y="483201"/>
                    </a:lnTo>
                    <a:cubicBezTo>
                      <a:pt x="1065225" y="465283"/>
                      <a:pt x="1053017" y="449657"/>
                      <a:pt x="1035646" y="445314"/>
                    </a:cubicBezTo>
                    <a:close/>
                    <a:moveTo>
                      <a:pt x="532544" y="756586"/>
                    </a:moveTo>
                    <a:cubicBezTo>
                      <a:pt x="408829" y="756586"/>
                      <a:pt x="308536" y="656293"/>
                      <a:pt x="308536" y="532578"/>
                    </a:cubicBezTo>
                    <a:cubicBezTo>
                      <a:pt x="308536" y="408863"/>
                      <a:pt x="408829" y="308570"/>
                      <a:pt x="532544" y="308570"/>
                    </a:cubicBezTo>
                    <a:cubicBezTo>
                      <a:pt x="656259" y="308570"/>
                      <a:pt x="756552" y="408863"/>
                      <a:pt x="756552" y="532578"/>
                    </a:cubicBezTo>
                    <a:cubicBezTo>
                      <a:pt x="756552" y="656293"/>
                      <a:pt x="656259" y="756586"/>
                      <a:pt x="532544" y="756586"/>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29" name="Freeform: Shape 28">
                <a:extLst>
                  <a:ext uri="{FF2B5EF4-FFF2-40B4-BE49-F238E27FC236}">
                    <a16:creationId xmlns:a16="http://schemas.microsoft.com/office/drawing/2014/main" id="{047F420D-734A-8AF7-C85E-AFE8CE8C06B5}"/>
                  </a:ext>
                </a:extLst>
              </p:cNvPr>
              <p:cNvSpPr/>
              <p:nvPr/>
            </p:nvSpPr>
            <p:spPr>
              <a:xfrm>
                <a:off x="5189165" y="2428997"/>
                <a:ext cx="1621551" cy="959322"/>
              </a:xfrm>
              <a:custGeom>
                <a:avLst/>
                <a:gdLst>
                  <a:gd name="connsiteX0" fmla="*/ 1506047 w 1544448"/>
                  <a:gd name="connsiteY0" fmla="*/ 351690 h 913708"/>
                  <a:gd name="connsiteX1" fmla="*/ 1493497 w 1544448"/>
                  <a:gd name="connsiteY1" fmla="*/ 350253 h 913708"/>
                  <a:gd name="connsiteX2" fmla="*/ 1444223 w 1544448"/>
                  <a:gd name="connsiteY2" fmla="*/ 386500 h 913708"/>
                  <a:gd name="connsiteX3" fmla="*/ 1436051 w 1544448"/>
                  <a:gd name="connsiteY3" fmla="*/ 408418 h 913708"/>
                  <a:gd name="connsiteX4" fmla="*/ 1432392 w 1544448"/>
                  <a:gd name="connsiteY4" fmla="*/ 417582 h 913708"/>
                  <a:gd name="connsiteX5" fmla="*/ 1429827 w 1544448"/>
                  <a:gd name="connsiteY5" fmla="*/ 423532 h 913708"/>
                  <a:gd name="connsiteX6" fmla="*/ 1429212 w 1544448"/>
                  <a:gd name="connsiteY6" fmla="*/ 425002 h 913708"/>
                  <a:gd name="connsiteX7" fmla="*/ 1409071 w 1544448"/>
                  <a:gd name="connsiteY7" fmla="*/ 466754 h 913708"/>
                  <a:gd name="connsiteX8" fmla="*/ 1360755 w 1544448"/>
                  <a:gd name="connsiteY8" fmla="*/ 545230 h 913708"/>
                  <a:gd name="connsiteX9" fmla="*/ 1354805 w 1544448"/>
                  <a:gd name="connsiteY9" fmla="*/ 553231 h 913708"/>
                  <a:gd name="connsiteX10" fmla="*/ 1350462 w 1544448"/>
                  <a:gd name="connsiteY10" fmla="*/ 558976 h 913708"/>
                  <a:gd name="connsiteX11" fmla="*/ 1348581 w 1544448"/>
                  <a:gd name="connsiteY11" fmla="*/ 561404 h 913708"/>
                  <a:gd name="connsiteX12" fmla="*/ 1345162 w 1544448"/>
                  <a:gd name="connsiteY12" fmla="*/ 566123 h 913708"/>
                  <a:gd name="connsiteX13" fmla="*/ 1336613 w 1544448"/>
                  <a:gd name="connsiteY13" fmla="*/ 576655 h 913708"/>
                  <a:gd name="connsiteX14" fmla="*/ 1305462 w 1544448"/>
                  <a:gd name="connsiteY14" fmla="*/ 611738 h 913708"/>
                  <a:gd name="connsiteX15" fmla="*/ 1237928 w 1544448"/>
                  <a:gd name="connsiteY15" fmla="*/ 673767 h 913708"/>
                  <a:gd name="connsiteX16" fmla="*/ 1232970 w 1544448"/>
                  <a:gd name="connsiteY16" fmla="*/ 677699 h 913708"/>
                  <a:gd name="connsiteX17" fmla="*/ 1230576 w 1544448"/>
                  <a:gd name="connsiteY17" fmla="*/ 679546 h 913708"/>
                  <a:gd name="connsiteX18" fmla="*/ 1225550 w 1544448"/>
                  <a:gd name="connsiteY18" fmla="*/ 683307 h 913708"/>
                  <a:gd name="connsiteX19" fmla="*/ 1206880 w 1544448"/>
                  <a:gd name="connsiteY19" fmla="*/ 696711 h 913708"/>
                  <a:gd name="connsiteX20" fmla="*/ 1166325 w 1544448"/>
                  <a:gd name="connsiteY20" fmla="*/ 722699 h 913708"/>
                  <a:gd name="connsiteX21" fmla="*/ 1125770 w 1544448"/>
                  <a:gd name="connsiteY21" fmla="*/ 744857 h 913708"/>
                  <a:gd name="connsiteX22" fmla="*/ 1105835 w 1544448"/>
                  <a:gd name="connsiteY22" fmla="*/ 754466 h 913708"/>
                  <a:gd name="connsiteX23" fmla="*/ 1095235 w 1544448"/>
                  <a:gd name="connsiteY23" fmla="*/ 759253 h 913708"/>
                  <a:gd name="connsiteX24" fmla="*/ 1089764 w 1544448"/>
                  <a:gd name="connsiteY24" fmla="*/ 761646 h 913708"/>
                  <a:gd name="connsiteX25" fmla="*/ 1000585 w 1544448"/>
                  <a:gd name="connsiteY25" fmla="*/ 791498 h 913708"/>
                  <a:gd name="connsiteX26" fmla="*/ 953123 w 1544448"/>
                  <a:gd name="connsiteY26" fmla="*/ 801962 h 913708"/>
                  <a:gd name="connsiteX27" fmla="*/ 931615 w 1544448"/>
                  <a:gd name="connsiteY27" fmla="*/ 805552 h 913708"/>
                  <a:gd name="connsiteX28" fmla="*/ 926314 w 1544448"/>
                  <a:gd name="connsiteY28" fmla="*/ 806339 h 913708"/>
                  <a:gd name="connsiteX29" fmla="*/ 913218 w 1544448"/>
                  <a:gd name="connsiteY29" fmla="*/ 807877 h 913708"/>
                  <a:gd name="connsiteX30" fmla="*/ 839973 w 1544448"/>
                  <a:gd name="connsiteY30" fmla="*/ 811775 h 913708"/>
                  <a:gd name="connsiteX31" fmla="*/ 816619 w 1544448"/>
                  <a:gd name="connsiteY31" fmla="*/ 811365 h 913708"/>
                  <a:gd name="connsiteX32" fmla="*/ 768507 w 1544448"/>
                  <a:gd name="connsiteY32" fmla="*/ 808048 h 913708"/>
                  <a:gd name="connsiteX33" fmla="*/ 758146 w 1544448"/>
                  <a:gd name="connsiteY33" fmla="*/ 806886 h 913708"/>
                  <a:gd name="connsiteX34" fmla="*/ 751889 w 1544448"/>
                  <a:gd name="connsiteY34" fmla="*/ 805928 h 913708"/>
                  <a:gd name="connsiteX35" fmla="*/ 749016 w 1544448"/>
                  <a:gd name="connsiteY35" fmla="*/ 805552 h 913708"/>
                  <a:gd name="connsiteX36" fmla="*/ 743579 w 1544448"/>
                  <a:gd name="connsiteY36" fmla="*/ 804731 h 913708"/>
                  <a:gd name="connsiteX37" fmla="*/ 731167 w 1544448"/>
                  <a:gd name="connsiteY37" fmla="*/ 802782 h 913708"/>
                  <a:gd name="connsiteX38" fmla="*/ 644142 w 1544448"/>
                  <a:gd name="connsiteY38" fmla="*/ 781411 h 913708"/>
                  <a:gd name="connsiteX39" fmla="*/ 602391 w 1544448"/>
                  <a:gd name="connsiteY39" fmla="*/ 766605 h 913708"/>
                  <a:gd name="connsiteX40" fmla="*/ 592098 w 1544448"/>
                  <a:gd name="connsiteY40" fmla="*/ 762467 h 913708"/>
                  <a:gd name="connsiteX41" fmla="*/ 588747 w 1544448"/>
                  <a:gd name="connsiteY41" fmla="*/ 761031 h 913708"/>
                  <a:gd name="connsiteX42" fmla="*/ 567170 w 1544448"/>
                  <a:gd name="connsiteY42" fmla="*/ 751217 h 913708"/>
                  <a:gd name="connsiteX43" fmla="*/ 490848 w 1544448"/>
                  <a:gd name="connsiteY43" fmla="*/ 708611 h 913708"/>
                  <a:gd name="connsiteX44" fmla="*/ 455047 w 1544448"/>
                  <a:gd name="connsiteY44" fmla="*/ 683820 h 913708"/>
                  <a:gd name="connsiteX45" fmla="*/ 451114 w 1544448"/>
                  <a:gd name="connsiteY45" fmla="*/ 680845 h 913708"/>
                  <a:gd name="connsiteX46" fmla="*/ 446498 w 1544448"/>
                  <a:gd name="connsiteY46" fmla="*/ 677357 h 913708"/>
                  <a:gd name="connsiteX47" fmla="*/ 443729 w 1544448"/>
                  <a:gd name="connsiteY47" fmla="*/ 675169 h 913708"/>
                  <a:gd name="connsiteX48" fmla="*/ 426187 w 1544448"/>
                  <a:gd name="connsiteY48" fmla="*/ 660739 h 913708"/>
                  <a:gd name="connsiteX49" fmla="*/ 363201 w 1544448"/>
                  <a:gd name="connsiteY49" fmla="*/ 599633 h 913708"/>
                  <a:gd name="connsiteX50" fmla="*/ 335059 w 1544448"/>
                  <a:gd name="connsiteY50" fmla="*/ 566533 h 913708"/>
                  <a:gd name="connsiteX51" fmla="*/ 332289 w 1544448"/>
                  <a:gd name="connsiteY51" fmla="*/ 563011 h 913708"/>
                  <a:gd name="connsiteX52" fmla="*/ 329861 w 1544448"/>
                  <a:gd name="connsiteY52" fmla="*/ 559797 h 913708"/>
                  <a:gd name="connsiteX53" fmla="*/ 326407 w 1544448"/>
                  <a:gd name="connsiteY53" fmla="*/ 555215 h 913708"/>
                  <a:gd name="connsiteX54" fmla="*/ 313721 w 1544448"/>
                  <a:gd name="connsiteY54" fmla="*/ 537536 h 913708"/>
                  <a:gd name="connsiteX55" fmla="*/ 267832 w 1544448"/>
                  <a:gd name="connsiteY55" fmla="*/ 460975 h 913708"/>
                  <a:gd name="connsiteX56" fmla="*/ 249162 w 1544448"/>
                  <a:gd name="connsiteY56" fmla="*/ 421480 h 913708"/>
                  <a:gd name="connsiteX57" fmla="*/ 247555 w 1544448"/>
                  <a:gd name="connsiteY57" fmla="*/ 417651 h 913708"/>
                  <a:gd name="connsiteX58" fmla="*/ 243623 w 1544448"/>
                  <a:gd name="connsiteY58" fmla="*/ 407837 h 913708"/>
                  <a:gd name="connsiteX59" fmla="*/ 235895 w 1544448"/>
                  <a:gd name="connsiteY59" fmla="*/ 387115 h 913708"/>
                  <a:gd name="connsiteX60" fmla="*/ 211309 w 1544448"/>
                  <a:gd name="connsiteY60" fmla="*/ 299235 h 913708"/>
                  <a:gd name="connsiteX61" fmla="*/ 206111 w 1544448"/>
                  <a:gd name="connsiteY61" fmla="*/ 269760 h 913708"/>
                  <a:gd name="connsiteX62" fmla="*/ 204539 w 1544448"/>
                  <a:gd name="connsiteY62" fmla="*/ 260151 h 913708"/>
                  <a:gd name="connsiteX63" fmla="*/ 204299 w 1544448"/>
                  <a:gd name="connsiteY63" fmla="*/ 258510 h 913708"/>
                  <a:gd name="connsiteX64" fmla="*/ 203308 w 1544448"/>
                  <a:gd name="connsiteY64" fmla="*/ 252081 h 913708"/>
                  <a:gd name="connsiteX65" fmla="*/ 201940 w 1544448"/>
                  <a:gd name="connsiteY65" fmla="*/ 239669 h 913708"/>
                  <a:gd name="connsiteX66" fmla="*/ 199991 w 1544448"/>
                  <a:gd name="connsiteY66" fmla="*/ 216758 h 913708"/>
                  <a:gd name="connsiteX67" fmla="*/ 199956 w 1544448"/>
                  <a:gd name="connsiteY67" fmla="*/ 216075 h 913708"/>
                  <a:gd name="connsiteX68" fmla="*/ 257369 w 1544448"/>
                  <a:gd name="connsiteY68" fmla="*/ 234061 h 913708"/>
                  <a:gd name="connsiteX69" fmla="*/ 266123 w 1544448"/>
                  <a:gd name="connsiteY69" fmla="*/ 235429 h 913708"/>
                  <a:gd name="connsiteX70" fmla="*/ 291392 w 1544448"/>
                  <a:gd name="connsiteY70" fmla="*/ 220109 h 913708"/>
                  <a:gd name="connsiteX71" fmla="*/ 289922 w 1544448"/>
                  <a:gd name="connsiteY71" fmla="*/ 190634 h 913708"/>
                  <a:gd name="connsiteX72" fmla="*/ 171370 w 1544448"/>
                  <a:gd name="connsiteY72" fmla="*/ 12823 h 913708"/>
                  <a:gd name="connsiteX73" fmla="*/ 147434 w 1544448"/>
                  <a:gd name="connsiteY73" fmla="*/ 0 h 913708"/>
                  <a:gd name="connsiteX74" fmla="*/ 123498 w 1544448"/>
                  <a:gd name="connsiteY74" fmla="*/ 12823 h 913708"/>
                  <a:gd name="connsiteX75" fmla="*/ 4912 w 1544448"/>
                  <a:gd name="connsiteY75" fmla="*/ 190497 h 913708"/>
                  <a:gd name="connsiteX76" fmla="*/ 3441 w 1544448"/>
                  <a:gd name="connsiteY76" fmla="*/ 219973 h 913708"/>
                  <a:gd name="connsiteX77" fmla="*/ 28711 w 1544448"/>
                  <a:gd name="connsiteY77" fmla="*/ 235292 h 913708"/>
                  <a:gd name="connsiteX78" fmla="*/ 37465 w 1544448"/>
                  <a:gd name="connsiteY78" fmla="*/ 233924 h 913708"/>
                  <a:gd name="connsiteX79" fmla="*/ 97852 w 1544448"/>
                  <a:gd name="connsiteY79" fmla="*/ 215014 h 913708"/>
                  <a:gd name="connsiteX80" fmla="*/ 202692 w 1544448"/>
                  <a:gd name="connsiteY80" fmla="*/ 553437 h 913708"/>
                  <a:gd name="connsiteX81" fmla="*/ 479975 w 1544448"/>
                  <a:gd name="connsiteY81" fmla="*/ 820871 h 913708"/>
                  <a:gd name="connsiteX82" fmla="*/ 839632 w 1544448"/>
                  <a:gd name="connsiteY82" fmla="*/ 913709 h 913708"/>
                  <a:gd name="connsiteX83" fmla="*/ 839632 w 1544448"/>
                  <a:gd name="connsiteY83" fmla="*/ 913709 h 913708"/>
                  <a:gd name="connsiteX84" fmla="*/ 870270 w 1544448"/>
                  <a:gd name="connsiteY84" fmla="*/ 913059 h 913708"/>
                  <a:gd name="connsiteX85" fmla="*/ 1263745 w 1544448"/>
                  <a:gd name="connsiteY85" fmla="*/ 781069 h 913708"/>
                  <a:gd name="connsiteX86" fmla="*/ 1521400 w 1544448"/>
                  <a:gd name="connsiteY86" fmla="*/ 467540 h 913708"/>
                  <a:gd name="connsiteX87" fmla="*/ 1542019 w 1544448"/>
                  <a:gd name="connsiteY87" fmla="*/ 415531 h 913708"/>
                  <a:gd name="connsiteX88" fmla="*/ 1537984 w 1544448"/>
                  <a:gd name="connsiteY88" fmla="*/ 376857 h 913708"/>
                  <a:gd name="connsiteX89" fmla="*/ 1506081 w 1544448"/>
                  <a:gd name="connsiteY89" fmla="*/ 351690 h 9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44448" h="913708">
                    <a:moveTo>
                      <a:pt x="1506047" y="351690"/>
                    </a:moveTo>
                    <a:cubicBezTo>
                      <a:pt x="1501841" y="350732"/>
                      <a:pt x="1497635" y="350253"/>
                      <a:pt x="1493497" y="350253"/>
                    </a:cubicBezTo>
                    <a:cubicBezTo>
                      <a:pt x="1471066" y="350253"/>
                      <a:pt x="1452190" y="364136"/>
                      <a:pt x="1444223" y="386500"/>
                    </a:cubicBezTo>
                    <a:cubicBezTo>
                      <a:pt x="1441522" y="394091"/>
                      <a:pt x="1438786" y="401477"/>
                      <a:pt x="1436051" y="408418"/>
                    </a:cubicBezTo>
                    <a:cubicBezTo>
                      <a:pt x="1434854" y="411496"/>
                      <a:pt x="1433623" y="414539"/>
                      <a:pt x="1432392" y="417582"/>
                    </a:cubicBezTo>
                    <a:cubicBezTo>
                      <a:pt x="1431400" y="419668"/>
                      <a:pt x="1430477" y="421617"/>
                      <a:pt x="1429827" y="423532"/>
                    </a:cubicBezTo>
                    <a:cubicBezTo>
                      <a:pt x="1429622" y="424011"/>
                      <a:pt x="1429417" y="424524"/>
                      <a:pt x="1429212" y="425002"/>
                    </a:cubicBezTo>
                    <a:cubicBezTo>
                      <a:pt x="1423023" y="439090"/>
                      <a:pt x="1416218" y="453144"/>
                      <a:pt x="1409071" y="466754"/>
                    </a:cubicBezTo>
                    <a:cubicBezTo>
                      <a:pt x="1394812" y="493836"/>
                      <a:pt x="1378570" y="520234"/>
                      <a:pt x="1360755" y="545230"/>
                    </a:cubicBezTo>
                    <a:cubicBezTo>
                      <a:pt x="1358840" y="547931"/>
                      <a:pt x="1356822" y="550564"/>
                      <a:pt x="1354805" y="553231"/>
                    </a:cubicBezTo>
                    <a:cubicBezTo>
                      <a:pt x="1353369" y="555112"/>
                      <a:pt x="1351932" y="557027"/>
                      <a:pt x="1350462" y="558976"/>
                    </a:cubicBezTo>
                    <a:cubicBezTo>
                      <a:pt x="1349675" y="559865"/>
                      <a:pt x="1349060" y="560720"/>
                      <a:pt x="1348581" y="561404"/>
                    </a:cubicBezTo>
                    <a:cubicBezTo>
                      <a:pt x="1347521" y="562874"/>
                      <a:pt x="1345880" y="565234"/>
                      <a:pt x="1345162" y="566123"/>
                    </a:cubicBezTo>
                    <a:cubicBezTo>
                      <a:pt x="1342358" y="569645"/>
                      <a:pt x="1339486" y="573167"/>
                      <a:pt x="1336613" y="576655"/>
                    </a:cubicBezTo>
                    <a:cubicBezTo>
                      <a:pt x="1326628" y="588691"/>
                      <a:pt x="1316165" y="600488"/>
                      <a:pt x="1305462" y="611738"/>
                    </a:cubicBezTo>
                    <a:cubicBezTo>
                      <a:pt x="1284433" y="633862"/>
                      <a:pt x="1261693" y="654720"/>
                      <a:pt x="1237928" y="673767"/>
                    </a:cubicBezTo>
                    <a:cubicBezTo>
                      <a:pt x="1236287" y="675066"/>
                      <a:pt x="1234646" y="676366"/>
                      <a:pt x="1232970" y="677699"/>
                    </a:cubicBezTo>
                    <a:lnTo>
                      <a:pt x="1230576" y="679546"/>
                    </a:lnTo>
                    <a:cubicBezTo>
                      <a:pt x="1228901" y="680811"/>
                      <a:pt x="1227225" y="682042"/>
                      <a:pt x="1225550" y="683307"/>
                    </a:cubicBezTo>
                    <a:cubicBezTo>
                      <a:pt x="1219463" y="687821"/>
                      <a:pt x="1213171" y="692334"/>
                      <a:pt x="1206880" y="696711"/>
                    </a:cubicBezTo>
                    <a:cubicBezTo>
                      <a:pt x="1193715" y="705841"/>
                      <a:pt x="1180071" y="714561"/>
                      <a:pt x="1166325" y="722699"/>
                    </a:cubicBezTo>
                    <a:cubicBezTo>
                      <a:pt x="1153126" y="730495"/>
                      <a:pt x="1139482" y="737984"/>
                      <a:pt x="1125770" y="744857"/>
                    </a:cubicBezTo>
                    <a:cubicBezTo>
                      <a:pt x="1119273" y="748140"/>
                      <a:pt x="1112571" y="751354"/>
                      <a:pt x="1105835" y="754466"/>
                    </a:cubicBezTo>
                    <a:cubicBezTo>
                      <a:pt x="1102313" y="756107"/>
                      <a:pt x="1098791" y="757680"/>
                      <a:pt x="1095235" y="759253"/>
                    </a:cubicBezTo>
                    <a:cubicBezTo>
                      <a:pt x="1093628" y="759971"/>
                      <a:pt x="1089764" y="761646"/>
                      <a:pt x="1089764" y="761646"/>
                    </a:cubicBezTo>
                    <a:cubicBezTo>
                      <a:pt x="1059741" y="773922"/>
                      <a:pt x="1029718" y="783975"/>
                      <a:pt x="1000585" y="791498"/>
                    </a:cubicBezTo>
                    <a:cubicBezTo>
                      <a:pt x="984889" y="795567"/>
                      <a:pt x="968921" y="799089"/>
                      <a:pt x="953123" y="801962"/>
                    </a:cubicBezTo>
                    <a:cubicBezTo>
                      <a:pt x="945942" y="803261"/>
                      <a:pt x="938727" y="804458"/>
                      <a:pt x="931615" y="805552"/>
                    </a:cubicBezTo>
                    <a:cubicBezTo>
                      <a:pt x="930110" y="805791"/>
                      <a:pt x="926314" y="806339"/>
                      <a:pt x="926314" y="806339"/>
                    </a:cubicBezTo>
                    <a:cubicBezTo>
                      <a:pt x="921937" y="806886"/>
                      <a:pt x="917595" y="807399"/>
                      <a:pt x="913218" y="807877"/>
                    </a:cubicBezTo>
                    <a:cubicBezTo>
                      <a:pt x="889042" y="810476"/>
                      <a:pt x="864422" y="811775"/>
                      <a:pt x="839973" y="811775"/>
                    </a:cubicBezTo>
                    <a:cubicBezTo>
                      <a:pt x="832211" y="811775"/>
                      <a:pt x="824381" y="811639"/>
                      <a:pt x="816619" y="811365"/>
                    </a:cubicBezTo>
                    <a:cubicBezTo>
                      <a:pt x="800616" y="810818"/>
                      <a:pt x="784442" y="809724"/>
                      <a:pt x="768507" y="808048"/>
                    </a:cubicBezTo>
                    <a:cubicBezTo>
                      <a:pt x="765054" y="807672"/>
                      <a:pt x="761600" y="807296"/>
                      <a:pt x="758146" y="806886"/>
                    </a:cubicBezTo>
                    <a:cubicBezTo>
                      <a:pt x="756881" y="806749"/>
                      <a:pt x="753701" y="806202"/>
                      <a:pt x="751889" y="805928"/>
                    </a:cubicBezTo>
                    <a:cubicBezTo>
                      <a:pt x="750418" y="805689"/>
                      <a:pt x="749734" y="805586"/>
                      <a:pt x="749016" y="805552"/>
                    </a:cubicBezTo>
                    <a:cubicBezTo>
                      <a:pt x="747204" y="805278"/>
                      <a:pt x="745392" y="805005"/>
                      <a:pt x="743579" y="804731"/>
                    </a:cubicBezTo>
                    <a:cubicBezTo>
                      <a:pt x="739442" y="804116"/>
                      <a:pt x="735304" y="803500"/>
                      <a:pt x="731167" y="802782"/>
                    </a:cubicBezTo>
                    <a:cubicBezTo>
                      <a:pt x="701794" y="797619"/>
                      <a:pt x="672523" y="790404"/>
                      <a:pt x="644142" y="781411"/>
                    </a:cubicBezTo>
                    <a:cubicBezTo>
                      <a:pt x="630088" y="776965"/>
                      <a:pt x="616034" y="771973"/>
                      <a:pt x="602391" y="766605"/>
                    </a:cubicBezTo>
                    <a:cubicBezTo>
                      <a:pt x="598937" y="765271"/>
                      <a:pt x="595518" y="763869"/>
                      <a:pt x="592098" y="762467"/>
                    </a:cubicBezTo>
                    <a:cubicBezTo>
                      <a:pt x="590901" y="761920"/>
                      <a:pt x="589739" y="761441"/>
                      <a:pt x="588747" y="761031"/>
                    </a:cubicBezTo>
                    <a:cubicBezTo>
                      <a:pt x="581464" y="757885"/>
                      <a:pt x="574214" y="754568"/>
                      <a:pt x="567170" y="751217"/>
                    </a:cubicBezTo>
                    <a:cubicBezTo>
                      <a:pt x="540977" y="738736"/>
                      <a:pt x="515297" y="724409"/>
                      <a:pt x="490848" y="708611"/>
                    </a:cubicBezTo>
                    <a:cubicBezTo>
                      <a:pt x="478675" y="700746"/>
                      <a:pt x="466639" y="692403"/>
                      <a:pt x="455047" y="683820"/>
                    </a:cubicBezTo>
                    <a:cubicBezTo>
                      <a:pt x="453713" y="682828"/>
                      <a:pt x="452414" y="681837"/>
                      <a:pt x="451114" y="680845"/>
                    </a:cubicBezTo>
                    <a:cubicBezTo>
                      <a:pt x="449576" y="679682"/>
                      <a:pt x="448037" y="678486"/>
                      <a:pt x="446498" y="677357"/>
                    </a:cubicBezTo>
                    <a:lnTo>
                      <a:pt x="443729" y="675169"/>
                    </a:lnTo>
                    <a:cubicBezTo>
                      <a:pt x="437813" y="670450"/>
                      <a:pt x="431897" y="665594"/>
                      <a:pt x="426187" y="660739"/>
                    </a:cubicBezTo>
                    <a:cubicBezTo>
                      <a:pt x="403960" y="641795"/>
                      <a:pt x="382760" y="621244"/>
                      <a:pt x="363201" y="599633"/>
                    </a:cubicBezTo>
                    <a:cubicBezTo>
                      <a:pt x="353524" y="588965"/>
                      <a:pt x="344052" y="577817"/>
                      <a:pt x="335059" y="566533"/>
                    </a:cubicBezTo>
                    <a:lnTo>
                      <a:pt x="332289" y="563011"/>
                    </a:lnTo>
                    <a:lnTo>
                      <a:pt x="329861" y="559797"/>
                    </a:lnTo>
                    <a:cubicBezTo>
                      <a:pt x="328698" y="558258"/>
                      <a:pt x="327536" y="556753"/>
                      <a:pt x="326407" y="555215"/>
                    </a:cubicBezTo>
                    <a:cubicBezTo>
                      <a:pt x="322099" y="549402"/>
                      <a:pt x="317825" y="543452"/>
                      <a:pt x="313721" y="537536"/>
                    </a:cubicBezTo>
                    <a:cubicBezTo>
                      <a:pt x="296795" y="513121"/>
                      <a:pt x="281373" y="487373"/>
                      <a:pt x="267832" y="460975"/>
                    </a:cubicBezTo>
                    <a:cubicBezTo>
                      <a:pt x="261199" y="448049"/>
                      <a:pt x="254941" y="434782"/>
                      <a:pt x="249162" y="421480"/>
                    </a:cubicBezTo>
                    <a:cubicBezTo>
                      <a:pt x="248684" y="420249"/>
                      <a:pt x="248136" y="418950"/>
                      <a:pt x="247555" y="417651"/>
                    </a:cubicBezTo>
                    <a:cubicBezTo>
                      <a:pt x="246222" y="414402"/>
                      <a:pt x="244922" y="411119"/>
                      <a:pt x="243623" y="407837"/>
                    </a:cubicBezTo>
                    <a:cubicBezTo>
                      <a:pt x="240990" y="401100"/>
                      <a:pt x="238391" y="394125"/>
                      <a:pt x="235895" y="387115"/>
                    </a:cubicBezTo>
                    <a:cubicBezTo>
                      <a:pt x="225739" y="358528"/>
                      <a:pt x="217498" y="328950"/>
                      <a:pt x="211309" y="299235"/>
                    </a:cubicBezTo>
                    <a:cubicBezTo>
                      <a:pt x="209292" y="289558"/>
                      <a:pt x="207684" y="279505"/>
                      <a:pt x="206111" y="269760"/>
                    </a:cubicBezTo>
                    <a:cubicBezTo>
                      <a:pt x="205599" y="266545"/>
                      <a:pt x="205086" y="263331"/>
                      <a:pt x="204539" y="260151"/>
                    </a:cubicBezTo>
                    <a:cubicBezTo>
                      <a:pt x="204470" y="259536"/>
                      <a:pt x="204368" y="258989"/>
                      <a:pt x="204299" y="258510"/>
                    </a:cubicBezTo>
                    <a:cubicBezTo>
                      <a:pt x="204026" y="256697"/>
                      <a:pt x="203479" y="253415"/>
                      <a:pt x="203308" y="252081"/>
                    </a:cubicBezTo>
                    <a:cubicBezTo>
                      <a:pt x="202795" y="247944"/>
                      <a:pt x="202350" y="243806"/>
                      <a:pt x="201940" y="239669"/>
                    </a:cubicBezTo>
                    <a:cubicBezTo>
                      <a:pt x="201187" y="232112"/>
                      <a:pt x="200504" y="224418"/>
                      <a:pt x="199991" y="216758"/>
                    </a:cubicBezTo>
                    <a:cubicBezTo>
                      <a:pt x="199991" y="216519"/>
                      <a:pt x="199991" y="216314"/>
                      <a:pt x="199956" y="216075"/>
                    </a:cubicBezTo>
                    <a:lnTo>
                      <a:pt x="257369" y="234061"/>
                    </a:lnTo>
                    <a:cubicBezTo>
                      <a:pt x="260241" y="234950"/>
                      <a:pt x="263182" y="235429"/>
                      <a:pt x="266123" y="235429"/>
                    </a:cubicBezTo>
                    <a:cubicBezTo>
                      <a:pt x="276655" y="235429"/>
                      <a:pt x="286332" y="229547"/>
                      <a:pt x="291392" y="220109"/>
                    </a:cubicBezTo>
                    <a:cubicBezTo>
                      <a:pt x="296453" y="210638"/>
                      <a:pt x="295906" y="199627"/>
                      <a:pt x="289922" y="190634"/>
                    </a:cubicBezTo>
                    <a:lnTo>
                      <a:pt x="171370" y="12823"/>
                    </a:lnTo>
                    <a:cubicBezTo>
                      <a:pt x="166036" y="4787"/>
                      <a:pt x="157077" y="0"/>
                      <a:pt x="147434" y="0"/>
                    </a:cubicBezTo>
                    <a:cubicBezTo>
                      <a:pt x="137791" y="0"/>
                      <a:pt x="128832" y="4787"/>
                      <a:pt x="123498" y="12823"/>
                    </a:cubicBezTo>
                    <a:lnTo>
                      <a:pt x="4912" y="190497"/>
                    </a:lnTo>
                    <a:cubicBezTo>
                      <a:pt x="-1073" y="199490"/>
                      <a:pt x="-1620" y="210501"/>
                      <a:pt x="3441" y="219973"/>
                    </a:cubicBezTo>
                    <a:cubicBezTo>
                      <a:pt x="8502" y="229410"/>
                      <a:pt x="18179" y="235292"/>
                      <a:pt x="28711" y="235292"/>
                    </a:cubicBezTo>
                    <a:cubicBezTo>
                      <a:pt x="31652" y="235292"/>
                      <a:pt x="34592" y="234847"/>
                      <a:pt x="37465" y="233924"/>
                    </a:cubicBezTo>
                    <a:lnTo>
                      <a:pt x="97852" y="215014"/>
                    </a:lnTo>
                    <a:cubicBezTo>
                      <a:pt x="105170" y="335105"/>
                      <a:pt x="141040" y="451264"/>
                      <a:pt x="202692" y="553437"/>
                    </a:cubicBezTo>
                    <a:cubicBezTo>
                      <a:pt x="270363" y="665526"/>
                      <a:pt x="366244" y="758022"/>
                      <a:pt x="479975" y="820871"/>
                    </a:cubicBezTo>
                    <a:cubicBezTo>
                      <a:pt x="589841" y="881600"/>
                      <a:pt x="714206" y="913709"/>
                      <a:pt x="839632" y="913709"/>
                    </a:cubicBezTo>
                    <a:lnTo>
                      <a:pt x="839632" y="913709"/>
                    </a:lnTo>
                    <a:cubicBezTo>
                      <a:pt x="849821" y="913709"/>
                      <a:pt x="860114" y="913504"/>
                      <a:pt x="870270" y="913059"/>
                    </a:cubicBezTo>
                    <a:cubicBezTo>
                      <a:pt x="1013066" y="907041"/>
                      <a:pt x="1149125" y="861391"/>
                      <a:pt x="1263745" y="781069"/>
                    </a:cubicBezTo>
                    <a:cubicBezTo>
                      <a:pt x="1378843" y="700404"/>
                      <a:pt x="1467920" y="591974"/>
                      <a:pt x="1521400" y="467540"/>
                    </a:cubicBezTo>
                    <a:cubicBezTo>
                      <a:pt x="1529846" y="447913"/>
                      <a:pt x="1536377" y="431397"/>
                      <a:pt x="1542019" y="415531"/>
                    </a:cubicBezTo>
                    <a:cubicBezTo>
                      <a:pt x="1546328" y="403426"/>
                      <a:pt x="1544857" y="389338"/>
                      <a:pt x="1537984" y="376857"/>
                    </a:cubicBezTo>
                    <a:cubicBezTo>
                      <a:pt x="1530940" y="364034"/>
                      <a:pt x="1519006" y="354630"/>
                      <a:pt x="1506081" y="351690"/>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0" name="Freeform: Shape 29">
                <a:extLst>
                  <a:ext uri="{FF2B5EF4-FFF2-40B4-BE49-F238E27FC236}">
                    <a16:creationId xmlns:a16="http://schemas.microsoft.com/office/drawing/2014/main" id="{791308B7-B910-0C4C-A8B0-3785014FF5E8}"/>
                  </a:ext>
                </a:extLst>
              </p:cNvPr>
              <p:cNvSpPr/>
              <p:nvPr/>
            </p:nvSpPr>
            <p:spPr>
              <a:xfrm>
                <a:off x="5331426" y="1767908"/>
                <a:ext cx="1621443" cy="957815"/>
              </a:xfrm>
              <a:custGeom>
                <a:avLst/>
                <a:gdLst>
                  <a:gd name="connsiteX0" fmla="*/ 1541007 w 1544345"/>
                  <a:gd name="connsiteY0" fmla="*/ 692266 h 912272"/>
                  <a:gd name="connsiteX1" fmla="*/ 1515737 w 1544345"/>
                  <a:gd name="connsiteY1" fmla="*/ 676947 h 912272"/>
                  <a:gd name="connsiteX2" fmla="*/ 1506984 w 1544345"/>
                  <a:gd name="connsiteY2" fmla="*/ 678315 h 912272"/>
                  <a:gd name="connsiteX3" fmla="*/ 1446528 w 1544345"/>
                  <a:gd name="connsiteY3" fmla="*/ 697258 h 912272"/>
                  <a:gd name="connsiteX4" fmla="*/ 1341756 w 1544345"/>
                  <a:gd name="connsiteY4" fmla="*/ 360272 h 912272"/>
                  <a:gd name="connsiteX5" fmla="*/ 1064474 w 1544345"/>
                  <a:gd name="connsiteY5" fmla="*/ 92838 h 912272"/>
                  <a:gd name="connsiteX6" fmla="*/ 704817 w 1544345"/>
                  <a:gd name="connsiteY6" fmla="*/ 0 h 912272"/>
                  <a:gd name="connsiteX7" fmla="*/ 674178 w 1544345"/>
                  <a:gd name="connsiteY7" fmla="*/ 650 h 912272"/>
                  <a:gd name="connsiteX8" fmla="*/ 280703 w 1544345"/>
                  <a:gd name="connsiteY8" fmla="*/ 132640 h 912272"/>
                  <a:gd name="connsiteX9" fmla="*/ 23048 w 1544345"/>
                  <a:gd name="connsiteY9" fmla="*/ 446169 h 912272"/>
                  <a:gd name="connsiteX10" fmla="*/ 2429 w 1544345"/>
                  <a:gd name="connsiteY10" fmla="*/ 498178 h 912272"/>
                  <a:gd name="connsiteX11" fmla="*/ 6464 w 1544345"/>
                  <a:gd name="connsiteY11" fmla="*/ 536852 h 912272"/>
                  <a:gd name="connsiteX12" fmla="*/ 38367 w 1544345"/>
                  <a:gd name="connsiteY12" fmla="*/ 562019 h 912272"/>
                  <a:gd name="connsiteX13" fmla="*/ 50917 w 1544345"/>
                  <a:gd name="connsiteY13" fmla="*/ 563456 h 912272"/>
                  <a:gd name="connsiteX14" fmla="*/ 50917 w 1544345"/>
                  <a:gd name="connsiteY14" fmla="*/ 563456 h 912272"/>
                  <a:gd name="connsiteX15" fmla="*/ 100157 w 1544345"/>
                  <a:gd name="connsiteY15" fmla="*/ 527209 h 912272"/>
                  <a:gd name="connsiteX16" fmla="*/ 108329 w 1544345"/>
                  <a:gd name="connsiteY16" fmla="*/ 505291 h 912272"/>
                  <a:gd name="connsiteX17" fmla="*/ 111988 w 1544345"/>
                  <a:gd name="connsiteY17" fmla="*/ 496161 h 912272"/>
                  <a:gd name="connsiteX18" fmla="*/ 114553 w 1544345"/>
                  <a:gd name="connsiteY18" fmla="*/ 490211 h 912272"/>
                  <a:gd name="connsiteX19" fmla="*/ 115202 w 1544345"/>
                  <a:gd name="connsiteY19" fmla="*/ 488741 h 912272"/>
                  <a:gd name="connsiteX20" fmla="*/ 135343 w 1544345"/>
                  <a:gd name="connsiteY20" fmla="*/ 446989 h 912272"/>
                  <a:gd name="connsiteX21" fmla="*/ 183659 w 1544345"/>
                  <a:gd name="connsiteY21" fmla="*/ 368513 h 912272"/>
                  <a:gd name="connsiteX22" fmla="*/ 189609 w 1544345"/>
                  <a:gd name="connsiteY22" fmla="*/ 360512 h 912272"/>
                  <a:gd name="connsiteX23" fmla="*/ 193884 w 1544345"/>
                  <a:gd name="connsiteY23" fmla="*/ 354835 h 912272"/>
                  <a:gd name="connsiteX24" fmla="*/ 195833 w 1544345"/>
                  <a:gd name="connsiteY24" fmla="*/ 352305 h 912272"/>
                  <a:gd name="connsiteX25" fmla="*/ 199218 w 1544345"/>
                  <a:gd name="connsiteY25" fmla="*/ 347620 h 912272"/>
                  <a:gd name="connsiteX26" fmla="*/ 207767 w 1544345"/>
                  <a:gd name="connsiteY26" fmla="*/ 337089 h 912272"/>
                  <a:gd name="connsiteX27" fmla="*/ 238918 w 1544345"/>
                  <a:gd name="connsiteY27" fmla="*/ 302005 h 912272"/>
                  <a:gd name="connsiteX28" fmla="*/ 306452 w 1544345"/>
                  <a:gd name="connsiteY28" fmla="*/ 239976 h 912272"/>
                  <a:gd name="connsiteX29" fmla="*/ 311341 w 1544345"/>
                  <a:gd name="connsiteY29" fmla="*/ 236078 h 912272"/>
                  <a:gd name="connsiteX30" fmla="*/ 313803 w 1544345"/>
                  <a:gd name="connsiteY30" fmla="*/ 234198 h 912272"/>
                  <a:gd name="connsiteX31" fmla="*/ 318830 w 1544345"/>
                  <a:gd name="connsiteY31" fmla="*/ 230436 h 912272"/>
                  <a:gd name="connsiteX32" fmla="*/ 337500 w 1544345"/>
                  <a:gd name="connsiteY32" fmla="*/ 217032 h 912272"/>
                  <a:gd name="connsiteX33" fmla="*/ 378055 w 1544345"/>
                  <a:gd name="connsiteY33" fmla="*/ 191044 h 912272"/>
                  <a:gd name="connsiteX34" fmla="*/ 418609 w 1544345"/>
                  <a:gd name="connsiteY34" fmla="*/ 168886 h 912272"/>
                  <a:gd name="connsiteX35" fmla="*/ 438545 w 1544345"/>
                  <a:gd name="connsiteY35" fmla="*/ 159278 h 912272"/>
                  <a:gd name="connsiteX36" fmla="*/ 449145 w 1544345"/>
                  <a:gd name="connsiteY36" fmla="*/ 154490 h 912272"/>
                  <a:gd name="connsiteX37" fmla="*/ 454616 w 1544345"/>
                  <a:gd name="connsiteY37" fmla="*/ 152097 h 912272"/>
                  <a:gd name="connsiteX38" fmla="*/ 543795 w 1544345"/>
                  <a:gd name="connsiteY38" fmla="*/ 122245 h 912272"/>
                  <a:gd name="connsiteX39" fmla="*/ 591257 w 1544345"/>
                  <a:gd name="connsiteY39" fmla="*/ 111782 h 912272"/>
                  <a:gd name="connsiteX40" fmla="*/ 612765 w 1544345"/>
                  <a:gd name="connsiteY40" fmla="*/ 108191 h 912272"/>
                  <a:gd name="connsiteX41" fmla="*/ 618100 w 1544345"/>
                  <a:gd name="connsiteY41" fmla="*/ 107405 h 912272"/>
                  <a:gd name="connsiteX42" fmla="*/ 631162 w 1544345"/>
                  <a:gd name="connsiteY42" fmla="*/ 105866 h 912272"/>
                  <a:gd name="connsiteX43" fmla="*/ 704406 w 1544345"/>
                  <a:gd name="connsiteY43" fmla="*/ 101968 h 912272"/>
                  <a:gd name="connsiteX44" fmla="*/ 727761 w 1544345"/>
                  <a:gd name="connsiteY44" fmla="*/ 102378 h 912272"/>
                  <a:gd name="connsiteX45" fmla="*/ 775873 w 1544345"/>
                  <a:gd name="connsiteY45" fmla="*/ 105695 h 912272"/>
                  <a:gd name="connsiteX46" fmla="*/ 786199 w 1544345"/>
                  <a:gd name="connsiteY46" fmla="*/ 106858 h 912272"/>
                  <a:gd name="connsiteX47" fmla="*/ 792457 w 1544345"/>
                  <a:gd name="connsiteY47" fmla="*/ 107815 h 912272"/>
                  <a:gd name="connsiteX48" fmla="*/ 795329 w 1544345"/>
                  <a:gd name="connsiteY48" fmla="*/ 108191 h 912272"/>
                  <a:gd name="connsiteX49" fmla="*/ 800766 w 1544345"/>
                  <a:gd name="connsiteY49" fmla="*/ 109012 h 912272"/>
                  <a:gd name="connsiteX50" fmla="*/ 813179 w 1544345"/>
                  <a:gd name="connsiteY50" fmla="*/ 110961 h 912272"/>
                  <a:gd name="connsiteX51" fmla="*/ 900204 w 1544345"/>
                  <a:gd name="connsiteY51" fmla="*/ 132332 h 912272"/>
                  <a:gd name="connsiteX52" fmla="*/ 941955 w 1544345"/>
                  <a:gd name="connsiteY52" fmla="*/ 147139 h 912272"/>
                  <a:gd name="connsiteX53" fmla="*/ 952213 w 1544345"/>
                  <a:gd name="connsiteY53" fmla="*/ 151242 h 912272"/>
                  <a:gd name="connsiteX54" fmla="*/ 955599 w 1544345"/>
                  <a:gd name="connsiteY54" fmla="*/ 152678 h 912272"/>
                  <a:gd name="connsiteX55" fmla="*/ 977209 w 1544345"/>
                  <a:gd name="connsiteY55" fmla="*/ 162492 h 912272"/>
                  <a:gd name="connsiteX56" fmla="*/ 1053531 w 1544345"/>
                  <a:gd name="connsiteY56" fmla="*/ 205098 h 912272"/>
                  <a:gd name="connsiteX57" fmla="*/ 1089333 w 1544345"/>
                  <a:gd name="connsiteY57" fmla="*/ 229889 h 912272"/>
                  <a:gd name="connsiteX58" fmla="*/ 1093265 w 1544345"/>
                  <a:gd name="connsiteY58" fmla="*/ 232898 h 912272"/>
                  <a:gd name="connsiteX59" fmla="*/ 1097882 w 1544345"/>
                  <a:gd name="connsiteY59" fmla="*/ 236386 h 912272"/>
                  <a:gd name="connsiteX60" fmla="*/ 1100651 w 1544345"/>
                  <a:gd name="connsiteY60" fmla="*/ 238574 h 912272"/>
                  <a:gd name="connsiteX61" fmla="*/ 1118193 w 1544345"/>
                  <a:gd name="connsiteY61" fmla="*/ 253004 h 912272"/>
                  <a:gd name="connsiteX62" fmla="*/ 1181179 w 1544345"/>
                  <a:gd name="connsiteY62" fmla="*/ 314110 h 912272"/>
                  <a:gd name="connsiteX63" fmla="*/ 1209321 w 1544345"/>
                  <a:gd name="connsiteY63" fmla="*/ 347210 h 912272"/>
                  <a:gd name="connsiteX64" fmla="*/ 1212057 w 1544345"/>
                  <a:gd name="connsiteY64" fmla="*/ 350664 h 912272"/>
                  <a:gd name="connsiteX65" fmla="*/ 1214519 w 1544345"/>
                  <a:gd name="connsiteY65" fmla="*/ 353946 h 912272"/>
                  <a:gd name="connsiteX66" fmla="*/ 1217972 w 1544345"/>
                  <a:gd name="connsiteY66" fmla="*/ 358528 h 912272"/>
                  <a:gd name="connsiteX67" fmla="*/ 1230658 w 1544345"/>
                  <a:gd name="connsiteY67" fmla="*/ 376207 h 912272"/>
                  <a:gd name="connsiteX68" fmla="*/ 1276547 w 1544345"/>
                  <a:gd name="connsiteY68" fmla="*/ 452768 h 912272"/>
                  <a:gd name="connsiteX69" fmla="*/ 1295183 w 1544345"/>
                  <a:gd name="connsiteY69" fmla="*/ 492194 h 912272"/>
                  <a:gd name="connsiteX70" fmla="*/ 1296825 w 1544345"/>
                  <a:gd name="connsiteY70" fmla="*/ 496058 h 912272"/>
                  <a:gd name="connsiteX71" fmla="*/ 1300757 w 1544345"/>
                  <a:gd name="connsiteY71" fmla="*/ 505906 h 912272"/>
                  <a:gd name="connsiteX72" fmla="*/ 1308485 w 1544345"/>
                  <a:gd name="connsiteY72" fmla="*/ 526628 h 912272"/>
                  <a:gd name="connsiteX73" fmla="*/ 1333071 w 1544345"/>
                  <a:gd name="connsiteY73" fmla="*/ 614542 h 912272"/>
                  <a:gd name="connsiteX74" fmla="*/ 1338303 w 1544345"/>
                  <a:gd name="connsiteY74" fmla="*/ 644086 h 912272"/>
                  <a:gd name="connsiteX75" fmla="*/ 1339841 w 1544345"/>
                  <a:gd name="connsiteY75" fmla="*/ 653592 h 912272"/>
                  <a:gd name="connsiteX76" fmla="*/ 1340081 w 1544345"/>
                  <a:gd name="connsiteY76" fmla="*/ 655233 h 912272"/>
                  <a:gd name="connsiteX77" fmla="*/ 1341072 w 1544345"/>
                  <a:gd name="connsiteY77" fmla="*/ 661662 h 912272"/>
                  <a:gd name="connsiteX78" fmla="*/ 1342440 w 1544345"/>
                  <a:gd name="connsiteY78" fmla="*/ 674074 h 912272"/>
                  <a:gd name="connsiteX79" fmla="*/ 1344321 w 1544345"/>
                  <a:gd name="connsiteY79" fmla="*/ 696164 h 912272"/>
                  <a:gd name="connsiteX80" fmla="*/ 1287011 w 1544345"/>
                  <a:gd name="connsiteY80" fmla="*/ 678212 h 912272"/>
                  <a:gd name="connsiteX81" fmla="*/ 1278257 w 1544345"/>
                  <a:gd name="connsiteY81" fmla="*/ 676844 h 912272"/>
                  <a:gd name="connsiteX82" fmla="*/ 1252987 w 1544345"/>
                  <a:gd name="connsiteY82" fmla="*/ 692163 h 912272"/>
                  <a:gd name="connsiteX83" fmla="*/ 1254458 w 1544345"/>
                  <a:gd name="connsiteY83" fmla="*/ 721639 h 912272"/>
                  <a:gd name="connsiteX84" fmla="*/ 1373010 w 1544345"/>
                  <a:gd name="connsiteY84" fmla="*/ 899450 h 912272"/>
                  <a:gd name="connsiteX85" fmla="*/ 1396946 w 1544345"/>
                  <a:gd name="connsiteY85" fmla="*/ 912273 h 912272"/>
                  <a:gd name="connsiteX86" fmla="*/ 1420882 w 1544345"/>
                  <a:gd name="connsiteY86" fmla="*/ 899450 h 912272"/>
                  <a:gd name="connsiteX87" fmla="*/ 1539434 w 1544345"/>
                  <a:gd name="connsiteY87" fmla="*/ 721639 h 912272"/>
                  <a:gd name="connsiteX88" fmla="*/ 1540904 w 1544345"/>
                  <a:gd name="connsiteY88" fmla="*/ 692163 h 9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44345" h="912272">
                    <a:moveTo>
                      <a:pt x="1541007" y="692266"/>
                    </a:moveTo>
                    <a:cubicBezTo>
                      <a:pt x="1535946" y="682828"/>
                      <a:pt x="1526269" y="676947"/>
                      <a:pt x="1515737" y="676947"/>
                    </a:cubicBezTo>
                    <a:cubicBezTo>
                      <a:pt x="1512797" y="676947"/>
                      <a:pt x="1509856" y="677391"/>
                      <a:pt x="1506984" y="678315"/>
                    </a:cubicBezTo>
                    <a:lnTo>
                      <a:pt x="1446528" y="697258"/>
                    </a:lnTo>
                    <a:cubicBezTo>
                      <a:pt x="1439005" y="577680"/>
                      <a:pt x="1403169" y="462035"/>
                      <a:pt x="1341756" y="360272"/>
                    </a:cubicBezTo>
                    <a:cubicBezTo>
                      <a:pt x="1274085" y="248183"/>
                      <a:pt x="1178204" y="155687"/>
                      <a:pt x="1064474" y="92838"/>
                    </a:cubicBezTo>
                    <a:cubicBezTo>
                      <a:pt x="954607" y="32109"/>
                      <a:pt x="830242" y="0"/>
                      <a:pt x="704817" y="0"/>
                    </a:cubicBezTo>
                    <a:cubicBezTo>
                      <a:pt x="694627" y="0"/>
                      <a:pt x="684334" y="205"/>
                      <a:pt x="674178" y="650"/>
                    </a:cubicBezTo>
                    <a:cubicBezTo>
                      <a:pt x="531383" y="6668"/>
                      <a:pt x="395323" y="52317"/>
                      <a:pt x="280703" y="132640"/>
                    </a:cubicBezTo>
                    <a:cubicBezTo>
                      <a:pt x="165605" y="213305"/>
                      <a:pt x="76494" y="321735"/>
                      <a:pt x="23048" y="446169"/>
                    </a:cubicBezTo>
                    <a:cubicBezTo>
                      <a:pt x="14636" y="465762"/>
                      <a:pt x="8071" y="482312"/>
                      <a:pt x="2429" y="498178"/>
                    </a:cubicBezTo>
                    <a:cubicBezTo>
                      <a:pt x="-1879" y="510283"/>
                      <a:pt x="-409" y="524371"/>
                      <a:pt x="6464" y="536852"/>
                    </a:cubicBezTo>
                    <a:cubicBezTo>
                      <a:pt x="13508" y="549675"/>
                      <a:pt x="25442" y="559079"/>
                      <a:pt x="38367" y="562019"/>
                    </a:cubicBezTo>
                    <a:cubicBezTo>
                      <a:pt x="42573" y="562977"/>
                      <a:pt x="46779" y="563456"/>
                      <a:pt x="50917" y="563456"/>
                    </a:cubicBezTo>
                    <a:lnTo>
                      <a:pt x="50917" y="563456"/>
                    </a:lnTo>
                    <a:cubicBezTo>
                      <a:pt x="73348" y="563456"/>
                      <a:pt x="92224" y="549573"/>
                      <a:pt x="100157" y="527209"/>
                    </a:cubicBezTo>
                    <a:cubicBezTo>
                      <a:pt x="102858" y="519618"/>
                      <a:pt x="105594" y="512232"/>
                      <a:pt x="108329" y="505291"/>
                    </a:cubicBezTo>
                    <a:cubicBezTo>
                      <a:pt x="109526" y="502248"/>
                      <a:pt x="110757" y="499204"/>
                      <a:pt x="111988" y="496161"/>
                    </a:cubicBezTo>
                    <a:cubicBezTo>
                      <a:pt x="112980" y="494075"/>
                      <a:pt x="113903" y="492126"/>
                      <a:pt x="114553" y="490211"/>
                    </a:cubicBezTo>
                    <a:cubicBezTo>
                      <a:pt x="114758" y="489698"/>
                      <a:pt x="114963" y="489219"/>
                      <a:pt x="115202" y="488741"/>
                    </a:cubicBezTo>
                    <a:cubicBezTo>
                      <a:pt x="121391" y="474687"/>
                      <a:pt x="128196" y="460633"/>
                      <a:pt x="135343" y="446989"/>
                    </a:cubicBezTo>
                    <a:cubicBezTo>
                      <a:pt x="149568" y="419907"/>
                      <a:pt x="165810" y="393509"/>
                      <a:pt x="183659" y="368513"/>
                    </a:cubicBezTo>
                    <a:cubicBezTo>
                      <a:pt x="185574" y="365812"/>
                      <a:pt x="187592" y="363179"/>
                      <a:pt x="189609" y="360512"/>
                    </a:cubicBezTo>
                    <a:cubicBezTo>
                      <a:pt x="191011" y="358665"/>
                      <a:pt x="192447" y="356750"/>
                      <a:pt x="193884" y="354835"/>
                    </a:cubicBezTo>
                    <a:cubicBezTo>
                      <a:pt x="194704" y="353912"/>
                      <a:pt x="195320" y="353023"/>
                      <a:pt x="195833" y="352305"/>
                    </a:cubicBezTo>
                    <a:cubicBezTo>
                      <a:pt x="196893" y="350835"/>
                      <a:pt x="198534" y="348509"/>
                      <a:pt x="199218" y="347620"/>
                    </a:cubicBezTo>
                    <a:cubicBezTo>
                      <a:pt x="202022" y="344098"/>
                      <a:pt x="204894" y="340576"/>
                      <a:pt x="207767" y="337089"/>
                    </a:cubicBezTo>
                    <a:cubicBezTo>
                      <a:pt x="217751" y="325052"/>
                      <a:pt x="228215" y="313255"/>
                      <a:pt x="238918" y="302005"/>
                    </a:cubicBezTo>
                    <a:cubicBezTo>
                      <a:pt x="259947" y="279881"/>
                      <a:pt x="282687" y="259023"/>
                      <a:pt x="306452" y="239976"/>
                    </a:cubicBezTo>
                    <a:cubicBezTo>
                      <a:pt x="308059" y="238677"/>
                      <a:pt x="309700" y="237378"/>
                      <a:pt x="311341" y="236078"/>
                    </a:cubicBezTo>
                    <a:lnTo>
                      <a:pt x="313803" y="234198"/>
                    </a:lnTo>
                    <a:cubicBezTo>
                      <a:pt x="315479" y="232932"/>
                      <a:pt x="317120" y="231701"/>
                      <a:pt x="318830" y="230436"/>
                    </a:cubicBezTo>
                    <a:cubicBezTo>
                      <a:pt x="324882" y="225922"/>
                      <a:pt x="331174" y="221443"/>
                      <a:pt x="337500" y="217032"/>
                    </a:cubicBezTo>
                    <a:cubicBezTo>
                      <a:pt x="350631" y="207936"/>
                      <a:pt x="364274" y="199217"/>
                      <a:pt x="378055" y="191044"/>
                    </a:cubicBezTo>
                    <a:cubicBezTo>
                      <a:pt x="391322" y="183214"/>
                      <a:pt x="404966" y="175759"/>
                      <a:pt x="418609" y="168886"/>
                    </a:cubicBezTo>
                    <a:cubicBezTo>
                      <a:pt x="425175" y="165569"/>
                      <a:pt x="431877" y="162355"/>
                      <a:pt x="438545" y="159278"/>
                    </a:cubicBezTo>
                    <a:cubicBezTo>
                      <a:pt x="442067" y="157670"/>
                      <a:pt x="445589" y="156063"/>
                      <a:pt x="449145" y="154490"/>
                    </a:cubicBezTo>
                    <a:cubicBezTo>
                      <a:pt x="450752" y="153772"/>
                      <a:pt x="454616" y="152097"/>
                      <a:pt x="454616" y="152097"/>
                    </a:cubicBezTo>
                    <a:cubicBezTo>
                      <a:pt x="484639" y="139821"/>
                      <a:pt x="514627" y="129768"/>
                      <a:pt x="543795" y="122245"/>
                    </a:cubicBezTo>
                    <a:cubicBezTo>
                      <a:pt x="559456" y="118176"/>
                      <a:pt x="575425" y="114654"/>
                      <a:pt x="591257" y="111782"/>
                    </a:cubicBezTo>
                    <a:cubicBezTo>
                      <a:pt x="598438" y="110482"/>
                      <a:pt x="605653" y="109285"/>
                      <a:pt x="612765" y="108191"/>
                    </a:cubicBezTo>
                    <a:lnTo>
                      <a:pt x="618100" y="107405"/>
                    </a:lnTo>
                    <a:cubicBezTo>
                      <a:pt x="622442" y="106858"/>
                      <a:pt x="626819" y="106345"/>
                      <a:pt x="631162" y="105866"/>
                    </a:cubicBezTo>
                    <a:cubicBezTo>
                      <a:pt x="655337" y="103267"/>
                      <a:pt x="679957" y="101968"/>
                      <a:pt x="704406" y="101968"/>
                    </a:cubicBezTo>
                    <a:cubicBezTo>
                      <a:pt x="712168" y="101968"/>
                      <a:pt x="719999" y="102105"/>
                      <a:pt x="727761" y="102378"/>
                    </a:cubicBezTo>
                    <a:cubicBezTo>
                      <a:pt x="743764" y="102925"/>
                      <a:pt x="759938" y="104019"/>
                      <a:pt x="775873" y="105695"/>
                    </a:cubicBezTo>
                    <a:cubicBezTo>
                      <a:pt x="779326" y="106071"/>
                      <a:pt x="782780" y="106447"/>
                      <a:pt x="786199" y="106858"/>
                    </a:cubicBezTo>
                    <a:cubicBezTo>
                      <a:pt x="787499" y="107029"/>
                      <a:pt x="790645" y="107541"/>
                      <a:pt x="792457" y="107815"/>
                    </a:cubicBezTo>
                    <a:cubicBezTo>
                      <a:pt x="793927" y="108054"/>
                      <a:pt x="794611" y="108157"/>
                      <a:pt x="795329" y="108191"/>
                    </a:cubicBezTo>
                    <a:cubicBezTo>
                      <a:pt x="797142" y="108465"/>
                      <a:pt x="798954" y="108738"/>
                      <a:pt x="800766" y="109012"/>
                    </a:cubicBezTo>
                    <a:cubicBezTo>
                      <a:pt x="804904" y="109627"/>
                      <a:pt x="809041" y="110243"/>
                      <a:pt x="813179" y="110961"/>
                    </a:cubicBezTo>
                    <a:cubicBezTo>
                      <a:pt x="842552" y="116124"/>
                      <a:pt x="871822" y="123339"/>
                      <a:pt x="900204" y="132332"/>
                    </a:cubicBezTo>
                    <a:cubicBezTo>
                      <a:pt x="914257" y="136778"/>
                      <a:pt x="928311" y="141770"/>
                      <a:pt x="941955" y="147139"/>
                    </a:cubicBezTo>
                    <a:cubicBezTo>
                      <a:pt x="945409" y="148472"/>
                      <a:pt x="948828" y="149874"/>
                      <a:pt x="952213" y="151242"/>
                    </a:cubicBezTo>
                    <a:cubicBezTo>
                      <a:pt x="953410" y="151823"/>
                      <a:pt x="954573" y="152268"/>
                      <a:pt x="955599" y="152678"/>
                    </a:cubicBezTo>
                    <a:cubicBezTo>
                      <a:pt x="962882" y="155824"/>
                      <a:pt x="970131" y="159141"/>
                      <a:pt x="977209" y="162492"/>
                    </a:cubicBezTo>
                    <a:cubicBezTo>
                      <a:pt x="1003436" y="174973"/>
                      <a:pt x="1029117" y="189300"/>
                      <a:pt x="1053531" y="205098"/>
                    </a:cubicBezTo>
                    <a:cubicBezTo>
                      <a:pt x="1065670" y="212929"/>
                      <a:pt x="1077707" y="221272"/>
                      <a:pt x="1089333" y="229889"/>
                    </a:cubicBezTo>
                    <a:cubicBezTo>
                      <a:pt x="1090666" y="230881"/>
                      <a:pt x="1091966" y="231872"/>
                      <a:pt x="1093265" y="232898"/>
                    </a:cubicBezTo>
                    <a:cubicBezTo>
                      <a:pt x="1094804" y="234061"/>
                      <a:pt x="1096343" y="235258"/>
                      <a:pt x="1097882" y="236386"/>
                    </a:cubicBezTo>
                    <a:lnTo>
                      <a:pt x="1100651" y="238574"/>
                    </a:lnTo>
                    <a:cubicBezTo>
                      <a:pt x="1106499" y="243259"/>
                      <a:pt x="1112414" y="248115"/>
                      <a:pt x="1118193" y="253004"/>
                    </a:cubicBezTo>
                    <a:cubicBezTo>
                      <a:pt x="1140419" y="271948"/>
                      <a:pt x="1161620" y="292499"/>
                      <a:pt x="1181179" y="314110"/>
                    </a:cubicBezTo>
                    <a:cubicBezTo>
                      <a:pt x="1190856" y="324813"/>
                      <a:pt x="1200328" y="335926"/>
                      <a:pt x="1209321" y="347210"/>
                    </a:cubicBezTo>
                    <a:lnTo>
                      <a:pt x="1212057" y="350664"/>
                    </a:lnTo>
                    <a:lnTo>
                      <a:pt x="1214519" y="353946"/>
                    </a:lnTo>
                    <a:cubicBezTo>
                      <a:pt x="1215681" y="355485"/>
                      <a:pt x="1216844" y="356990"/>
                      <a:pt x="1217972" y="358528"/>
                    </a:cubicBezTo>
                    <a:cubicBezTo>
                      <a:pt x="1222212" y="364239"/>
                      <a:pt x="1226487" y="370189"/>
                      <a:pt x="1230658" y="376207"/>
                    </a:cubicBezTo>
                    <a:cubicBezTo>
                      <a:pt x="1247585" y="400622"/>
                      <a:pt x="1263006" y="426370"/>
                      <a:pt x="1276547" y="452768"/>
                    </a:cubicBezTo>
                    <a:cubicBezTo>
                      <a:pt x="1283181" y="465694"/>
                      <a:pt x="1289439" y="478927"/>
                      <a:pt x="1295183" y="492194"/>
                    </a:cubicBezTo>
                    <a:cubicBezTo>
                      <a:pt x="1295696" y="493460"/>
                      <a:pt x="1296209" y="494759"/>
                      <a:pt x="1296825" y="496058"/>
                    </a:cubicBezTo>
                    <a:cubicBezTo>
                      <a:pt x="1298158" y="499341"/>
                      <a:pt x="1299492" y="502589"/>
                      <a:pt x="1300757" y="505906"/>
                    </a:cubicBezTo>
                    <a:cubicBezTo>
                      <a:pt x="1303390" y="512643"/>
                      <a:pt x="1305989" y="519618"/>
                      <a:pt x="1308485" y="526628"/>
                    </a:cubicBezTo>
                    <a:cubicBezTo>
                      <a:pt x="1318641" y="555249"/>
                      <a:pt x="1326882" y="584827"/>
                      <a:pt x="1333071" y="614542"/>
                    </a:cubicBezTo>
                    <a:cubicBezTo>
                      <a:pt x="1335088" y="624253"/>
                      <a:pt x="1336730" y="634341"/>
                      <a:pt x="1338303" y="644086"/>
                    </a:cubicBezTo>
                    <a:cubicBezTo>
                      <a:pt x="1338815" y="647266"/>
                      <a:pt x="1339328" y="650446"/>
                      <a:pt x="1339841" y="653592"/>
                    </a:cubicBezTo>
                    <a:cubicBezTo>
                      <a:pt x="1339910" y="654208"/>
                      <a:pt x="1340012" y="654789"/>
                      <a:pt x="1340081" y="655233"/>
                    </a:cubicBezTo>
                    <a:cubicBezTo>
                      <a:pt x="1340388" y="657046"/>
                      <a:pt x="1340901" y="660328"/>
                      <a:pt x="1341072" y="661662"/>
                    </a:cubicBezTo>
                    <a:cubicBezTo>
                      <a:pt x="1341585" y="665799"/>
                      <a:pt x="1342030" y="669937"/>
                      <a:pt x="1342440" y="674074"/>
                    </a:cubicBezTo>
                    <a:cubicBezTo>
                      <a:pt x="1343192" y="681392"/>
                      <a:pt x="1343808" y="688812"/>
                      <a:pt x="1344321" y="696164"/>
                    </a:cubicBezTo>
                    <a:lnTo>
                      <a:pt x="1287011" y="678212"/>
                    </a:lnTo>
                    <a:cubicBezTo>
                      <a:pt x="1284139" y="677323"/>
                      <a:pt x="1281198" y="676844"/>
                      <a:pt x="1278257" y="676844"/>
                    </a:cubicBezTo>
                    <a:cubicBezTo>
                      <a:pt x="1267725" y="676844"/>
                      <a:pt x="1258048" y="682726"/>
                      <a:pt x="1252987" y="692163"/>
                    </a:cubicBezTo>
                    <a:cubicBezTo>
                      <a:pt x="1247927" y="701635"/>
                      <a:pt x="1248474" y="712646"/>
                      <a:pt x="1254458" y="721639"/>
                    </a:cubicBezTo>
                    <a:lnTo>
                      <a:pt x="1373010" y="899450"/>
                    </a:lnTo>
                    <a:cubicBezTo>
                      <a:pt x="1378344" y="907486"/>
                      <a:pt x="1387303" y="912273"/>
                      <a:pt x="1396946" y="912273"/>
                    </a:cubicBezTo>
                    <a:cubicBezTo>
                      <a:pt x="1406589" y="912273"/>
                      <a:pt x="1415548" y="907486"/>
                      <a:pt x="1420882" y="899450"/>
                    </a:cubicBezTo>
                    <a:lnTo>
                      <a:pt x="1539434" y="721639"/>
                    </a:lnTo>
                    <a:cubicBezTo>
                      <a:pt x="1545418" y="712646"/>
                      <a:pt x="1545965" y="701635"/>
                      <a:pt x="1540904" y="692163"/>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1" name="Freeform: Shape 30">
                <a:extLst>
                  <a:ext uri="{FF2B5EF4-FFF2-40B4-BE49-F238E27FC236}">
                    <a16:creationId xmlns:a16="http://schemas.microsoft.com/office/drawing/2014/main" id="{0D9866CD-DC10-6EF0-CC4A-0605562D12C3}"/>
                  </a:ext>
                </a:extLst>
              </p:cNvPr>
              <p:cNvSpPr/>
              <p:nvPr/>
            </p:nvSpPr>
            <p:spPr>
              <a:xfrm>
                <a:off x="5999176" y="2452561"/>
                <a:ext cx="209270" cy="251109"/>
              </a:xfrm>
              <a:custGeom>
                <a:avLst/>
                <a:gdLst>
                  <a:gd name="connsiteX0" fmla="*/ 0 w 199319"/>
                  <a:gd name="connsiteY0" fmla="*/ 40168 h 239169"/>
                  <a:gd name="connsiteX1" fmla="*/ 0 w 199319"/>
                  <a:gd name="connsiteY1" fmla="*/ 199001 h 239169"/>
                  <a:gd name="connsiteX2" fmla="*/ 62336 w 199319"/>
                  <a:gd name="connsiteY2" fmla="*/ 232375 h 239169"/>
                  <a:gd name="connsiteX3" fmla="*/ 181470 w 199319"/>
                  <a:gd name="connsiteY3" fmla="*/ 152941 h 239169"/>
                  <a:gd name="connsiteX4" fmla="*/ 181470 w 199319"/>
                  <a:gd name="connsiteY4" fmla="*/ 86228 h 239169"/>
                  <a:gd name="connsiteX5" fmla="*/ 62336 w 199319"/>
                  <a:gd name="connsiteY5" fmla="*/ 6795 h 239169"/>
                  <a:gd name="connsiteX6" fmla="*/ 0 w 199319"/>
                  <a:gd name="connsiteY6" fmla="*/ 40168 h 2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319" h="239169">
                    <a:moveTo>
                      <a:pt x="0" y="40168"/>
                    </a:moveTo>
                    <a:lnTo>
                      <a:pt x="0" y="199001"/>
                    </a:lnTo>
                    <a:cubicBezTo>
                      <a:pt x="0" y="231041"/>
                      <a:pt x="35699" y="250122"/>
                      <a:pt x="62336" y="232375"/>
                    </a:cubicBezTo>
                    <a:lnTo>
                      <a:pt x="181470" y="152941"/>
                    </a:lnTo>
                    <a:cubicBezTo>
                      <a:pt x="205269" y="137075"/>
                      <a:pt x="205269" y="102094"/>
                      <a:pt x="181470" y="86228"/>
                    </a:cubicBezTo>
                    <a:lnTo>
                      <a:pt x="62336" y="6795"/>
                    </a:lnTo>
                    <a:cubicBezTo>
                      <a:pt x="35699" y="-10952"/>
                      <a:pt x="0" y="8128"/>
                      <a:pt x="0" y="40168"/>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A494CB7E-50E9-713A-C6BB-5158002AC8D4}"/>
                </a:ext>
              </a:extLst>
            </p:cNvPr>
            <p:cNvGrpSpPr/>
            <p:nvPr/>
          </p:nvGrpSpPr>
          <p:grpSpPr>
            <a:xfrm>
              <a:off x="4300581" y="1681596"/>
              <a:ext cx="1160834" cy="1059741"/>
              <a:chOff x="5189165" y="1767908"/>
              <a:chExt cx="1763704" cy="1620411"/>
            </a:xfrm>
          </p:grpSpPr>
          <p:sp>
            <p:nvSpPr>
              <p:cNvPr id="24" name="Freeform: Shape 23">
                <a:extLst>
                  <a:ext uri="{FF2B5EF4-FFF2-40B4-BE49-F238E27FC236}">
                    <a16:creationId xmlns:a16="http://schemas.microsoft.com/office/drawing/2014/main" id="{3185BE08-EF08-D7A2-53F8-F28AB6F3FD32}"/>
                  </a:ext>
                </a:extLst>
              </p:cNvPr>
              <p:cNvSpPr/>
              <p:nvPr/>
            </p:nvSpPr>
            <p:spPr>
              <a:xfrm>
                <a:off x="5519800" y="2018931"/>
                <a:ext cx="1118403" cy="1118402"/>
              </a:xfrm>
              <a:custGeom>
                <a:avLst/>
                <a:gdLst>
                  <a:gd name="connsiteX0" fmla="*/ 1035646 w 1065224"/>
                  <a:gd name="connsiteY0" fmla="*/ 445314 h 1065224"/>
                  <a:gd name="connsiteX1" fmla="*/ 908683 w 1065224"/>
                  <a:gd name="connsiteY1" fmla="*/ 413581 h 1065224"/>
                  <a:gd name="connsiteX2" fmla="*/ 898835 w 1065224"/>
                  <a:gd name="connsiteY2" fmla="*/ 404520 h 1065224"/>
                  <a:gd name="connsiteX3" fmla="*/ 882148 w 1065224"/>
                  <a:gd name="connsiteY3" fmla="*/ 364239 h 1065224"/>
                  <a:gd name="connsiteX4" fmla="*/ 882695 w 1065224"/>
                  <a:gd name="connsiteY4" fmla="*/ 350869 h 1065224"/>
                  <a:gd name="connsiteX5" fmla="*/ 950024 w 1065224"/>
                  <a:gd name="connsiteY5" fmla="*/ 238643 h 1065224"/>
                  <a:gd name="connsiteX6" fmla="*/ 944142 w 1065224"/>
                  <a:gd name="connsiteY6" fmla="*/ 190942 h 1065224"/>
                  <a:gd name="connsiteX7" fmla="*/ 874283 w 1065224"/>
                  <a:gd name="connsiteY7" fmla="*/ 121082 h 1065224"/>
                  <a:gd name="connsiteX8" fmla="*/ 826582 w 1065224"/>
                  <a:gd name="connsiteY8" fmla="*/ 115201 h 1065224"/>
                  <a:gd name="connsiteX9" fmla="*/ 714356 w 1065224"/>
                  <a:gd name="connsiteY9" fmla="*/ 182530 h 1065224"/>
                  <a:gd name="connsiteX10" fmla="*/ 700986 w 1065224"/>
                  <a:gd name="connsiteY10" fmla="*/ 183077 h 1065224"/>
                  <a:gd name="connsiteX11" fmla="*/ 660705 w 1065224"/>
                  <a:gd name="connsiteY11" fmla="*/ 166390 h 1065224"/>
                  <a:gd name="connsiteX12" fmla="*/ 651643 w 1065224"/>
                  <a:gd name="connsiteY12" fmla="*/ 156542 h 1065224"/>
                  <a:gd name="connsiteX13" fmla="*/ 619911 w 1065224"/>
                  <a:gd name="connsiteY13" fmla="*/ 29578 h 1065224"/>
                  <a:gd name="connsiteX14" fmla="*/ 582023 w 1065224"/>
                  <a:gd name="connsiteY14" fmla="*/ 0 h 1065224"/>
                  <a:gd name="connsiteX15" fmla="*/ 483201 w 1065224"/>
                  <a:gd name="connsiteY15" fmla="*/ 0 h 1065224"/>
                  <a:gd name="connsiteX16" fmla="*/ 445314 w 1065224"/>
                  <a:gd name="connsiteY16" fmla="*/ 29578 h 1065224"/>
                  <a:gd name="connsiteX17" fmla="*/ 413582 w 1065224"/>
                  <a:gd name="connsiteY17" fmla="*/ 156542 h 1065224"/>
                  <a:gd name="connsiteX18" fmla="*/ 404520 w 1065224"/>
                  <a:gd name="connsiteY18" fmla="*/ 166390 h 1065224"/>
                  <a:gd name="connsiteX19" fmla="*/ 364239 w 1065224"/>
                  <a:gd name="connsiteY19" fmla="*/ 183077 h 1065224"/>
                  <a:gd name="connsiteX20" fmla="*/ 350869 w 1065224"/>
                  <a:gd name="connsiteY20" fmla="*/ 182530 h 1065224"/>
                  <a:gd name="connsiteX21" fmla="*/ 238643 w 1065224"/>
                  <a:gd name="connsiteY21" fmla="*/ 115201 h 1065224"/>
                  <a:gd name="connsiteX22" fmla="*/ 190942 w 1065224"/>
                  <a:gd name="connsiteY22" fmla="*/ 121082 h 1065224"/>
                  <a:gd name="connsiteX23" fmla="*/ 121082 w 1065224"/>
                  <a:gd name="connsiteY23" fmla="*/ 190942 h 1065224"/>
                  <a:gd name="connsiteX24" fmla="*/ 115201 w 1065224"/>
                  <a:gd name="connsiteY24" fmla="*/ 238643 h 1065224"/>
                  <a:gd name="connsiteX25" fmla="*/ 182530 w 1065224"/>
                  <a:gd name="connsiteY25" fmla="*/ 350869 h 1065224"/>
                  <a:gd name="connsiteX26" fmla="*/ 183077 w 1065224"/>
                  <a:gd name="connsiteY26" fmla="*/ 364239 h 1065224"/>
                  <a:gd name="connsiteX27" fmla="*/ 166390 w 1065224"/>
                  <a:gd name="connsiteY27" fmla="*/ 404520 h 1065224"/>
                  <a:gd name="connsiteX28" fmla="*/ 156542 w 1065224"/>
                  <a:gd name="connsiteY28" fmla="*/ 413581 h 1065224"/>
                  <a:gd name="connsiteX29" fmla="*/ 29578 w 1065224"/>
                  <a:gd name="connsiteY29" fmla="*/ 445314 h 1065224"/>
                  <a:gd name="connsiteX30" fmla="*/ 0 w 1065224"/>
                  <a:gd name="connsiteY30" fmla="*/ 483201 h 1065224"/>
                  <a:gd name="connsiteX31" fmla="*/ 0 w 1065224"/>
                  <a:gd name="connsiteY31" fmla="*/ 582023 h 1065224"/>
                  <a:gd name="connsiteX32" fmla="*/ 29578 w 1065224"/>
                  <a:gd name="connsiteY32" fmla="*/ 619911 h 1065224"/>
                  <a:gd name="connsiteX33" fmla="*/ 156542 w 1065224"/>
                  <a:gd name="connsiteY33" fmla="*/ 651643 h 1065224"/>
                  <a:gd name="connsiteX34" fmla="*/ 166390 w 1065224"/>
                  <a:gd name="connsiteY34" fmla="*/ 660705 h 1065224"/>
                  <a:gd name="connsiteX35" fmla="*/ 183077 w 1065224"/>
                  <a:gd name="connsiteY35" fmla="*/ 700986 h 1065224"/>
                  <a:gd name="connsiteX36" fmla="*/ 182530 w 1065224"/>
                  <a:gd name="connsiteY36" fmla="*/ 714355 h 1065224"/>
                  <a:gd name="connsiteX37" fmla="*/ 115201 w 1065224"/>
                  <a:gd name="connsiteY37" fmla="*/ 826582 h 1065224"/>
                  <a:gd name="connsiteX38" fmla="*/ 121082 w 1065224"/>
                  <a:gd name="connsiteY38" fmla="*/ 874283 h 1065224"/>
                  <a:gd name="connsiteX39" fmla="*/ 190942 w 1065224"/>
                  <a:gd name="connsiteY39" fmla="*/ 944142 h 1065224"/>
                  <a:gd name="connsiteX40" fmla="*/ 238643 w 1065224"/>
                  <a:gd name="connsiteY40" fmla="*/ 950023 h 1065224"/>
                  <a:gd name="connsiteX41" fmla="*/ 350869 w 1065224"/>
                  <a:gd name="connsiteY41" fmla="*/ 882695 h 1065224"/>
                  <a:gd name="connsiteX42" fmla="*/ 364239 w 1065224"/>
                  <a:gd name="connsiteY42" fmla="*/ 882147 h 1065224"/>
                  <a:gd name="connsiteX43" fmla="*/ 404520 w 1065224"/>
                  <a:gd name="connsiteY43" fmla="*/ 898834 h 1065224"/>
                  <a:gd name="connsiteX44" fmla="*/ 413582 w 1065224"/>
                  <a:gd name="connsiteY44" fmla="*/ 908682 h 1065224"/>
                  <a:gd name="connsiteX45" fmla="*/ 445314 w 1065224"/>
                  <a:gd name="connsiteY45" fmla="*/ 1035646 h 1065224"/>
                  <a:gd name="connsiteX46" fmla="*/ 483201 w 1065224"/>
                  <a:gd name="connsiteY46" fmla="*/ 1065224 h 1065224"/>
                  <a:gd name="connsiteX47" fmla="*/ 582023 w 1065224"/>
                  <a:gd name="connsiteY47" fmla="*/ 1065224 h 1065224"/>
                  <a:gd name="connsiteX48" fmla="*/ 619911 w 1065224"/>
                  <a:gd name="connsiteY48" fmla="*/ 1035646 h 1065224"/>
                  <a:gd name="connsiteX49" fmla="*/ 651643 w 1065224"/>
                  <a:gd name="connsiteY49" fmla="*/ 908682 h 1065224"/>
                  <a:gd name="connsiteX50" fmla="*/ 660705 w 1065224"/>
                  <a:gd name="connsiteY50" fmla="*/ 898834 h 1065224"/>
                  <a:gd name="connsiteX51" fmla="*/ 700986 w 1065224"/>
                  <a:gd name="connsiteY51" fmla="*/ 882147 h 1065224"/>
                  <a:gd name="connsiteX52" fmla="*/ 714356 w 1065224"/>
                  <a:gd name="connsiteY52" fmla="*/ 882695 h 1065224"/>
                  <a:gd name="connsiteX53" fmla="*/ 826582 w 1065224"/>
                  <a:gd name="connsiteY53" fmla="*/ 950023 h 1065224"/>
                  <a:gd name="connsiteX54" fmla="*/ 874283 w 1065224"/>
                  <a:gd name="connsiteY54" fmla="*/ 944142 h 1065224"/>
                  <a:gd name="connsiteX55" fmla="*/ 944142 w 1065224"/>
                  <a:gd name="connsiteY55" fmla="*/ 874283 h 1065224"/>
                  <a:gd name="connsiteX56" fmla="*/ 950024 w 1065224"/>
                  <a:gd name="connsiteY56" fmla="*/ 826582 h 1065224"/>
                  <a:gd name="connsiteX57" fmla="*/ 882695 w 1065224"/>
                  <a:gd name="connsiteY57" fmla="*/ 714355 h 1065224"/>
                  <a:gd name="connsiteX58" fmla="*/ 882148 w 1065224"/>
                  <a:gd name="connsiteY58" fmla="*/ 700986 h 1065224"/>
                  <a:gd name="connsiteX59" fmla="*/ 898835 w 1065224"/>
                  <a:gd name="connsiteY59" fmla="*/ 660705 h 1065224"/>
                  <a:gd name="connsiteX60" fmla="*/ 908683 w 1065224"/>
                  <a:gd name="connsiteY60" fmla="*/ 651643 h 1065224"/>
                  <a:gd name="connsiteX61" fmla="*/ 1035646 w 1065224"/>
                  <a:gd name="connsiteY61" fmla="*/ 619911 h 1065224"/>
                  <a:gd name="connsiteX62" fmla="*/ 1065225 w 1065224"/>
                  <a:gd name="connsiteY62" fmla="*/ 582023 h 1065224"/>
                  <a:gd name="connsiteX63" fmla="*/ 1065225 w 1065224"/>
                  <a:gd name="connsiteY63" fmla="*/ 483201 h 1065224"/>
                  <a:gd name="connsiteX64" fmla="*/ 1035646 w 1065224"/>
                  <a:gd name="connsiteY64" fmla="*/ 445314 h 1065224"/>
                  <a:gd name="connsiteX65" fmla="*/ 532544 w 1065224"/>
                  <a:gd name="connsiteY65" fmla="*/ 756586 h 1065224"/>
                  <a:gd name="connsiteX66" fmla="*/ 308536 w 1065224"/>
                  <a:gd name="connsiteY66" fmla="*/ 532578 h 1065224"/>
                  <a:gd name="connsiteX67" fmla="*/ 532544 w 1065224"/>
                  <a:gd name="connsiteY67" fmla="*/ 308570 h 1065224"/>
                  <a:gd name="connsiteX68" fmla="*/ 756552 w 1065224"/>
                  <a:gd name="connsiteY68" fmla="*/ 532578 h 1065224"/>
                  <a:gd name="connsiteX69" fmla="*/ 532544 w 1065224"/>
                  <a:gd name="connsiteY69" fmla="*/ 756586 h 10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65224" h="1065224">
                    <a:moveTo>
                      <a:pt x="1035646" y="445314"/>
                    </a:moveTo>
                    <a:lnTo>
                      <a:pt x="908683" y="413581"/>
                    </a:lnTo>
                    <a:cubicBezTo>
                      <a:pt x="904066" y="412419"/>
                      <a:pt x="900408" y="408999"/>
                      <a:pt x="898835" y="404520"/>
                    </a:cubicBezTo>
                    <a:cubicBezTo>
                      <a:pt x="894013" y="390705"/>
                      <a:pt x="888439" y="377267"/>
                      <a:pt x="882148" y="364239"/>
                    </a:cubicBezTo>
                    <a:cubicBezTo>
                      <a:pt x="880096" y="359965"/>
                      <a:pt x="880233" y="354938"/>
                      <a:pt x="882695" y="350869"/>
                    </a:cubicBezTo>
                    <a:lnTo>
                      <a:pt x="950024" y="238643"/>
                    </a:lnTo>
                    <a:cubicBezTo>
                      <a:pt x="959256" y="223290"/>
                      <a:pt x="956828" y="203594"/>
                      <a:pt x="944142" y="190942"/>
                    </a:cubicBezTo>
                    <a:lnTo>
                      <a:pt x="874283" y="121082"/>
                    </a:lnTo>
                    <a:cubicBezTo>
                      <a:pt x="861597" y="108396"/>
                      <a:pt x="841935" y="106003"/>
                      <a:pt x="826582" y="115201"/>
                    </a:cubicBezTo>
                    <a:lnTo>
                      <a:pt x="714356" y="182530"/>
                    </a:lnTo>
                    <a:cubicBezTo>
                      <a:pt x="710287" y="184992"/>
                      <a:pt x="705260" y="185129"/>
                      <a:pt x="700986" y="183077"/>
                    </a:cubicBezTo>
                    <a:cubicBezTo>
                      <a:pt x="687958" y="176785"/>
                      <a:pt x="674485" y="171211"/>
                      <a:pt x="660705" y="166390"/>
                    </a:cubicBezTo>
                    <a:cubicBezTo>
                      <a:pt x="656225" y="164817"/>
                      <a:pt x="652772" y="161158"/>
                      <a:pt x="651643" y="156542"/>
                    </a:cubicBezTo>
                    <a:lnTo>
                      <a:pt x="619911" y="29578"/>
                    </a:lnTo>
                    <a:cubicBezTo>
                      <a:pt x="615568" y="12207"/>
                      <a:pt x="599941" y="0"/>
                      <a:pt x="582023" y="0"/>
                    </a:cubicBezTo>
                    <a:lnTo>
                      <a:pt x="483201" y="0"/>
                    </a:lnTo>
                    <a:cubicBezTo>
                      <a:pt x="465283" y="0"/>
                      <a:pt x="449657" y="12207"/>
                      <a:pt x="445314" y="29578"/>
                    </a:cubicBezTo>
                    <a:lnTo>
                      <a:pt x="413582" y="156542"/>
                    </a:lnTo>
                    <a:cubicBezTo>
                      <a:pt x="412419" y="161158"/>
                      <a:pt x="408999" y="164817"/>
                      <a:pt x="404520" y="166390"/>
                    </a:cubicBezTo>
                    <a:cubicBezTo>
                      <a:pt x="390705" y="171211"/>
                      <a:pt x="377267" y="176785"/>
                      <a:pt x="364239" y="183077"/>
                    </a:cubicBezTo>
                    <a:cubicBezTo>
                      <a:pt x="359965" y="185129"/>
                      <a:pt x="354938" y="184992"/>
                      <a:pt x="350869" y="182530"/>
                    </a:cubicBezTo>
                    <a:lnTo>
                      <a:pt x="238643" y="115201"/>
                    </a:lnTo>
                    <a:cubicBezTo>
                      <a:pt x="223290" y="105969"/>
                      <a:pt x="203594" y="108396"/>
                      <a:pt x="190942" y="121082"/>
                    </a:cubicBezTo>
                    <a:lnTo>
                      <a:pt x="121082" y="190942"/>
                    </a:lnTo>
                    <a:cubicBezTo>
                      <a:pt x="108396" y="203628"/>
                      <a:pt x="106003" y="223290"/>
                      <a:pt x="115201" y="238643"/>
                    </a:cubicBezTo>
                    <a:lnTo>
                      <a:pt x="182530" y="350869"/>
                    </a:lnTo>
                    <a:cubicBezTo>
                      <a:pt x="184992" y="354938"/>
                      <a:pt x="185129" y="359965"/>
                      <a:pt x="183077" y="364239"/>
                    </a:cubicBezTo>
                    <a:cubicBezTo>
                      <a:pt x="176785" y="377267"/>
                      <a:pt x="171211" y="390740"/>
                      <a:pt x="166390" y="404520"/>
                    </a:cubicBezTo>
                    <a:cubicBezTo>
                      <a:pt x="164817" y="408999"/>
                      <a:pt x="161158" y="412453"/>
                      <a:pt x="156542" y="413581"/>
                    </a:cubicBezTo>
                    <a:lnTo>
                      <a:pt x="29578" y="445314"/>
                    </a:lnTo>
                    <a:cubicBezTo>
                      <a:pt x="12207" y="449657"/>
                      <a:pt x="0" y="465283"/>
                      <a:pt x="0" y="483201"/>
                    </a:cubicBezTo>
                    <a:lnTo>
                      <a:pt x="0" y="582023"/>
                    </a:lnTo>
                    <a:cubicBezTo>
                      <a:pt x="0" y="599941"/>
                      <a:pt x="12207" y="615568"/>
                      <a:pt x="29578" y="619911"/>
                    </a:cubicBezTo>
                    <a:lnTo>
                      <a:pt x="156542" y="651643"/>
                    </a:lnTo>
                    <a:cubicBezTo>
                      <a:pt x="161158" y="652806"/>
                      <a:pt x="164817" y="656225"/>
                      <a:pt x="166390" y="660705"/>
                    </a:cubicBezTo>
                    <a:cubicBezTo>
                      <a:pt x="171211" y="674519"/>
                      <a:pt x="176785" y="687957"/>
                      <a:pt x="183077" y="700986"/>
                    </a:cubicBezTo>
                    <a:cubicBezTo>
                      <a:pt x="185129" y="705260"/>
                      <a:pt x="184992" y="710286"/>
                      <a:pt x="182530" y="714355"/>
                    </a:cubicBezTo>
                    <a:lnTo>
                      <a:pt x="115201" y="826582"/>
                    </a:lnTo>
                    <a:cubicBezTo>
                      <a:pt x="105969" y="841935"/>
                      <a:pt x="108396" y="861631"/>
                      <a:pt x="121082" y="874283"/>
                    </a:cubicBezTo>
                    <a:lnTo>
                      <a:pt x="190942" y="944142"/>
                    </a:lnTo>
                    <a:cubicBezTo>
                      <a:pt x="203628" y="956828"/>
                      <a:pt x="223290" y="959222"/>
                      <a:pt x="238643" y="950023"/>
                    </a:cubicBezTo>
                    <a:lnTo>
                      <a:pt x="350869" y="882695"/>
                    </a:lnTo>
                    <a:cubicBezTo>
                      <a:pt x="354938" y="880233"/>
                      <a:pt x="359965" y="880096"/>
                      <a:pt x="364239" y="882147"/>
                    </a:cubicBezTo>
                    <a:cubicBezTo>
                      <a:pt x="377267" y="888439"/>
                      <a:pt x="390740" y="894013"/>
                      <a:pt x="404520" y="898834"/>
                    </a:cubicBezTo>
                    <a:cubicBezTo>
                      <a:pt x="408999" y="900407"/>
                      <a:pt x="412453" y="904066"/>
                      <a:pt x="413582" y="908682"/>
                    </a:cubicBezTo>
                    <a:lnTo>
                      <a:pt x="445314" y="1035646"/>
                    </a:lnTo>
                    <a:cubicBezTo>
                      <a:pt x="449657" y="1053017"/>
                      <a:pt x="465283" y="1065224"/>
                      <a:pt x="483201" y="1065224"/>
                    </a:cubicBezTo>
                    <a:lnTo>
                      <a:pt x="582023" y="1065224"/>
                    </a:lnTo>
                    <a:cubicBezTo>
                      <a:pt x="599941" y="1065224"/>
                      <a:pt x="615568" y="1053017"/>
                      <a:pt x="619911" y="1035646"/>
                    </a:cubicBezTo>
                    <a:lnTo>
                      <a:pt x="651643" y="908682"/>
                    </a:lnTo>
                    <a:cubicBezTo>
                      <a:pt x="652806" y="904066"/>
                      <a:pt x="656225" y="900407"/>
                      <a:pt x="660705" y="898834"/>
                    </a:cubicBezTo>
                    <a:cubicBezTo>
                      <a:pt x="674519" y="894013"/>
                      <a:pt x="687958" y="888439"/>
                      <a:pt x="700986" y="882147"/>
                    </a:cubicBezTo>
                    <a:cubicBezTo>
                      <a:pt x="705260" y="880096"/>
                      <a:pt x="710287" y="880233"/>
                      <a:pt x="714356" y="882695"/>
                    </a:cubicBezTo>
                    <a:lnTo>
                      <a:pt x="826582" y="950023"/>
                    </a:lnTo>
                    <a:cubicBezTo>
                      <a:pt x="841935" y="959256"/>
                      <a:pt x="861631" y="956828"/>
                      <a:pt x="874283" y="944142"/>
                    </a:cubicBezTo>
                    <a:lnTo>
                      <a:pt x="944142" y="874283"/>
                    </a:lnTo>
                    <a:cubicBezTo>
                      <a:pt x="956828" y="861597"/>
                      <a:pt x="959222" y="841935"/>
                      <a:pt x="950024" y="826582"/>
                    </a:cubicBezTo>
                    <a:lnTo>
                      <a:pt x="882695" y="714355"/>
                    </a:lnTo>
                    <a:cubicBezTo>
                      <a:pt x="880233" y="710286"/>
                      <a:pt x="880096" y="705260"/>
                      <a:pt x="882148" y="700986"/>
                    </a:cubicBezTo>
                    <a:cubicBezTo>
                      <a:pt x="888439" y="687957"/>
                      <a:pt x="894013" y="674485"/>
                      <a:pt x="898835" y="660705"/>
                    </a:cubicBezTo>
                    <a:cubicBezTo>
                      <a:pt x="900408" y="656225"/>
                      <a:pt x="904066" y="652771"/>
                      <a:pt x="908683" y="651643"/>
                    </a:cubicBezTo>
                    <a:lnTo>
                      <a:pt x="1035646" y="619911"/>
                    </a:lnTo>
                    <a:cubicBezTo>
                      <a:pt x="1053017" y="615568"/>
                      <a:pt x="1065225" y="599941"/>
                      <a:pt x="1065225" y="582023"/>
                    </a:cubicBezTo>
                    <a:lnTo>
                      <a:pt x="1065225" y="483201"/>
                    </a:lnTo>
                    <a:cubicBezTo>
                      <a:pt x="1065225" y="465283"/>
                      <a:pt x="1053017" y="449657"/>
                      <a:pt x="1035646" y="445314"/>
                    </a:cubicBezTo>
                    <a:close/>
                    <a:moveTo>
                      <a:pt x="532544" y="756586"/>
                    </a:moveTo>
                    <a:cubicBezTo>
                      <a:pt x="408829" y="756586"/>
                      <a:pt x="308536" y="656293"/>
                      <a:pt x="308536" y="532578"/>
                    </a:cubicBezTo>
                    <a:cubicBezTo>
                      <a:pt x="308536" y="408863"/>
                      <a:pt x="408829" y="308570"/>
                      <a:pt x="532544" y="308570"/>
                    </a:cubicBezTo>
                    <a:cubicBezTo>
                      <a:pt x="656259" y="308570"/>
                      <a:pt x="756552" y="408863"/>
                      <a:pt x="756552" y="532578"/>
                    </a:cubicBezTo>
                    <a:cubicBezTo>
                      <a:pt x="756552" y="656293"/>
                      <a:pt x="656259" y="756586"/>
                      <a:pt x="532544" y="756586"/>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25" name="Freeform: Shape 24">
                <a:extLst>
                  <a:ext uri="{FF2B5EF4-FFF2-40B4-BE49-F238E27FC236}">
                    <a16:creationId xmlns:a16="http://schemas.microsoft.com/office/drawing/2014/main" id="{EBED4E5F-8678-E925-3C77-5923B2321CAB}"/>
                  </a:ext>
                </a:extLst>
              </p:cNvPr>
              <p:cNvSpPr/>
              <p:nvPr/>
            </p:nvSpPr>
            <p:spPr>
              <a:xfrm>
                <a:off x="5189165" y="2428997"/>
                <a:ext cx="1621551" cy="959322"/>
              </a:xfrm>
              <a:custGeom>
                <a:avLst/>
                <a:gdLst>
                  <a:gd name="connsiteX0" fmla="*/ 1506047 w 1544448"/>
                  <a:gd name="connsiteY0" fmla="*/ 351690 h 913708"/>
                  <a:gd name="connsiteX1" fmla="*/ 1493497 w 1544448"/>
                  <a:gd name="connsiteY1" fmla="*/ 350253 h 913708"/>
                  <a:gd name="connsiteX2" fmla="*/ 1444223 w 1544448"/>
                  <a:gd name="connsiteY2" fmla="*/ 386500 h 913708"/>
                  <a:gd name="connsiteX3" fmla="*/ 1436051 w 1544448"/>
                  <a:gd name="connsiteY3" fmla="*/ 408418 h 913708"/>
                  <a:gd name="connsiteX4" fmla="*/ 1432392 w 1544448"/>
                  <a:gd name="connsiteY4" fmla="*/ 417582 h 913708"/>
                  <a:gd name="connsiteX5" fmla="*/ 1429827 w 1544448"/>
                  <a:gd name="connsiteY5" fmla="*/ 423532 h 913708"/>
                  <a:gd name="connsiteX6" fmla="*/ 1429212 w 1544448"/>
                  <a:gd name="connsiteY6" fmla="*/ 425002 h 913708"/>
                  <a:gd name="connsiteX7" fmla="*/ 1409071 w 1544448"/>
                  <a:gd name="connsiteY7" fmla="*/ 466754 h 913708"/>
                  <a:gd name="connsiteX8" fmla="*/ 1360755 w 1544448"/>
                  <a:gd name="connsiteY8" fmla="*/ 545230 h 913708"/>
                  <a:gd name="connsiteX9" fmla="*/ 1354805 w 1544448"/>
                  <a:gd name="connsiteY9" fmla="*/ 553231 h 913708"/>
                  <a:gd name="connsiteX10" fmla="*/ 1350462 w 1544448"/>
                  <a:gd name="connsiteY10" fmla="*/ 558976 h 913708"/>
                  <a:gd name="connsiteX11" fmla="*/ 1348581 w 1544448"/>
                  <a:gd name="connsiteY11" fmla="*/ 561404 h 913708"/>
                  <a:gd name="connsiteX12" fmla="*/ 1345162 w 1544448"/>
                  <a:gd name="connsiteY12" fmla="*/ 566123 h 913708"/>
                  <a:gd name="connsiteX13" fmla="*/ 1336613 w 1544448"/>
                  <a:gd name="connsiteY13" fmla="*/ 576655 h 913708"/>
                  <a:gd name="connsiteX14" fmla="*/ 1305462 w 1544448"/>
                  <a:gd name="connsiteY14" fmla="*/ 611738 h 913708"/>
                  <a:gd name="connsiteX15" fmla="*/ 1237928 w 1544448"/>
                  <a:gd name="connsiteY15" fmla="*/ 673767 h 913708"/>
                  <a:gd name="connsiteX16" fmla="*/ 1232970 w 1544448"/>
                  <a:gd name="connsiteY16" fmla="*/ 677699 h 913708"/>
                  <a:gd name="connsiteX17" fmla="*/ 1230576 w 1544448"/>
                  <a:gd name="connsiteY17" fmla="*/ 679546 h 913708"/>
                  <a:gd name="connsiteX18" fmla="*/ 1225550 w 1544448"/>
                  <a:gd name="connsiteY18" fmla="*/ 683307 h 913708"/>
                  <a:gd name="connsiteX19" fmla="*/ 1206880 w 1544448"/>
                  <a:gd name="connsiteY19" fmla="*/ 696711 h 913708"/>
                  <a:gd name="connsiteX20" fmla="*/ 1166325 w 1544448"/>
                  <a:gd name="connsiteY20" fmla="*/ 722699 h 913708"/>
                  <a:gd name="connsiteX21" fmla="*/ 1125770 w 1544448"/>
                  <a:gd name="connsiteY21" fmla="*/ 744857 h 913708"/>
                  <a:gd name="connsiteX22" fmla="*/ 1105835 w 1544448"/>
                  <a:gd name="connsiteY22" fmla="*/ 754466 h 913708"/>
                  <a:gd name="connsiteX23" fmla="*/ 1095235 w 1544448"/>
                  <a:gd name="connsiteY23" fmla="*/ 759253 h 913708"/>
                  <a:gd name="connsiteX24" fmla="*/ 1089764 w 1544448"/>
                  <a:gd name="connsiteY24" fmla="*/ 761646 h 913708"/>
                  <a:gd name="connsiteX25" fmla="*/ 1000585 w 1544448"/>
                  <a:gd name="connsiteY25" fmla="*/ 791498 h 913708"/>
                  <a:gd name="connsiteX26" fmla="*/ 953123 w 1544448"/>
                  <a:gd name="connsiteY26" fmla="*/ 801962 h 913708"/>
                  <a:gd name="connsiteX27" fmla="*/ 931615 w 1544448"/>
                  <a:gd name="connsiteY27" fmla="*/ 805552 h 913708"/>
                  <a:gd name="connsiteX28" fmla="*/ 926314 w 1544448"/>
                  <a:gd name="connsiteY28" fmla="*/ 806339 h 913708"/>
                  <a:gd name="connsiteX29" fmla="*/ 913218 w 1544448"/>
                  <a:gd name="connsiteY29" fmla="*/ 807877 h 913708"/>
                  <a:gd name="connsiteX30" fmla="*/ 839973 w 1544448"/>
                  <a:gd name="connsiteY30" fmla="*/ 811775 h 913708"/>
                  <a:gd name="connsiteX31" fmla="*/ 816619 w 1544448"/>
                  <a:gd name="connsiteY31" fmla="*/ 811365 h 913708"/>
                  <a:gd name="connsiteX32" fmla="*/ 768507 w 1544448"/>
                  <a:gd name="connsiteY32" fmla="*/ 808048 h 913708"/>
                  <a:gd name="connsiteX33" fmla="*/ 758146 w 1544448"/>
                  <a:gd name="connsiteY33" fmla="*/ 806886 h 913708"/>
                  <a:gd name="connsiteX34" fmla="*/ 751889 w 1544448"/>
                  <a:gd name="connsiteY34" fmla="*/ 805928 h 913708"/>
                  <a:gd name="connsiteX35" fmla="*/ 749016 w 1544448"/>
                  <a:gd name="connsiteY35" fmla="*/ 805552 h 913708"/>
                  <a:gd name="connsiteX36" fmla="*/ 743579 w 1544448"/>
                  <a:gd name="connsiteY36" fmla="*/ 804731 h 913708"/>
                  <a:gd name="connsiteX37" fmla="*/ 731167 w 1544448"/>
                  <a:gd name="connsiteY37" fmla="*/ 802782 h 913708"/>
                  <a:gd name="connsiteX38" fmla="*/ 644142 w 1544448"/>
                  <a:gd name="connsiteY38" fmla="*/ 781411 h 913708"/>
                  <a:gd name="connsiteX39" fmla="*/ 602391 w 1544448"/>
                  <a:gd name="connsiteY39" fmla="*/ 766605 h 913708"/>
                  <a:gd name="connsiteX40" fmla="*/ 592098 w 1544448"/>
                  <a:gd name="connsiteY40" fmla="*/ 762467 h 913708"/>
                  <a:gd name="connsiteX41" fmla="*/ 588747 w 1544448"/>
                  <a:gd name="connsiteY41" fmla="*/ 761031 h 913708"/>
                  <a:gd name="connsiteX42" fmla="*/ 567170 w 1544448"/>
                  <a:gd name="connsiteY42" fmla="*/ 751217 h 913708"/>
                  <a:gd name="connsiteX43" fmla="*/ 490848 w 1544448"/>
                  <a:gd name="connsiteY43" fmla="*/ 708611 h 913708"/>
                  <a:gd name="connsiteX44" fmla="*/ 455047 w 1544448"/>
                  <a:gd name="connsiteY44" fmla="*/ 683820 h 913708"/>
                  <a:gd name="connsiteX45" fmla="*/ 451114 w 1544448"/>
                  <a:gd name="connsiteY45" fmla="*/ 680845 h 913708"/>
                  <a:gd name="connsiteX46" fmla="*/ 446498 w 1544448"/>
                  <a:gd name="connsiteY46" fmla="*/ 677357 h 913708"/>
                  <a:gd name="connsiteX47" fmla="*/ 443729 w 1544448"/>
                  <a:gd name="connsiteY47" fmla="*/ 675169 h 913708"/>
                  <a:gd name="connsiteX48" fmla="*/ 426187 w 1544448"/>
                  <a:gd name="connsiteY48" fmla="*/ 660739 h 913708"/>
                  <a:gd name="connsiteX49" fmla="*/ 363201 w 1544448"/>
                  <a:gd name="connsiteY49" fmla="*/ 599633 h 913708"/>
                  <a:gd name="connsiteX50" fmla="*/ 335059 w 1544448"/>
                  <a:gd name="connsiteY50" fmla="*/ 566533 h 913708"/>
                  <a:gd name="connsiteX51" fmla="*/ 332289 w 1544448"/>
                  <a:gd name="connsiteY51" fmla="*/ 563011 h 913708"/>
                  <a:gd name="connsiteX52" fmla="*/ 329861 w 1544448"/>
                  <a:gd name="connsiteY52" fmla="*/ 559797 h 913708"/>
                  <a:gd name="connsiteX53" fmla="*/ 326407 w 1544448"/>
                  <a:gd name="connsiteY53" fmla="*/ 555215 h 913708"/>
                  <a:gd name="connsiteX54" fmla="*/ 313721 w 1544448"/>
                  <a:gd name="connsiteY54" fmla="*/ 537536 h 913708"/>
                  <a:gd name="connsiteX55" fmla="*/ 267832 w 1544448"/>
                  <a:gd name="connsiteY55" fmla="*/ 460975 h 913708"/>
                  <a:gd name="connsiteX56" fmla="*/ 249162 w 1544448"/>
                  <a:gd name="connsiteY56" fmla="*/ 421480 h 913708"/>
                  <a:gd name="connsiteX57" fmla="*/ 247555 w 1544448"/>
                  <a:gd name="connsiteY57" fmla="*/ 417651 h 913708"/>
                  <a:gd name="connsiteX58" fmla="*/ 243623 w 1544448"/>
                  <a:gd name="connsiteY58" fmla="*/ 407837 h 913708"/>
                  <a:gd name="connsiteX59" fmla="*/ 235895 w 1544448"/>
                  <a:gd name="connsiteY59" fmla="*/ 387115 h 913708"/>
                  <a:gd name="connsiteX60" fmla="*/ 211309 w 1544448"/>
                  <a:gd name="connsiteY60" fmla="*/ 299235 h 913708"/>
                  <a:gd name="connsiteX61" fmla="*/ 206111 w 1544448"/>
                  <a:gd name="connsiteY61" fmla="*/ 269760 h 913708"/>
                  <a:gd name="connsiteX62" fmla="*/ 204539 w 1544448"/>
                  <a:gd name="connsiteY62" fmla="*/ 260151 h 913708"/>
                  <a:gd name="connsiteX63" fmla="*/ 204299 w 1544448"/>
                  <a:gd name="connsiteY63" fmla="*/ 258510 h 913708"/>
                  <a:gd name="connsiteX64" fmla="*/ 203308 w 1544448"/>
                  <a:gd name="connsiteY64" fmla="*/ 252081 h 913708"/>
                  <a:gd name="connsiteX65" fmla="*/ 201940 w 1544448"/>
                  <a:gd name="connsiteY65" fmla="*/ 239669 h 913708"/>
                  <a:gd name="connsiteX66" fmla="*/ 199991 w 1544448"/>
                  <a:gd name="connsiteY66" fmla="*/ 216758 h 913708"/>
                  <a:gd name="connsiteX67" fmla="*/ 199956 w 1544448"/>
                  <a:gd name="connsiteY67" fmla="*/ 216075 h 913708"/>
                  <a:gd name="connsiteX68" fmla="*/ 257369 w 1544448"/>
                  <a:gd name="connsiteY68" fmla="*/ 234061 h 913708"/>
                  <a:gd name="connsiteX69" fmla="*/ 266123 w 1544448"/>
                  <a:gd name="connsiteY69" fmla="*/ 235429 h 913708"/>
                  <a:gd name="connsiteX70" fmla="*/ 291392 w 1544448"/>
                  <a:gd name="connsiteY70" fmla="*/ 220109 h 913708"/>
                  <a:gd name="connsiteX71" fmla="*/ 289922 w 1544448"/>
                  <a:gd name="connsiteY71" fmla="*/ 190634 h 913708"/>
                  <a:gd name="connsiteX72" fmla="*/ 171370 w 1544448"/>
                  <a:gd name="connsiteY72" fmla="*/ 12823 h 913708"/>
                  <a:gd name="connsiteX73" fmla="*/ 147434 w 1544448"/>
                  <a:gd name="connsiteY73" fmla="*/ 0 h 913708"/>
                  <a:gd name="connsiteX74" fmla="*/ 123498 w 1544448"/>
                  <a:gd name="connsiteY74" fmla="*/ 12823 h 913708"/>
                  <a:gd name="connsiteX75" fmla="*/ 4912 w 1544448"/>
                  <a:gd name="connsiteY75" fmla="*/ 190497 h 913708"/>
                  <a:gd name="connsiteX76" fmla="*/ 3441 w 1544448"/>
                  <a:gd name="connsiteY76" fmla="*/ 219973 h 913708"/>
                  <a:gd name="connsiteX77" fmla="*/ 28711 w 1544448"/>
                  <a:gd name="connsiteY77" fmla="*/ 235292 h 913708"/>
                  <a:gd name="connsiteX78" fmla="*/ 37465 w 1544448"/>
                  <a:gd name="connsiteY78" fmla="*/ 233924 h 913708"/>
                  <a:gd name="connsiteX79" fmla="*/ 97852 w 1544448"/>
                  <a:gd name="connsiteY79" fmla="*/ 215014 h 913708"/>
                  <a:gd name="connsiteX80" fmla="*/ 202692 w 1544448"/>
                  <a:gd name="connsiteY80" fmla="*/ 553437 h 913708"/>
                  <a:gd name="connsiteX81" fmla="*/ 479975 w 1544448"/>
                  <a:gd name="connsiteY81" fmla="*/ 820871 h 913708"/>
                  <a:gd name="connsiteX82" fmla="*/ 839632 w 1544448"/>
                  <a:gd name="connsiteY82" fmla="*/ 913709 h 913708"/>
                  <a:gd name="connsiteX83" fmla="*/ 839632 w 1544448"/>
                  <a:gd name="connsiteY83" fmla="*/ 913709 h 913708"/>
                  <a:gd name="connsiteX84" fmla="*/ 870270 w 1544448"/>
                  <a:gd name="connsiteY84" fmla="*/ 913059 h 913708"/>
                  <a:gd name="connsiteX85" fmla="*/ 1263745 w 1544448"/>
                  <a:gd name="connsiteY85" fmla="*/ 781069 h 913708"/>
                  <a:gd name="connsiteX86" fmla="*/ 1521400 w 1544448"/>
                  <a:gd name="connsiteY86" fmla="*/ 467540 h 913708"/>
                  <a:gd name="connsiteX87" fmla="*/ 1542019 w 1544448"/>
                  <a:gd name="connsiteY87" fmla="*/ 415531 h 913708"/>
                  <a:gd name="connsiteX88" fmla="*/ 1537984 w 1544448"/>
                  <a:gd name="connsiteY88" fmla="*/ 376857 h 913708"/>
                  <a:gd name="connsiteX89" fmla="*/ 1506081 w 1544448"/>
                  <a:gd name="connsiteY89" fmla="*/ 351690 h 9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44448" h="913708">
                    <a:moveTo>
                      <a:pt x="1506047" y="351690"/>
                    </a:moveTo>
                    <a:cubicBezTo>
                      <a:pt x="1501841" y="350732"/>
                      <a:pt x="1497635" y="350253"/>
                      <a:pt x="1493497" y="350253"/>
                    </a:cubicBezTo>
                    <a:cubicBezTo>
                      <a:pt x="1471066" y="350253"/>
                      <a:pt x="1452190" y="364136"/>
                      <a:pt x="1444223" y="386500"/>
                    </a:cubicBezTo>
                    <a:cubicBezTo>
                      <a:pt x="1441522" y="394091"/>
                      <a:pt x="1438786" y="401477"/>
                      <a:pt x="1436051" y="408418"/>
                    </a:cubicBezTo>
                    <a:cubicBezTo>
                      <a:pt x="1434854" y="411496"/>
                      <a:pt x="1433623" y="414539"/>
                      <a:pt x="1432392" y="417582"/>
                    </a:cubicBezTo>
                    <a:cubicBezTo>
                      <a:pt x="1431400" y="419668"/>
                      <a:pt x="1430477" y="421617"/>
                      <a:pt x="1429827" y="423532"/>
                    </a:cubicBezTo>
                    <a:cubicBezTo>
                      <a:pt x="1429622" y="424011"/>
                      <a:pt x="1429417" y="424524"/>
                      <a:pt x="1429212" y="425002"/>
                    </a:cubicBezTo>
                    <a:cubicBezTo>
                      <a:pt x="1423023" y="439090"/>
                      <a:pt x="1416218" y="453144"/>
                      <a:pt x="1409071" y="466754"/>
                    </a:cubicBezTo>
                    <a:cubicBezTo>
                      <a:pt x="1394812" y="493836"/>
                      <a:pt x="1378570" y="520234"/>
                      <a:pt x="1360755" y="545230"/>
                    </a:cubicBezTo>
                    <a:cubicBezTo>
                      <a:pt x="1358840" y="547931"/>
                      <a:pt x="1356822" y="550564"/>
                      <a:pt x="1354805" y="553231"/>
                    </a:cubicBezTo>
                    <a:cubicBezTo>
                      <a:pt x="1353369" y="555112"/>
                      <a:pt x="1351932" y="557027"/>
                      <a:pt x="1350462" y="558976"/>
                    </a:cubicBezTo>
                    <a:cubicBezTo>
                      <a:pt x="1349675" y="559865"/>
                      <a:pt x="1349060" y="560720"/>
                      <a:pt x="1348581" y="561404"/>
                    </a:cubicBezTo>
                    <a:cubicBezTo>
                      <a:pt x="1347521" y="562874"/>
                      <a:pt x="1345880" y="565234"/>
                      <a:pt x="1345162" y="566123"/>
                    </a:cubicBezTo>
                    <a:cubicBezTo>
                      <a:pt x="1342358" y="569645"/>
                      <a:pt x="1339486" y="573167"/>
                      <a:pt x="1336613" y="576655"/>
                    </a:cubicBezTo>
                    <a:cubicBezTo>
                      <a:pt x="1326628" y="588691"/>
                      <a:pt x="1316165" y="600488"/>
                      <a:pt x="1305462" y="611738"/>
                    </a:cubicBezTo>
                    <a:cubicBezTo>
                      <a:pt x="1284433" y="633862"/>
                      <a:pt x="1261693" y="654720"/>
                      <a:pt x="1237928" y="673767"/>
                    </a:cubicBezTo>
                    <a:cubicBezTo>
                      <a:pt x="1236287" y="675066"/>
                      <a:pt x="1234646" y="676366"/>
                      <a:pt x="1232970" y="677699"/>
                    </a:cubicBezTo>
                    <a:lnTo>
                      <a:pt x="1230576" y="679546"/>
                    </a:lnTo>
                    <a:cubicBezTo>
                      <a:pt x="1228901" y="680811"/>
                      <a:pt x="1227225" y="682042"/>
                      <a:pt x="1225550" y="683307"/>
                    </a:cubicBezTo>
                    <a:cubicBezTo>
                      <a:pt x="1219463" y="687821"/>
                      <a:pt x="1213171" y="692334"/>
                      <a:pt x="1206880" y="696711"/>
                    </a:cubicBezTo>
                    <a:cubicBezTo>
                      <a:pt x="1193715" y="705841"/>
                      <a:pt x="1180071" y="714561"/>
                      <a:pt x="1166325" y="722699"/>
                    </a:cubicBezTo>
                    <a:cubicBezTo>
                      <a:pt x="1153126" y="730495"/>
                      <a:pt x="1139482" y="737984"/>
                      <a:pt x="1125770" y="744857"/>
                    </a:cubicBezTo>
                    <a:cubicBezTo>
                      <a:pt x="1119273" y="748140"/>
                      <a:pt x="1112571" y="751354"/>
                      <a:pt x="1105835" y="754466"/>
                    </a:cubicBezTo>
                    <a:cubicBezTo>
                      <a:pt x="1102313" y="756107"/>
                      <a:pt x="1098791" y="757680"/>
                      <a:pt x="1095235" y="759253"/>
                    </a:cubicBezTo>
                    <a:cubicBezTo>
                      <a:pt x="1093628" y="759971"/>
                      <a:pt x="1089764" y="761646"/>
                      <a:pt x="1089764" y="761646"/>
                    </a:cubicBezTo>
                    <a:cubicBezTo>
                      <a:pt x="1059741" y="773922"/>
                      <a:pt x="1029718" y="783975"/>
                      <a:pt x="1000585" y="791498"/>
                    </a:cubicBezTo>
                    <a:cubicBezTo>
                      <a:pt x="984889" y="795567"/>
                      <a:pt x="968921" y="799089"/>
                      <a:pt x="953123" y="801962"/>
                    </a:cubicBezTo>
                    <a:cubicBezTo>
                      <a:pt x="945942" y="803261"/>
                      <a:pt x="938727" y="804458"/>
                      <a:pt x="931615" y="805552"/>
                    </a:cubicBezTo>
                    <a:cubicBezTo>
                      <a:pt x="930110" y="805791"/>
                      <a:pt x="926314" y="806339"/>
                      <a:pt x="926314" y="806339"/>
                    </a:cubicBezTo>
                    <a:cubicBezTo>
                      <a:pt x="921937" y="806886"/>
                      <a:pt x="917595" y="807399"/>
                      <a:pt x="913218" y="807877"/>
                    </a:cubicBezTo>
                    <a:cubicBezTo>
                      <a:pt x="889042" y="810476"/>
                      <a:pt x="864422" y="811775"/>
                      <a:pt x="839973" y="811775"/>
                    </a:cubicBezTo>
                    <a:cubicBezTo>
                      <a:pt x="832211" y="811775"/>
                      <a:pt x="824381" y="811639"/>
                      <a:pt x="816619" y="811365"/>
                    </a:cubicBezTo>
                    <a:cubicBezTo>
                      <a:pt x="800616" y="810818"/>
                      <a:pt x="784442" y="809724"/>
                      <a:pt x="768507" y="808048"/>
                    </a:cubicBezTo>
                    <a:cubicBezTo>
                      <a:pt x="765054" y="807672"/>
                      <a:pt x="761600" y="807296"/>
                      <a:pt x="758146" y="806886"/>
                    </a:cubicBezTo>
                    <a:cubicBezTo>
                      <a:pt x="756881" y="806749"/>
                      <a:pt x="753701" y="806202"/>
                      <a:pt x="751889" y="805928"/>
                    </a:cubicBezTo>
                    <a:cubicBezTo>
                      <a:pt x="750418" y="805689"/>
                      <a:pt x="749734" y="805586"/>
                      <a:pt x="749016" y="805552"/>
                    </a:cubicBezTo>
                    <a:cubicBezTo>
                      <a:pt x="747204" y="805278"/>
                      <a:pt x="745392" y="805005"/>
                      <a:pt x="743579" y="804731"/>
                    </a:cubicBezTo>
                    <a:cubicBezTo>
                      <a:pt x="739442" y="804116"/>
                      <a:pt x="735304" y="803500"/>
                      <a:pt x="731167" y="802782"/>
                    </a:cubicBezTo>
                    <a:cubicBezTo>
                      <a:pt x="701794" y="797619"/>
                      <a:pt x="672523" y="790404"/>
                      <a:pt x="644142" y="781411"/>
                    </a:cubicBezTo>
                    <a:cubicBezTo>
                      <a:pt x="630088" y="776965"/>
                      <a:pt x="616034" y="771973"/>
                      <a:pt x="602391" y="766605"/>
                    </a:cubicBezTo>
                    <a:cubicBezTo>
                      <a:pt x="598937" y="765271"/>
                      <a:pt x="595518" y="763869"/>
                      <a:pt x="592098" y="762467"/>
                    </a:cubicBezTo>
                    <a:cubicBezTo>
                      <a:pt x="590901" y="761920"/>
                      <a:pt x="589739" y="761441"/>
                      <a:pt x="588747" y="761031"/>
                    </a:cubicBezTo>
                    <a:cubicBezTo>
                      <a:pt x="581464" y="757885"/>
                      <a:pt x="574214" y="754568"/>
                      <a:pt x="567170" y="751217"/>
                    </a:cubicBezTo>
                    <a:cubicBezTo>
                      <a:pt x="540977" y="738736"/>
                      <a:pt x="515297" y="724409"/>
                      <a:pt x="490848" y="708611"/>
                    </a:cubicBezTo>
                    <a:cubicBezTo>
                      <a:pt x="478675" y="700746"/>
                      <a:pt x="466639" y="692403"/>
                      <a:pt x="455047" y="683820"/>
                    </a:cubicBezTo>
                    <a:cubicBezTo>
                      <a:pt x="453713" y="682828"/>
                      <a:pt x="452414" y="681837"/>
                      <a:pt x="451114" y="680845"/>
                    </a:cubicBezTo>
                    <a:cubicBezTo>
                      <a:pt x="449576" y="679682"/>
                      <a:pt x="448037" y="678486"/>
                      <a:pt x="446498" y="677357"/>
                    </a:cubicBezTo>
                    <a:lnTo>
                      <a:pt x="443729" y="675169"/>
                    </a:lnTo>
                    <a:cubicBezTo>
                      <a:pt x="437813" y="670450"/>
                      <a:pt x="431897" y="665594"/>
                      <a:pt x="426187" y="660739"/>
                    </a:cubicBezTo>
                    <a:cubicBezTo>
                      <a:pt x="403960" y="641795"/>
                      <a:pt x="382760" y="621244"/>
                      <a:pt x="363201" y="599633"/>
                    </a:cubicBezTo>
                    <a:cubicBezTo>
                      <a:pt x="353524" y="588965"/>
                      <a:pt x="344052" y="577817"/>
                      <a:pt x="335059" y="566533"/>
                    </a:cubicBezTo>
                    <a:lnTo>
                      <a:pt x="332289" y="563011"/>
                    </a:lnTo>
                    <a:lnTo>
                      <a:pt x="329861" y="559797"/>
                    </a:lnTo>
                    <a:cubicBezTo>
                      <a:pt x="328698" y="558258"/>
                      <a:pt x="327536" y="556753"/>
                      <a:pt x="326407" y="555215"/>
                    </a:cubicBezTo>
                    <a:cubicBezTo>
                      <a:pt x="322099" y="549402"/>
                      <a:pt x="317825" y="543452"/>
                      <a:pt x="313721" y="537536"/>
                    </a:cubicBezTo>
                    <a:cubicBezTo>
                      <a:pt x="296795" y="513121"/>
                      <a:pt x="281373" y="487373"/>
                      <a:pt x="267832" y="460975"/>
                    </a:cubicBezTo>
                    <a:cubicBezTo>
                      <a:pt x="261199" y="448049"/>
                      <a:pt x="254941" y="434782"/>
                      <a:pt x="249162" y="421480"/>
                    </a:cubicBezTo>
                    <a:cubicBezTo>
                      <a:pt x="248684" y="420249"/>
                      <a:pt x="248136" y="418950"/>
                      <a:pt x="247555" y="417651"/>
                    </a:cubicBezTo>
                    <a:cubicBezTo>
                      <a:pt x="246222" y="414402"/>
                      <a:pt x="244922" y="411119"/>
                      <a:pt x="243623" y="407837"/>
                    </a:cubicBezTo>
                    <a:cubicBezTo>
                      <a:pt x="240990" y="401100"/>
                      <a:pt x="238391" y="394125"/>
                      <a:pt x="235895" y="387115"/>
                    </a:cubicBezTo>
                    <a:cubicBezTo>
                      <a:pt x="225739" y="358528"/>
                      <a:pt x="217498" y="328950"/>
                      <a:pt x="211309" y="299235"/>
                    </a:cubicBezTo>
                    <a:cubicBezTo>
                      <a:pt x="209292" y="289558"/>
                      <a:pt x="207684" y="279505"/>
                      <a:pt x="206111" y="269760"/>
                    </a:cubicBezTo>
                    <a:cubicBezTo>
                      <a:pt x="205599" y="266545"/>
                      <a:pt x="205086" y="263331"/>
                      <a:pt x="204539" y="260151"/>
                    </a:cubicBezTo>
                    <a:cubicBezTo>
                      <a:pt x="204470" y="259536"/>
                      <a:pt x="204368" y="258989"/>
                      <a:pt x="204299" y="258510"/>
                    </a:cubicBezTo>
                    <a:cubicBezTo>
                      <a:pt x="204026" y="256697"/>
                      <a:pt x="203479" y="253415"/>
                      <a:pt x="203308" y="252081"/>
                    </a:cubicBezTo>
                    <a:cubicBezTo>
                      <a:pt x="202795" y="247944"/>
                      <a:pt x="202350" y="243806"/>
                      <a:pt x="201940" y="239669"/>
                    </a:cubicBezTo>
                    <a:cubicBezTo>
                      <a:pt x="201187" y="232112"/>
                      <a:pt x="200504" y="224418"/>
                      <a:pt x="199991" y="216758"/>
                    </a:cubicBezTo>
                    <a:cubicBezTo>
                      <a:pt x="199991" y="216519"/>
                      <a:pt x="199991" y="216314"/>
                      <a:pt x="199956" y="216075"/>
                    </a:cubicBezTo>
                    <a:lnTo>
                      <a:pt x="257369" y="234061"/>
                    </a:lnTo>
                    <a:cubicBezTo>
                      <a:pt x="260241" y="234950"/>
                      <a:pt x="263182" y="235429"/>
                      <a:pt x="266123" y="235429"/>
                    </a:cubicBezTo>
                    <a:cubicBezTo>
                      <a:pt x="276655" y="235429"/>
                      <a:pt x="286332" y="229547"/>
                      <a:pt x="291392" y="220109"/>
                    </a:cubicBezTo>
                    <a:cubicBezTo>
                      <a:pt x="296453" y="210638"/>
                      <a:pt x="295906" y="199627"/>
                      <a:pt x="289922" y="190634"/>
                    </a:cubicBezTo>
                    <a:lnTo>
                      <a:pt x="171370" y="12823"/>
                    </a:lnTo>
                    <a:cubicBezTo>
                      <a:pt x="166036" y="4787"/>
                      <a:pt x="157077" y="0"/>
                      <a:pt x="147434" y="0"/>
                    </a:cubicBezTo>
                    <a:cubicBezTo>
                      <a:pt x="137791" y="0"/>
                      <a:pt x="128832" y="4787"/>
                      <a:pt x="123498" y="12823"/>
                    </a:cubicBezTo>
                    <a:lnTo>
                      <a:pt x="4912" y="190497"/>
                    </a:lnTo>
                    <a:cubicBezTo>
                      <a:pt x="-1073" y="199490"/>
                      <a:pt x="-1620" y="210501"/>
                      <a:pt x="3441" y="219973"/>
                    </a:cubicBezTo>
                    <a:cubicBezTo>
                      <a:pt x="8502" y="229410"/>
                      <a:pt x="18179" y="235292"/>
                      <a:pt x="28711" y="235292"/>
                    </a:cubicBezTo>
                    <a:cubicBezTo>
                      <a:pt x="31652" y="235292"/>
                      <a:pt x="34592" y="234847"/>
                      <a:pt x="37465" y="233924"/>
                    </a:cubicBezTo>
                    <a:lnTo>
                      <a:pt x="97852" y="215014"/>
                    </a:lnTo>
                    <a:cubicBezTo>
                      <a:pt x="105170" y="335105"/>
                      <a:pt x="141040" y="451264"/>
                      <a:pt x="202692" y="553437"/>
                    </a:cubicBezTo>
                    <a:cubicBezTo>
                      <a:pt x="270363" y="665526"/>
                      <a:pt x="366244" y="758022"/>
                      <a:pt x="479975" y="820871"/>
                    </a:cubicBezTo>
                    <a:cubicBezTo>
                      <a:pt x="589841" y="881600"/>
                      <a:pt x="714206" y="913709"/>
                      <a:pt x="839632" y="913709"/>
                    </a:cubicBezTo>
                    <a:lnTo>
                      <a:pt x="839632" y="913709"/>
                    </a:lnTo>
                    <a:cubicBezTo>
                      <a:pt x="849821" y="913709"/>
                      <a:pt x="860114" y="913504"/>
                      <a:pt x="870270" y="913059"/>
                    </a:cubicBezTo>
                    <a:cubicBezTo>
                      <a:pt x="1013066" y="907041"/>
                      <a:pt x="1149125" y="861391"/>
                      <a:pt x="1263745" y="781069"/>
                    </a:cubicBezTo>
                    <a:cubicBezTo>
                      <a:pt x="1378843" y="700404"/>
                      <a:pt x="1467920" y="591974"/>
                      <a:pt x="1521400" y="467540"/>
                    </a:cubicBezTo>
                    <a:cubicBezTo>
                      <a:pt x="1529846" y="447913"/>
                      <a:pt x="1536377" y="431397"/>
                      <a:pt x="1542019" y="415531"/>
                    </a:cubicBezTo>
                    <a:cubicBezTo>
                      <a:pt x="1546328" y="403426"/>
                      <a:pt x="1544857" y="389338"/>
                      <a:pt x="1537984" y="376857"/>
                    </a:cubicBezTo>
                    <a:cubicBezTo>
                      <a:pt x="1530940" y="364034"/>
                      <a:pt x="1519006" y="354630"/>
                      <a:pt x="1506081" y="351690"/>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26" name="Freeform: Shape 25">
                <a:extLst>
                  <a:ext uri="{FF2B5EF4-FFF2-40B4-BE49-F238E27FC236}">
                    <a16:creationId xmlns:a16="http://schemas.microsoft.com/office/drawing/2014/main" id="{8DC6398E-8C17-5C3A-A1F2-3B457F4EB1C4}"/>
                  </a:ext>
                </a:extLst>
              </p:cNvPr>
              <p:cNvSpPr/>
              <p:nvPr/>
            </p:nvSpPr>
            <p:spPr>
              <a:xfrm>
                <a:off x="5331426" y="1767908"/>
                <a:ext cx="1621443" cy="957815"/>
              </a:xfrm>
              <a:custGeom>
                <a:avLst/>
                <a:gdLst>
                  <a:gd name="connsiteX0" fmla="*/ 1541007 w 1544345"/>
                  <a:gd name="connsiteY0" fmla="*/ 692266 h 912272"/>
                  <a:gd name="connsiteX1" fmla="*/ 1515737 w 1544345"/>
                  <a:gd name="connsiteY1" fmla="*/ 676947 h 912272"/>
                  <a:gd name="connsiteX2" fmla="*/ 1506984 w 1544345"/>
                  <a:gd name="connsiteY2" fmla="*/ 678315 h 912272"/>
                  <a:gd name="connsiteX3" fmla="*/ 1446528 w 1544345"/>
                  <a:gd name="connsiteY3" fmla="*/ 697258 h 912272"/>
                  <a:gd name="connsiteX4" fmla="*/ 1341756 w 1544345"/>
                  <a:gd name="connsiteY4" fmla="*/ 360272 h 912272"/>
                  <a:gd name="connsiteX5" fmla="*/ 1064474 w 1544345"/>
                  <a:gd name="connsiteY5" fmla="*/ 92838 h 912272"/>
                  <a:gd name="connsiteX6" fmla="*/ 704817 w 1544345"/>
                  <a:gd name="connsiteY6" fmla="*/ 0 h 912272"/>
                  <a:gd name="connsiteX7" fmla="*/ 674178 w 1544345"/>
                  <a:gd name="connsiteY7" fmla="*/ 650 h 912272"/>
                  <a:gd name="connsiteX8" fmla="*/ 280703 w 1544345"/>
                  <a:gd name="connsiteY8" fmla="*/ 132640 h 912272"/>
                  <a:gd name="connsiteX9" fmla="*/ 23048 w 1544345"/>
                  <a:gd name="connsiteY9" fmla="*/ 446169 h 912272"/>
                  <a:gd name="connsiteX10" fmla="*/ 2429 w 1544345"/>
                  <a:gd name="connsiteY10" fmla="*/ 498178 h 912272"/>
                  <a:gd name="connsiteX11" fmla="*/ 6464 w 1544345"/>
                  <a:gd name="connsiteY11" fmla="*/ 536852 h 912272"/>
                  <a:gd name="connsiteX12" fmla="*/ 38367 w 1544345"/>
                  <a:gd name="connsiteY12" fmla="*/ 562019 h 912272"/>
                  <a:gd name="connsiteX13" fmla="*/ 50917 w 1544345"/>
                  <a:gd name="connsiteY13" fmla="*/ 563456 h 912272"/>
                  <a:gd name="connsiteX14" fmla="*/ 50917 w 1544345"/>
                  <a:gd name="connsiteY14" fmla="*/ 563456 h 912272"/>
                  <a:gd name="connsiteX15" fmla="*/ 100157 w 1544345"/>
                  <a:gd name="connsiteY15" fmla="*/ 527209 h 912272"/>
                  <a:gd name="connsiteX16" fmla="*/ 108329 w 1544345"/>
                  <a:gd name="connsiteY16" fmla="*/ 505291 h 912272"/>
                  <a:gd name="connsiteX17" fmla="*/ 111988 w 1544345"/>
                  <a:gd name="connsiteY17" fmla="*/ 496161 h 912272"/>
                  <a:gd name="connsiteX18" fmla="*/ 114553 w 1544345"/>
                  <a:gd name="connsiteY18" fmla="*/ 490211 h 912272"/>
                  <a:gd name="connsiteX19" fmla="*/ 115202 w 1544345"/>
                  <a:gd name="connsiteY19" fmla="*/ 488741 h 912272"/>
                  <a:gd name="connsiteX20" fmla="*/ 135343 w 1544345"/>
                  <a:gd name="connsiteY20" fmla="*/ 446989 h 912272"/>
                  <a:gd name="connsiteX21" fmla="*/ 183659 w 1544345"/>
                  <a:gd name="connsiteY21" fmla="*/ 368513 h 912272"/>
                  <a:gd name="connsiteX22" fmla="*/ 189609 w 1544345"/>
                  <a:gd name="connsiteY22" fmla="*/ 360512 h 912272"/>
                  <a:gd name="connsiteX23" fmla="*/ 193884 w 1544345"/>
                  <a:gd name="connsiteY23" fmla="*/ 354835 h 912272"/>
                  <a:gd name="connsiteX24" fmla="*/ 195833 w 1544345"/>
                  <a:gd name="connsiteY24" fmla="*/ 352305 h 912272"/>
                  <a:gd name="connsiteX25" fmla="*/ 199218 w 1544345"/>
                  <a:gd name="connsiteY25" fmla="*/ 347620 h 912272"/>
                  <a:gd name="connsiteX26" fmla="*/ 207767 w 1544345"/>
                  <a:gd name="connsiteY26" fmla="*/ 337089 h 912272"/>
                  <a:gd name="connsiteX27" fmla="*/ 238918 w 1544345"/>
                  <a:gd name="connsiteY27" fmla="*/ 302005 h 912272"/>
                  <a:gd name="connsiteX28" fmla="*/ 306452 w 1544345"/>
                  <a:gd name="connsiteY28" fmla="*/ 239976 h 912272"/>
                  <a:gd name="connsiteX29" fmla="*/ 311341 w 1544345"/>
                  <a:gd name="connsiteY29" fmla="*/ 236078 h 912272"/>
                  <a:gd name="connsiteX30" fmla="*/ 313803 w 1544345"/>
                  <a:gd name="connsiteY30" fmla="*/ 234198 h 912272"/>
                  <a:gd name="connsiteX31" fmla="*/ 318830 w 1544345"/>
                  <a:gd name="connsiteY31" fmla="*/ 230436 h 912272"/>
                  <a:gd name="connsiteX32" fmla="*/ 337500 w 1544345"/>
                  <a:gd name="connsiteY32" fmla="*/ 217032 h 912272"/>
                  <a:gd name="connsiteX33" fmla="*/ 378055 w 1544345"/>
                  <a:gd name="connsiteY33" fmla="*/ 191044 h 912272"/>
                  <a:gd name="connsiteX34" fmla="*/ 418609 w 1544345"/>
                  <a:gd name="connsiteY34" fmla="*/ 168886 h 912272"/>
                  <a:gd name="connsiteX35" fmla="*/ 438545 w 1544345"/>
                  <a:gd name="connsiteY35" fmla="*/ 159278 h 912272"/>
                  <a:gd name="connsiteX36" fmla="*/ 449145 w 1544345"/>
                  <a:gd name="connsiteY36" fmla="*/ 154490 h 912272"/>
                  <a:gd name="connsiteX37" fmla="*/ 454616 w 1544345"/>
                  <a:gd name="connsiteY37" fmla="*/ 152097 h 912272"/>
                  <a:gd name="connsiteX38" fmla="*/ 543795 w 1544345"/>
                  <a:gd name="connsiteY38" fmla="*/ 122245 h 912272"/>
                  <a:gd name="connsiteX39" fmla="*/ 591257 w 1544345"/>
                  <a:gd name="connsiteY39" fmla="*/ 111782 h 912272"/>
                  <a:gd name="connsiteX40" fmla="*/ 612765 w 1544345"/>
                  <a:gd name="connsiteY40" fmla="*/ 108191 h 912272"/>
                  <a:gd name="connsiteX41" fmla="*/ 618100 w 1544345"/>
                  <a:gd name="connsiteY41" fmla="*/ 107405 h 912272"/>
                  <a:gd name="connsiteX42" fmla="*/ 631162 w 1544345"/>
                  <a:gd name="connsiteY42" fmla="*/ 105866 h 912272"/>
                  <a:gd name="connsiteX43" fmla="*/ 704406 w 1544345"/>
                  <a:gd name="connsiteY43" fmla="*/ 101968 h 912272"/>
                  <a:gd name="connsiteX44" fmla="*/ 727761 w 1544345"/>
                  <a:gd name="connsiteY44" fmla="*/ 102378 h 912272"/>
                  <a:gd name="connsiteX45" fmla="*/ 775873 w 1544345"/>
                  <a:gd name="connsiteY45" fmla="*/ 105695 h 912272"/>
                  <a:gd name="connsiteX46" fmla="*/ 786199 w 1544345"/>
                  <a:gd name="connsiteY46" fmla="*/ 106858 h 912272"/>
                  <a:gd name="connsiteX47" fmla="*/ 792457 w 1544345"/>
                  <a:gd name="connsiteY47" fmla="*/ 107815 h 912272"/>
                  <a:gd name="connsiteX48" fmla="*/ 795329 w 1544345"/>
                  <a:gd name="connsiteY48" fmla="*/ 108191 h 912272"/>
                  <a:gd name="connsiteX49" fmla="*/ 800766 w 1544345"/>
                  <a:gd name="connsiteY49" fmla="*/ 109012 h 912272"/>
                  <a:gd name="connsiteX50" fmla="*/ 813179 w 1544345"/>
                  <a:gd name="connsiteY50" fmla="*/ 110961 h 912272"/>
                  <a:gd name="connsiteX51" fmla="*/ 900204 w 1544345"/>
                  <a:gd name="connsiteY51" fmla="*/ 132332 h 912272"/>
                  <a:gd name="connsiteX52" fmla="*/ 941955 w 1544345"/>
                  <a:gd name="connsiteY52" fmla="*/ 147139 h 912272"/>
                  <a:gd name="connsiteX53" fmla="*/ 952213 w 1544345"/>
                  <a:gd name="connsiteY53" fmla="*/ 151242 h 912272"/>
                  <a:gd name="connsiteX54" fmla="*/ 955599 w 1544345"/>
                  <a:gd name="connsiteY54" fmla="*/ 152678 h 912272"/>
                  <a:gd name="connsiteX55" fmla="*/ 977209 w 1544345"/>
                  <a:gd name="connsiteY55" fmla="*/ 162492 h 912272"/>
                  <a:gd name="connsiteX56" fmla="*/ 1053531 w 1544345"/>
                  <a:gd name="connsiteY56" fmla="*/ 205098 h 912272"/>
                  <a:gd name="connsiteX57" fmla="*/ 1089333 w 1544345"/>
                  <a:gd name="connsiteY57" fmla="*/ 229889 h 912272"/>
                  <a:gd name="connsiteX58" fmla="*/ 1093265 w 1544345"/>
                  <a:gd name="connsiteY58" fmla="*/ 232898 h 912272"/>
                  <a:gd name="connsiteX59" fmla="*/ 1097882 w 1544345"/>
                  <a:gd name="connsiteY59" fmla="*/ 236386 h 912272"/>
                  <a:gd name="connsiteX60" fmla="*/ 1100651 w 1544345"/>
                  <a:gd name="connsiteY60" fmla="*/ 238574 h 912272"/>
                  <a:gd name="connsiteX61" fmla="*/ 1118193 w 1544345"/>
                  <a:gd name="connsiteY61" fmla="*/ 253004 h 912272"/>
                  <a:gd name="connsiteX62" fmla="*/ 1181179 w 1544345"/>
                  <a:gd name="connsiteY62" fmla="*/ 314110 h 912272"/>
                  <a:gd name="connsiteX63" fmla="*/ 1209321 w 1544345"/>
                  <a:gd name="connsiteY63" fmla="*/ 347210 h 912272"/>
                  <a:gd name="connsiteX64" fmla="*/ 1212057 w 1544345"/>
                  <a:gd name="connsiteY64" fmla="*/ 350664 h 912272"/>
                  <a:gd name="connsiteX65" fmla="*/ 1214519 w 1544345"/>
                  <a:gd name="connsiteY65" fmla="*/ 353946 h 912272"/>
                  <a:gd name="connsiteX66" fmla="*/ 1217972 w 1544345"/>
                  <a:gd name="connsiteY66" fmla="*/ 358528 h 912272"/>
                  <a:gd name="connsiteX67" fmla="*/ 1230658 w 1544345"/>
                  <a:gd name="connsiteY67" fmla="*/ 376207 h 912272"/>
                  <a:gd name="connsiteX68" fmla="*/ 1276547 w 1544345"/>
                  <a:gd name="connsiteY68" fmla="*/ 452768 h 912272"/>
                  <a:gd name="connsiteX69" fmla="*/ 1295183 w 1544345"/>
                  <a:gd name="connsiteY69" fmla="*/ 492194 h 912272"/>
                  <a:gd name="connsiteX70" fmla="*/ 1296825 w 1544345"/>
                  <a:gd name="connsiteY70" fmla="*/ 496058 h 912272"/>
                  <a:gd name="connsiteX71" fmla="*/ 1300757 w 1544345"/>
                  <a:gd name="connsiteY71" fmla="*/ 505906 h 912272"/>
                  <a:gd name="connsiteX72" fmla="*/ 1308485 w 1544345"/>
                  <a:gd name="connsiteY72" fmla="*/ 526628 h 912272"/>
                  <a:gd name="connsiteX73" fmla="*/ 1333071 w 1544345"/>
                  <a:gd name="connsiteY73" fmla="*/ 614542 h 912272"/>
                  <a:gd name="connsiteX74" fmla="*/ 1338303 w 1544345"/>
                  <a:gd name="connsiteY74" fmla="*/ 644086 h 912272"/>
                  <a:gd name="connsiteX75" fmla="*/ 1339841 w 1544345"/>
                  <a:gd name="connsiteY75" fmla="*/ 653592 h 912272"/>
                  <a:gd name="connsiteX76" fmla="*/ 1340081 w 1544345"/>
                  <a:gd name="connsiteY76" fmla="*/ 655233 h 912272"/>
                  <a:gd name="connsiteX77" fmla="*/ 1341072 w 1544345"/>
                  <a:gd name="connsiteY77" fmla="*/ 661662 h 912272"/>
                  <a:gd name="connsiteX78" fmla="*/ 1342440 w 1544345"/>
                  <a:gd name="connsiteY78" fmla="*/ 674074 h 912272"/>
                  <a:gd name="connsiteX79" fmla="*/ 1344321 w 1544345"/>
                  <a:gd name="connsiteY79" fmla="*/ 696164 h 912272"/>
                  <a:gd name="connsiteX80" fmla="*/ 1287011 w 1544345"/>
                  <a:gd name="connsiteY80" fmla="*/ 678212 h 912272"/>
                  <a:gd name="connsiteX81" fmla="*/ 1278257 w 1544345"/>
                  <a:gd name="connsiteY81" fmla="*/ 676844 h 912272"/>
                  <a:gd name="connsiteX82" fmla="*/ 1252987 w 1544345"/>
                  <a:gd name="connsiteY82" fmla="*/ 692163 h 912272"/>
                  <a:gd name="connsiteX83" fmla="*/ 1254458 w 1544345"/>
                  <a:gd name="connsiteY83" fmla="*/ 721639 h 912272"/>
                  <a:gd name="connsiteX84" fmla="*/ 1373010 w 1544345"/>
                  <a:gd name="connsiteY84" fmla="*/ 899450 h 912272"/>
                  <a:gd name="connsiteX85" fmla="*/ 1396946 w 1544345"/>
                  <a:gd name="connsiteY85" fmla="*/ 912273 h 912272"/>
                  <a:gd name="connsiteX86" fmla="*/ 1420882 w 1544345"/>
                  <a:gd name="connsiteY86" fmla="*/ 899450 h 912272"/>
                  <a:gd name="connsiteX87" fmla="*/ 1539434 w 1544345"/>
                  <a:gd name="connsiteY87" fmla="*/ 721639 h 912272"/>
                  <a:gd name="connsiteX88" fmla="*/ 1540904 w 1544345"/>
                  <a:gd name="connsiteY88" fmla="*/ 692163 h 9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44345" h="912272">
                    <a:moveTo>
                      <a:pt x="1541007" y="692266"/>
                    </a:moveTo>
                    <a:cubicBezTo>
                      <a:pt x="1535946" y="682828"/>
                      <a:pt x="1526269" y="676947"/>
                      <a:pt x="1515737" y="676947"/>
                    </a:cubicBezTo>
                    <a:cubicBezTo>
                      <a:pt x="1512797" y="676947"/>
                      <a:pt x="1509856" y="677391"/>
                      <a:pt x="1506984" y="678315"/>
                    </a:cubicBezTo>
                    <a:lnTo>
                      <a:pt x="1446528" y="697258"/>
                    </a:lnTo>
                    <a:cubicBezTo>
                      <a:pt x="1439005" y="577680"/>
                      <a:pt x="1403169" y="462035"/>
                      <a:pt x="1341756" y="360272"/>
                    </a:cubicBezTo>
                    <a:cubicBezTo>
                      <a:pt x="1274085" y="248183"/>
                      <a:pt x="1178204" y="155687"/>
                      <a:pt x="1064474" y="92838"/>
                    </a:cubicBezTo>
                    <a:cubicBezTo>
                      <a:pt x="954607" y="32109"/>
                      <a:pt x="830242" y="0"/>
                      <a:pt x="704817" y="0"/>
                    </a:cubicBezTo>
                    <a:cubicBezTo>
                      <a:pt x="694627" y="0"/>
                      <a:pt x="684334" y="205"/>
                      <a:pt x="674178" y="650"/>
                    </a:cubicBezTo>
                    <a:cubicBezTo>
                      <a:pt x="531383" y="6668"/>
                      <a:pt x="395323" y="52317"/>
                      <a:pt x="280703" y="132640"/>
                    </a:cubicBezTo>
                    <a:cubicBezTo>
                      <a:pt x="165605" y="213305"/>
                      <a:pt x="76494" y="321735"/>
                      <a:pt x="23048" y="446169"/>
                    </a:cubicBezTo>
                    <a:cubicBezTo>
                      <a:pt x="14636" y="465762"/>
                      <a:pt x="8071" y="482312"/>
                      <a:pt x="2429" y="498178"/>
                    </a:cubicBezTo>
                    <a:cubicBezTo>
                      <a:pt x="-1879" y="510283"/>
                      <a:pt x="-409" y="524371"/>
                      <a:pt x="6464" y="536852"/>
                    </a:cubicBezTo>
                    <a:cubicBezTo>
                      <a:pt x="13508" y="549675"/>
                      <a:pt x="25442" y="559079"/>
                      <a:pt x="38367" y="562019"/>
                    </a:cubicBezTo>
                    <a:cubicBezTo>
                      <a:pt x="42573" y="562977"/>
                      <a:pt x="46779" y="563456"/>
                      <a:pt x="50917" y="563456"/>
                    </a:cubicBezTo>
                    <a:lnTo>
                      <a:pt x="50917" y="563456"/>
                    </a:lnTo>
                    <a:cubicBezTo>
                      <a:pt x="73348" y="563456"/>
                      <a:pt x="92224" y="549573"/>
                      <a:pt x="100157" y="527209"/>
                    </a:cubicBezTo>
                    <a:cubicBezTo>
                      <a:pt x="102858" y="519618"/>
                      <a:pt x="105594" y="512232"/>
                      <a:pt x="108329" y="505291"/>
                    </a:cubicBezTo>
                    <a:cubicBezTo>
                      <a:pt x="109526" y="502248"/>
                      <a:pt x="110757" y="499204"/>
                      <a:pt x="111988" y="496161"/>
                    </a:cubicBezTo>
                    <a:cubicBezTo>
                      <a:pt x="112980" y="494075"/>
                      <a:pt x="113903" y="492126"/>
                      <a:pt x="114553" y="490211"/>
                    </a:cubicBezTo>
                    <a:cubicBezTo>
                      <a:pt x="114758" y="489698"/>
                      <a:pt x="114963" y="489219"/>
                      <a:pt x="115202" y="488741"/>
                    </a:cubicBezTo>
                    <a:cubicBezTo>
                      <a:pt x="121391" y="474687"/>
                      <a:pt x="128196" y="460633"/>
                      <a:pt x="135343" y="446989"/>
                    </a:cubicBezTo>
                    <a:cubicBezTo>
                      <a:pt x="149568" y="419907"/>
                      <a:pt x="165810" y="393509"/>
                      <a:pt x="183659" y="368513"/>
                    </a:cubicBezTo>
                    <a:cubicBezTo>
                      <a:pt x="185574" y="365812"/>
                      <a:pt x="187592" y="363179"/>
                      <a:pt x="189609" y="360512"/>
                    </a:cubicBezTo>
                    <a:cubicBezTo>
                      <a:pt x="191011" y="358665"/>
                      <a:pt x="192447" y="356750"/>
                      <a:pt x="193884" y="354835"/>
                    </a:cubicBezTo>
                    <a:cubicBezTo>
                      <a:pt x="194704" y="353912"/>
                      <a:pt x="195320" y="353023"/>
                      <a:pt x="195833" y="352305"/>
                    </a:cubicBezTo>
                    <a:cubicBezTo>
                      <a:pt x="196893" y="350835"/>
                      <a:pt x="198534" y="348509"/>
                      <a:pt x="199218" y="347620"/>
                    </a:cubicBezTo>
                    <a:cubicBezTo>
                      <a:pt x="202022" y="344098"/>
                      <a:pt x="204894" y="340576"/>
                      <a:pt x="207767" y="337089"/>
                    </a:cubicBezTo>
                    <a:cubicBezTo>
                      <a:pt x="217751" y="325052"/>
                      <a:pt x="228215" y="313255"/>
                      <a:pt x="238918" y="302005"/>
                    </a:cubicBezTo>
                    <a:cubicBezTo>
                      <a:pt x="259947" y="279881"/>
                      <a:pt x="282687" y="259023"/>
                      <a:pt x="306452" y="239976"/>
                    </a:cubicBezTo>
                    <a:cubicBezTo>
                      <a:pt x="308059" y="238677"/>
                      <a:pt x="309700" y="237378"/>
                      <a:pt x="311341" y="236078"/>
                    </a:cubicBezTo>
                    <a:lnTo>
                      <a:pt x="313803" y="234198"/>
                    </a:lnTo>
                    <a:cubicBezTo>
                      <a:pt x="315479" y="232932"/>
                      <a:pt x="317120" y="231701"/>
                      <a:pt x="318830" y="230436"/>
                    </a:cubicBezTo>
                    <a:cubicBezTo>
                      <a:pt x="324882" y="225922"/>
                      <a:pt x="331174" y="221443"/>
                      <a:pt x="337500" y="217032"/>
                    </a:cubicBezTo>
                    <a:cubicBezTo>
                      <a:pt x="350631" y="207936"/>
                      <a:pt x="364274" y="199217"/>
                      <a:pt x="378055" y="191044"/>
                    </a:cubicBezTo>
                    <a:cubicBezTo>
                      <a:pt x="391322" y="183214"/>
                      <a:pt x="404966" y="175759"/>
                      <a:pt x="418609" y="168886"/>
                    </a:cubicBezTo>
                    <a:cubicBezTo>
                      <a:pt x="425175" y="165569"/>
                      <a:pt x="431877" y="162355"/>
                      <a:pt x="438545" y="159278"/>
                    </a:cubicBezTo>
                    <a:cubicBezTo>
                      <a:pt x="442067" y="157670"/>
                      <a:pt x="445589" y="156063"/>
                      <a:pt x="449145" y="154490"/>
                    </a:cubicBezTo>
                    <a:cubicBezTo>
                      <a:pt x="450752" y="153772"/>
                      <a:pt x="454616" y="152097"/>
                      <a:pt x="454616" y="152097"/>
                    </a:cubicBezTo>
                    <a:cubicBezTo>
                      <a:pt x="484639" y="139821"/>
                      <a:pt x="514627" y="129768"/>
                      <a:pt x="543795" y="122245"/>
                    </a:cubicBezTo>
                    <a:cubicBezTo>
                      <a:pt x="559456" y="118176"/>
                      <a:pt x="575425" y="114654"/>
                      <a:pt x="591257" y="111782"/>
                    </a:cubicBezTo>
                    <a:cubicBezTo>
                      <a:pt x="598438" y="110482"/>
                      <a:pt x="605653" y="109285"/>
                      <a:pt x="612765" y="108191"/>
                    </a:cubicBezTo>
                    <a:lnTo>
                      <a:pt x="618100" y="107405"/>
                    </a:lnTo>
                    <a:cubicBezTo>
                      <a:pt x="622442" y="106858"/>
                      <a:pt x="626819" y="106345"/>
                      <a:pt x="631162" y="105866"/>
                    </a:cubicBezTo>
                    <a:cubicBezTo>
                      <a:pt x="655337" y="103267"/>
                      <a:pt x="679957" y="101968"/>
                      <a:pt x="704406" y="101968"/>
                    </a:cubicBezTo>
                    <a:cubicBezTo>
                      <a:pt x="712168" y="101968"/>
                      <a:pt x="719999" y="102105"/>
                      <a:pt x="727761" y="102378"/>
                    </a:cubicBezTo>
                    <a:cubicBezTo>
                      <a:pt x="743764" y="102925"/>
                      <a:pt x="759938" y="104019"/>
                      <a:pt x="775873" y="105695"/>
                    </a:cubicBezTo>
                    <a:cubicBezTo>
                      <a:pt x="779326" y="106071"/>
                      <a:pt x="782780" y="106447"/>
                      <a:pt x="786199" y="106858"/>
                    </a:cubicBezTo>
                    <a:cubicBezTo>
                      <a:pt x="787499" y="107029"/>
                      <a:pt x="790645" y="107541"/>
                      <a:pt x="792457" y="107815"/>
                    </a:cubicBezTo>
                    <a:cubicBezTo>
                      <a:pt x="793927" y="108054"/>
                      <a:pt x="794611" y="108157"/>
                      <a:pt x="795329" y="108191"/>
                    </a:cubicBezTo>
                    <a:cubicBezTo>
                      <a:pt x="797142" y="108465"/>
                      <a:pt x="798954" y="108738"/>
                      <a:pt x="800766" y="109012"/>
                    </a:cubicBezTo>
                    <a:cubicBezTo>
                      <a:pt x="804904" y="109627"/>
                      <a:pt x="809041" y="110243"/>
                      <a:pt x="813179" y="110961"/>
                    </a:cubicBezTo>
                    <a:cubicBezTo>
                      <a:pt x="842552" y="116124"/>
                      <a:pt x="871822" y="123339"/>
                      <a:pt x="900204" y="132332"/>
                    </a:cubicBezTo>
                    <a:cubicBezTo>
                      <a:pt x="914257" y="136778"/>
                      <a:pt x="928311" y="141770"/>
                      <a:pt x="941955" y="147139"/>
                    </a:cubicBezTo>
                    <a:cubicBezTo>
                      <a:pt x="945409" y="148472"/>
                      <a:pt x="948828" y="149874"/>
                      <a:pt x="952213" y="151242"/>
                    </a:cubicBezTo>
                    <a:cubicBezTo>
                      <a:pt x="953410" y="151823"/>
                      <a:pt x="954573" y="152268"/>
                      <a:pt x="955599" y="152678"/>
                    </a:cubicBezTo>
                    <a:cubicBezTo>
                      <a:pt x="962882" y="155824"/>
                      <a:pt x="970131" y="159141"/>
                      <a:pt x="977209" y="162492"/>
                    </a:cubicBezTo>
                    <a:cubicBezTo>
                      <a:pt x="1003436" y="174973"/>
                      <a:pt x="1029117" y="189300"/>
                      <a:pt x="1053531" y="205098"/>
                    </a:cubicBezTo>
                    <a:cubicBezTo>
                      <a:pt x="1065670" y="212929"/>
                      <a:pt x="1077707" y="221272"/>
                      <a:pt x="1089333" y="229889"/>
                    </a:cubicBezTo>
                    <a:cubicBezTo>
                      <a:pt x="1090666" y="230881"/>
                      <a:pt x="1091966" y="231872"/>
                      <a:pt x="1093265" y="232898"/>
                    </a:cubicBezTo>
                    <a:cubicBezTo>
                      <a:pt x="1094804" y="234061"/>
                      <a:pt x="1096343" y="235258"/>
                      <a:pt x="1097882" y="236386"/>
                    </a:cubicBezTo>
                    <a:lnTo>
                      <a:pt x="1100651" y="238574"/>
                    </a:lnTo>
                    <a:cubicBezTo>
                      <a:pt x="1106499" y="243259"/>
                      <a:pt x="1112414" y="248115"/>
                      <a:pt x="1118193" y="253004"/>
                    </a:cubicBezTo>
                    <a:cubicBezTo>
                      <a:pt x="1140419" y="271948"/>
                      <a:pt x="1161620" y="292499"/>
                      <a:pt x="1181179" y="314110"/>
                    </a:cubicBezTo>
                    <a:cubicBezTo>
                      <a:pt x="1190856" y="324813"/>
                      <a:pt x="1200328" y="335926"/>
                      <a:pt x="1209321" y="347210"/>
                    </a:cubicBezTo>
                    <a:lnTo>
                      <a:pt x="1212057" y="350664"/>
                    </a:lnTo>
                    <a:lnTo>
                      <a:pt x="1214519" y="353946"/>
                    </a:lnTo>
                    <a:cubicBezTo>
                      <a:pt x="1215681" y="355485"/>
                      <a:pt x="1216844" y="356990"/>
                      <a:pt x="1217972" y="358528"/>
                    </a:cubicBezTo>
                    <a:cubicBezTo>
                      <a:pt x="1222212" y="364239"/>
                      <a:pt x="1226487" y="370189"/>
                      <a:pt x="1230658" y="376207"/>
                    </a:cubicBezTo>
                    <a:cubicBezTo>
                      <a:pt x="1247585" y="400622"/>
                      <a:pt x="1263006" y="426370"/>
                      <a:pt x="1276547" y="452768"/>
                    </a:cubicBezTo>
                    <a:cubicBezTo>
                      <a:pt x="1283181" y="465694"/>
                      <a:pt x="1289439" y="478927"/>
                      <a:pt x="1295183" y="492194"/>
                    </a:cubicBezTo>
                    <a:cubicBezTo>
                      <a:pt x="1295696" y="493460"/>
                      <a:pt x="1296209" y="494759"/>
                      <a:pt x="1296825" y="496058"/>
                    </a:cubicBezTo>
                    <a:cubicBezTo>
                      <a:pt x="1298158" y="499341"/>
                      <a:pt x="1299492" y="502589"/>
                      <a:pt x="1300757" y="505906"/>
                    </a:cubicBezTo>
                    <a:cubicBezTo>
                      <a:pt x="1303390" y="512643"/>
                      <a:pt x="1305989" y="519618"/>
                      <a:pt x="1308485" y="526628"/>
                    </a:cubicBezTo>
                    <a:cubicBezTo>
                      <a:pt x="1318641" y="555249"/>
                      <a:pt x="1326882" y="584827"/>
                      <a:pt x="1333071" y="614542"/>
                    </a:cubicBezTo>
                    <a:cubicBezTo>
                      <a:pt x="1335088" y="624253"/>
                      <a:pt x="1336730" y="634341"/>
                      <a:pt x="1338303" y="644086"/>
                    </a:cubicBezTo>
                    <a:cubicBezTo>
                      <a:pt x="1338815" y="647266"/>
                      <a:pt x="1339328" y="650446"/>
                      <a:pt x="1339841" y="653592"/>
                    </a:cubicBezTo>
                    <a:cubicBezTo>
                      <a:pt x="1339910" y="654208"/>
                      <a:pt x="1340012" y="654789"/>
                      <a:pt x="1340081" y="655233"/>
                    </a:cubicBezTo>
                    <a:cubicBezTo>
                      <a:pt x="1340388" y="657046"/>
                      <a:pt x="1340901" y="660328"/>
                      <a:pt x="1341072" y="661662"/>
                    </a:cubicBezTo>
                    <a:cubicBezTo>
                      <a:pt x="1341585" y="665799"/>
                      <a:pt x="1342030" y="669937"/>
                      <a:pt x="1342440" y="674074"/>
                    </a:cubicBezTo>
                    <a:cubicBezTo>
                      <a:pt x="1343192" y="681392"/>
                      <a:pt x="1343808" y="688812"/>
                      <a:pt x="1344321" y="696164"/>
                    </a:cubicBezTo>
                    <a:lnTo>
                      <a:pt x="1287011" y="678212"/>
                    </a:lnTo>
                    <a:cubicBezTo>
                      <a:pt x="1284139" y="677323"/>
                      <a:pt x="1281198" y="676844"/>
                      <a:pt x="1278257" y="676844"/>
                    </a:cubicBezTo>
                    <a:cubicBezTo>
                      <a:pt x="1267725" y="676844"/>
                      <a:pt x="1258048" y="682726"/>
                      <a:pt x="1252987" y="692163"/>
                    </a:cubicBezTo>
                    <a:cubicBezTo>
                      <a:pt x="1247927" y="701635"/>
                      <a:pt x="1248474" y="712646"/>
                      <a:pt x="1254458" y="721639"/>
                    </a:cubicBezTo>
                    <a:lnTo>
                      <a:pt x="1373010" y="899450"/>
                    </a:lnTo>
                    <a:cubicBezTo>
                      <a:pt x="1378344" y="907486"/>
                      <a:pt x="1387303" y="912273"/>
                      <a:pt x="1396946" y="912273"/>
                    </a:cubicBezTo>
                    <a:cubicBezTo>
                      <a:pt x="1406589" y="912273"/>
                      <a:pt x="1415548" y="907486"/>
                      <a:pt x="1420882" y="899450"/>
                    </a:cubicBezTo>
                    <a:lnTo>
                      <a:pt x="1539434" y="721639"/>
                    </a:lnTo>
                    <a:cubicBezTo>
                      <a:pt x="1545418" y="712646"/>
                      <a:pt x="1545965" y="701635"/>
                      <a:pt x="1540904" y="692163"/>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27" name="Freeform: Shape 26">
                <a:extLst>
                  <a:ext uri="{FF2B5EF4-FFF2-40B4-BE49-F238E27FC236}">
                    <a16:creationId xmlns:a16="http://schemas.microsoft.com/office/drawing/2014/main" id="{76FC9AA0-DDB7-0DEA-A523-EC463CB24F2B}"/>
                  </a:ext>
                </a:extLst>
              </p:cNvPr>
              <p:cNvSpPr/>
              <p:nvPr/>
            </p:nvSpPr>
            <p:spPr>
              <a:xfrm>
                <a:off x="5999176" y="2452561"/>
                <a:ext cx="209270" cy="251109"/>
              </a:xfrm>
              <a:custGeom>
                <a:avLst/>
                <a:gdLst>
                  <a:gd name="connsiteX0" fmla="*/ 0 w 199319"/>
                  <a:gd name="connsiteY0" fmla="*/ 40168 h 239169"/>
                  <a:gd name="connsiteX1" fmla="*/ 0 w 199319"/>
                  <a:gd name="connsiteY1" fmla="*/ 199001 h 239169"/>
                  <a:gd name="connsiteX2" fmla="*/ 62336 w 199319"/>
                  <a:gd name="connsiteY2" fmla="*/ 232375 h 239169"/>
                  <a:gd name="connsiteX3" fmla="*/ 181470 w 199319"/>
                  <a:gd name="connsiteY3" fmla="*/ 152941 h 239169"/>
                  <a:gd name="connsiteX4" fmla="*/ 181470 w 199319"/>
                  <a:gd name="connsiteY4" fmla="*/ 86228 h 239169"/>
                  <a:gd name="connsiteX5" fmla="*/ 62336 w 199319"/>
                  <a:gd name="connsiteY5" fmla="*/ 6795 h 239169"/>
                  <a:gd name="connsiteX6" fmla="*/ 0 w 199319"/>
                  <a:gd name="connsiteY6" fmla="*/ 40168 h 2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319" h="239169">
                    <a:moveTo>
                      <a:pt x="0" y="40168"/>
                    </a:moveTo>
                    <a:lnTo>
                      <a:pt x="0" y="199001"/>
                    </a:lnTo>
                    <a:cubicBezTo>
                      <a:pt x="0" y="231041"/>
                      <a:pt x="35699" y="250122"/>
                      <a:pt x="62336" y="232375"/>
                    </a:cubicBezTo>
                    <a:lnTo>
                      <a:pt x="181470" y="152941"/>
                    </a:lnTo>
                    <a:cubicBezTo>
                      <a:pt x="205269" y="137075"/>
                      <a:pt x="205269" y="102094"/>
                      <a:pt x="181470" y="86228"/>
                    </a:cubicBezTo>
                    <a:lnTo>
                      <a:pt x="62336" y="6795"/>
                    </a:lnTo>
                    <a:cubicBezTo>
                      <a:pt x="35699" y="-10952"/>
                      <a:pt x="0" y="8128"/>
                      <a:pt x="0" y="40168"/>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1A2B"/>
                  </a:solidFill>
                  <a:effectLst/>
                  <a:uLnTx/>
                  <a:uFillTx/>
                  <a:latin typeface="Century Gothic" panose="020F0302020204030204"/>
                  <a:ea typeface="+mn-ea"/>
                  <a:cs typeface="+mn-cs"/>
                </a:endParaRPr>
              </a:p>
            </p:txBody>
          </p:sp>
        </p:grpSp>
        <p:sp>
          <p:nvSpPr>
            <p:cNvPr id="23" name="Freeform: Shape 22">
              <a:extLst>
                <a:ext uri="{FF2B5EF4-FFF2-40B4-BE49-F238E27FC236}">
                  <a16:creationId xmlns:a16="http://schemas.microsoft.com/office/drawing/2014/main" id="{BFA61C50-26F1-D05E-2363-AADCD13C78E9}"/>
                </a:ext>
              </a:extLst>
            </p:cNvPr>
            <p:cNvSpPr/>
            <p:nvPr/>
          </p:nvSpPr>
          <p:spPr>
            <a:xfrm>
              <a:off x="3305988" y="2021306"/>
              <a:ext cx="5525192" cy="900158"/>
            </a:xfrm>
            <a:custGeom>
              <a:avLst/>
              <a:gdLst>
                <a:gd name="connsiteX0" fmla="*/ 0 w 5790488"/>
                <a:gd name="connsiteY0" fmla="*/ 43584 h 693289"/>
                <a:gd name="connsiteX1" fmla="*/ 5428649 w 5790488"/>
                <a:gd name="connsiteY1" fmla="*/ 58022 h 693289"/>
                <a:gd name="connsiteX2" fmla="*/ 5289083 w 5790488"/>
                <a:gd name="connsiteY2" fmla="*/ 43584 h 693289"/>
                <a:gd name="connsiteX3" fmla="*/ 5327584 w 5790488"/>
                <a:gd name="connsiteY3" fmla="*/ 693289 h 693289"/>
                <a:gd name="connsiteX0" fmla="*/ 0 w 5790488"/>
                <a:gd name="connsiteY0" fmla="*/ 43584 h 58022"/>
                <a:gd name="connsiteX1" fmla="*/ 5428649 w 5790488"/>
                <a:gd name="connsiteY1" fmla="*/ 58022 h 58022"/>
                <a:gd name="connsiteX2" fmla="*/ 5289083 w 5790488"/>
                <a:gd name="connsiteY2" fmla="*/ 43584 h 58022"/>
                <a:gd name="connsiteX0" fmla="*/ 0 w 5428649"/>
                <a:gd name="connsiteY0" fmla="*/ 0 h 14438"/>
                <a:gd name="connsiteX1" fmla="*/ 5428649 w 5428649"/>
                <a:gd name="connsiteY1" fmla="*/ 14438 h 14438"/>
                <a:gd name="connsiteX0" fmla="*/ 0 w 5428649"/>
                <a:gd name="connsiteY0" fmla="*/ 9625 h 24063"/>
                <a:gd name="connsiteX1" fmla="*/ 1029905 w 5428649"/>
                <a:gd name="connsiteY1" fmla="*/ 0 h 24063"/>
                <a:gd name="connsiteX2" fmla="*/ 5428649 w 5428649"/>
                <a:gd name="connsiteY2" fmla="*/ 24063 h 24063"/>
                <a:gd name="connsiteX0" fmla="*/ 0 w 5428649"/>
                <a:gd name="connsiteY0" fmla="*/ 0 h 404634"/>
                <a:gd name="connsiteX1" fmla="*/ 1501543 w 5428649"/>
                <a:gd name="connsiteY1" fmla="*/ 404261 h 404634"/>
                <a:gd name="connsiteX2" fmla="*/ 5428649 w 5428649"/>
                <a:gd name="connsiteY2" fmla="*/ 14438 h 404634"/>
                <a:gd name="connsiteX0" fmla="*/ 0 w 5428649"/>
                <a:gd name="connsiteY0" fmla="*/ 0 h 404896"/>
                <a:gd name="connsiteX1" fmla="*/ 1501543 w 5428649"/>
                <a:gd name="connsiteY1" fmla="*/ 404261 h 404896"/>
                <a:gd name="connsiteX2" fmla="*/ 4052237 w 5428649"/>
                <a:gd name="connsiteY2" fmla="*/ 91440 h 404896"/>
                <a:gd name="connsiteX3" fmla="*/ 5428649 w 5428649"/>
                <a:gd name="connsiteY3" fmla="*/ 14438 h 404896"/>
                <a:gd name="connsiteX0" fmla="*/ 0 w 5428649"/>
                <a:gd name="connsiteY0" fmla="*/ 0 h 422311"/>
                <a:gd name="connsiteX1" fmla="*/ 1501543 w 5428649"/>
                <a:gd name="connsiteY1" fmla="*/ 404261 h 422311"/>
                <a:gd name="connsiteX2" fmla="*/ 4023362 w 5428649"/>
                <a:gd name="connsiteY2" fmla="*/ 380198 h 422311"/>
                <a:gd name="connsiteX3" fmla="*/ 5428649 w 5428649"/>
                <a:gd name="connsiteY3" fmla="*/ 14438 h 422311"/>
                <a:gd name="connsiteX0" fmla="*/ 0 w 5428649"/>
                <a:gd name="connsiteY0" fmla="*/ 0 h 444993"/>
                <a:gd name="connsiteX1" fmla="*/ 1501543 w 5428649"/>
                <a:gd name="connsiteY1" fmla="*/ 404261 h 444993"/>
                <a:gd name="connsiteX2" fmla="*/ 1915429 w 5428649"/>
                <a:gd name="connsiteY2" fmla="*/ 428324 h 444993"/>
                <a:gd name="connsiteX3" fmla="*/ 4023362 w 5428649"/>
                <a:gd name="connsiteY3" fmla="*/ 380198 h 444993"/>
                <a:gd name="connsiteX4" fmla="*/ 5428649 w 5428649"/>
                <a:gd name="connsiteY4" fmla="*/ 14438 h 444993"/>
                <a:gd name="connsiteX0" fmla="*/ 0 w 5428649"/>
                <a:gd name="connsiteY0" fmla="*/ 490901 h 898945"/>
                <a:gd name="connsiteX1" fmla="*/ 1501543 w 5428649"/>
                <a:gd name="connsiteY1" fmla="*/ 895162 h 898945"/>
                <a:gd name="connsiteX2" fmla="*/ 2781702 w 5428649"/>
                <a:gd name="connsiteY2" fmla="*/ 12 h 898945"/>
                <a:gd name="connsiteX3" fmla="*/ 4023362 w 5428649"/>
                <a:gd name="connsiteY3" fmla="*/ 871099 h 898945"/>
                <a:gd name="connsiteX4" fmla="*/ 5428649 w 5428649"/>
                <a:gd name="connsiteY4" fmla="*/ 505339 h 898945"/>
                <a:gd name="connsiteX0" fmla="*/ 0 w 5428649"/>
                <a:gd name="connsiteY0" fmla="*/ 490901 h 898945"/>
                <a:gd name="connsiteX1" fmla="*/ 1501543 w 5428649"/>
                <a:gd name="connsiteY1" fmla="*/ 895162 h 898945"/>
                <a:gd name="connsiteX2" fmla="*/ 2781702 w 5428649"/>
                <a:gd name="connsiteY2" fmla="*/ 12 h 898945"/>
                <a:gd name="connsiteX3" fmla="*/ 4023362 w 5428649"/>
                <a:gd name="connsiteY3" fmla="*/ 871099 h 898945"/>
                <a:gd name="connsiteX4" fmla="*/ 5428649 w 5428649"/>
                <a:gd name="connsiteY4" fmla="*/ 505339 h 898945"/>
                <a:gd name="connsiteX0" fmla="*/ 0 w 5428649"/>
                <a:gd name="connsiteY0" fmla="*/ 491033 h 899077"/>
                <a:gd name="connsiteX1" fmla="*/ 1501543 w 5428649"/>
                <a:gd name="connsiteY1" fmla="*/ 895294 h 899077"/>
                <a:gd name="connsiteX2" fmla="*/ 2781702 w 5428649"/>
                <a:gd name="connsiteY2" fmla="*/ 144 h 899077"/>
                <a:gd name="connsiteX3" fmla="*/ 4023362 w 5428649"/>
                <a:gd name="connsiteY3" fmla="*/ 871231 h 899077"/>
                <a:gd name="connsiteX4" fmla="*/ 5428649 w 5428649"/>
                <a:gd name="connsiteY4" fmla="*/ 505471 h 899077"/>
                <a:gd name="connsiteX0" fmla="*/ 0 w 5428649"/>
                <a:gd name="connsiteY0" fmla="*/ 491033 h 932644"/>
                <a:gd name="connsiteX1" fmla="*/ 1573732 w 5428649"/>
                <a:gd name="connsiteY1" fmla="*/ 928983 h 932644"/>
                <a:gd name="connsiteX2" fmla="*/ 2781702 w 5428649"/>
                <a:gd name="connsiteY2" fmla="*/ 144 h 932644"/>
                <a:gd name="connsiteX3" fmla="*/ 4023362 w 5428649"/>
                <a:gd name="connsiteY3" fmla="*/ 871231 h 932644"/>
                <a:gd name="connsiteX4" fmla="*/ 5428649 w 5428649"/>
                <a:gd name="connsiteY4" fmla="*/ 505471 h 932644"/>
                <a:gd name="connsiteX0" fmla="*/ 0 w 5428649"/>
                <a:gd name="connsiteY0" fmla="*/ 491033 h 932644"/>
                <a:gd name="connsiteX1" fmla="*/ 1573732 w 5428649"/>
                <a:gd name="connsiteY1" fmla="*/ 928983 h 932644"/>
                <a:gd name="connsiteX2" fmla="*/ 2781702 w 5428649"/>
                <a:gd name="connsiteY2" fmla="*/ 144 h 932644"/>
                <a:gd name="connsiteX3" fmla="*/ 4023362 w 5428649"/>
                <a:gd name="connsiteY3" fmla="*/ 871231 h 932644"/>
                <a:gd name="connsiteX4" fmla="*/ 5428649 w 5428649"/>
                <a:gd name="connsiteY4" fmla="*/ 505471 h 932644"/>
                <a:gd name="connsiteX0" fmla="*/ 0 w 5428649"/>
                <a:gd name="connsiteY0" fmla="*/ 491033 h 928983"/>
                <a:gd name="connsiteX1" fmla="*/ 1573732 w 5428649"/>
                <a:gd name="connsiteY1" fmla="*/ 928983 h 928983"/>
                <a:gd name="connsiteX2" fmla="*/ 2781702 w 5428649"/>
                <a:gd name="connsiteY2" fmla="*/ 144 h 928983"/>
                <a:gd name="connsiteX3" fmla="*/ 4023362 w 5428649"/>
                <a:gd name="connsiteY3" fmla="*/ 871231 h 928983"/>
                <a:gd name="connsiteX4" fmla="*/ 5428649 w 5428649"/>
                <a:gd name="connsiteY4" fmla="*/ 505471 h 928983"/>
                <a:gd name="connsiteX0" fmla="*/ 0 w 5428649"/>
                <a:gd name="connsiteY0" fmla="*/ 491033 h 928983"/>
                <a:gd name="connsiteX1" fmla="*/ 1573732 w 5428649"/>
                <a:gd name="connsiteY1" fmla="*/ 928983 h 928983"/>
                <a:gd name="connsiteX2" fmla="*/ 2781702 w 5428649"/>
                <a:gd name="connsiteY2" fmla="*/ 144 h 928983"/>
                <a:gd name="connsiteX3" fmla="*/ 4023362 w 5428649"/>
                <a:gd name="connsiteY3" fmla="*/ 871231 h 928983"/>
                <a:gd name="connsiteX4" fmla="*/ 5428649 w 5428649"/>
                <a:gd name="connsiteY4" fmla="*/ 505471 h 928983"/>
                <a:gd name="connsiteX0" fmla="*/ 0 w 5428649"/>
                <a:gd name="connsiteY0" fmla="*/ 491032 h 928982"/>
                <a:gd name="connsiteX1" fmla="*/ 1573732 w 5428649"/>
                <a:gd name="connsiteY1" fmla="*/ 928982 h 928982"/>
                <a:gd name="connsiteX2" fmla="*/ 2781702 w 5428649"/>
                <a:gd name="connsiteY2" fmla="*/ 143 h 928982"/>
                <a:gd name="connsiteX3" fmla="*/ 4013736 w 5428649"/>
                <a:gd name="connsiteY3" fmla="*/ 890481 h 928982"/>
                <a:gd name="connsiteX4" fmla="*/ 5428649 w 5428649"/>
                <a:gd name="connsiteY4" fmla="*/ 505470 h 928982"/>
                <a:gd name="connsiteX0" fmla="*/ 0 w 5428649"/>
                <a:gd name="connsiteY0" fmla="*/ 491042 h 928992"/>
                <a:gd name="connsiteX1" fmla="*/ 1573732 w 5428649"/>
                <a:gd name="connsiteY1" fmla="*/ 928992 h 928992"/>
                <a:gd name="connsiteX2" fmla="*/ 2781702 w 5428649"/>
                <a:gd name="connsiteY2" fmla="*/ 153 h 928992"/>
                <a:gd name="connsiteX3" fmla="*/ 4013736 w 5428649"/>
                <a:gd name="connsiteY3" fmla="*/ 890491 h 928992"/>
                <a:gd name="connsiteX4" fmla="*/ 5428649 w 5428649"/>
                <a:gd name="connsiteY4" fmla="*/ 505480 h 928992"/>
                <a:gd name="connsiteX0" fmla="*/ 0 w 5428649"/>
                <a:gd name="connsiteY0" fmla="*/ 491042 h 928992"/>
                <a:gd name="connsiteX1" fmla="*/ 1573732 w 5428649"/>
                <a:gd name="connsiteY1" fmla="*/ 928992 h 928992"/>
                <a:gd name="connsiteX2" fmla="*/ 2781702 w 5428649"/>
                <a:gd name="connsiteY2" fmla="*/ 153 h 928992"/>
                <a:gd name="connsiteX3" fmla="*/ 4013736 w 5428649"/>
                <a:gd name="connsiteY3" fmla="*/ 890491 h 928992"/>
                <a:gd name="connsiteX4" fmla="*/ 5428649 w 5428649"/>
                <a:gd name="connsiteY4" fmla="*/ 505480 h 928992"/>
                <a:gd name="connsiteX0" fmla="*/ 0 w 5428649"/>
                <a:gd name="connsiteY0" fmla="*/ 491042 h 928992"/>
                <a:gd name="connsiteX1" fmla="*/ 1573732 w 5428649"/>
                <a:gd name="connsiteY1" fmla="*/ 928992 h 928992"/>
                <a:gd name="connsiteX2" fmla="*/ 2781702 w 5428649"/>
                <a:gd name="connsiteY2" fmla="*/ 153 h 928992"/>
                <a:gd name="connsiteX3" fmla="*/ 4013736 w 5428649"/>
                <a:gd name="connsiteY3" fmla="*/ 890491 h 928992"/>
                <a:gd name="connsiteX4" fmla="*/ 5428649 w 5428649"/>
                <a:gd name="connsiteY4" fmla="*/ 505480 h 928992"/>
                <a:gd name="connsiteX0" fmla="*/ 0 w 5428649"/>
                <a:gd name="connsiteY0" fmla="*/ 462172 h 900122"/>
                <a:gd name="connsiteX1" fmla="*/ 1573732 w 5428649"/>
                <a:gd name="connsiteY1" fmla="*/ 900122 h 900122"/>
                <a:gd name="connsiteX2" fmla="*/ 2772077 w 5428649"/>
                <a:gd name="connsiteY2" fmla="*/ 159 h 900122"/>
                <a:gd name="connsiteX3" fmla="*/ 4013736 w 5428649"/>
                <a:gd name="connsiteY3" fmla="*/ 861621 h 900122"/>
                <a:gd name="connsiteX4" fmla="*/ 5428649 w 5428649"/>
                <a:gd name="connsiteY4" fmla="*/ 476610 h 900122"/>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14 h 899964"/>
                <a:gd name="connsiteX1" fmla="*/ 1573732 w 5485990"/>
                <a:gd name="connsiteY1" fmla="*/ 899964 h 899964"/>
                <a:gd name="connsiteX2" fmla="*/ 2772077 w 5485990"/>
                <a:gd name="connsiteY2" fmla="*/ 1 h 899964"/>
                <a:gd name="connsiteX3" fmla="*/ 4013736 w 5485990"/>
                <a:gd name="connsiteY3" fmla="*/ 861463 h 899964"/>
                <a:gd name="connsiteX4" fmla="*/ 5485990 w 5485990"/>
                <a:gd name="connsiteY4" fmla="*/ 476452 h 899964"/>
                <a:gd name="connsiteX0" fmla="*/ 0 w 5485990"/>
                <a:gd name="connsiteY0" fmla="*/ 462014 h 900158"/>
                <a:gd name="connsiteX1" fmla="*/ 1573732 w 5485990"/>
                <a:gd name="connsiteY1" fmla="*/ 899964 h 900158"/>
                <a:gd name="connsiteX2" fmla="*/ 2772077 w 5485990"/>
                <a:gd name="connsiteY2" fmla="*/ 1 h 900158"/>
                <a:gd name="connsiteX3" fmla="*/ 4013736 w 5485990"/>
                <a:gd name="connsiteY3" fmla="*/ 861463 h 900158"/>
                <a:gd name="connsiteX4" fmla="*/ 5485990 w 5485990"/>
                <a:gd name="connsiteY4" fmla="*/ 476452 h 900158"/>
                <a:gd name="connsiteX0" fmla="*/ 0 w 5485990"/>
                <a:gd name="connsiteY0" fmla="*/ 462014 h 900158"/>
                <a:gd name="connsiteX1" fmla="*/ 1573732 w 5485990"/>
                <a:gd name="connsiteY1" fmla="*/ 899964 h 900158"/>
                <a:gd name="connsiteX2" fmla="*/ 2772077 w 5485990"/>
                <a:gd name="connsiteY2" fmla="*/ 1 h 900158"/>
                <a:gd name="connsiteX3" fmla="*/ 4013736 w 5485990"/>
                <a:gd name="connsiteY3" fmla="*/ 861463 h 900158"/>
                <a:gd name="connsiteX4" fmla="*/ 5485990 w 5485990"/>
                <a:gd name="connsiteY4" fmla="*/ 476452 h 90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5990" h="900158">
                  <a:moveTo>
                    <a:pt x="0" y="462014"/>
                  </a:moveTo>
                  <a:cubicBezTo>
                    <a:pt x="904775" y="497307"/>
                    <a:pt x="989765" y="910393"/>
                    <a:pt x="1573732" y="899964"/>
                  </a:cubicBezTo>
                  <a:cubicBezTo>
                    <a:pt x="2157699" y="889535"/>
                    <a:pt x="2150055" y="-802"/>
                    <a:pt x="2772077" y="1"/>
                  </a:cubicBezTo>
                  <a:cubicBezTo>
                    <a:pt x="3394099" y="804"/>
                    <a:pt x="3421099" y="854244"/>
                    <a:pt x="4013736" y="861463"/>
                  </a:cubicBezTo>
                  <a:cubicBezTo>
                    <a:pt x="4606373" y="868682"/>
                    <a:pt x="4521417" y="498912"/>
                    <a:pt x="5485990" y="476452"/>
                  </a:cubicBezTo>
                </a:path>
              </a:pathLst>
            </a:custGeom>
            <a:noFill/>
            <a:ln w="57150" cap="rnd">
              <a:gradFill flip="none" rotWithShape="1">
                <a:gsLst>
                  <a:gs pos="0">
                    <a:schemeClr val="accent5">
                      <a:lumMod val="60000"/>
                      <a:lumOff val="40000"/>
                    </a:schemeClr>
                  </a:gs>
                  <a:gs pos="54000">
                    <a:schemeClr val="accent4">
                      <a:lumMod val="60000"/>
                      <a:lumOff val="40000"/>
                    </a:schemeClr>
                  </a:gs>
                  <a:gs pos="100000">
                    <a:schemeClr val="accent3">
                      <a:lumMod val="60000"/>
                      <a:lumOff val="40000"/>
                    </a:schemeClr>
                  </a:gs>
                </a:gsLst>
                <a:lin ang="0" scaled="1"/>
                <a:tileRect/>
              </a:gra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6" name="Rectangle 35">
            <a:extLst>
              <a:ext uri="{FF2B5EF4-FFF2-40B4-BE49-F238E27FC236}">
                <a16:creationId xmlns:a16="http://schemas.microsoft.com/office/drawing/2014/main" id="{1F33326F-E137-2492-CCAD-4C2F560F445D}"/>
              </a:ext>
            </a:extLst>
          </p:cNvPr>
          <p:cNvSpPr/>
          <p:nvPr/>
        </p:nvSpPr>
        <p:spPr>
          <a:xfrm>
            <a:off x="8053157" y="3462946"/>
            <a:ext cx="3474720" cy="2207908"/>
          </a:xfrm>
          <a:prstGeom prst="rect">
            <a:avLst/>
          </a:prstGeom>
          <a:gradFill>
            <a:gsLst>
              <a:gs pos="0">
                <a:schemeClr val="accent3">
                  <a:lumMod val="20000"/>
                  <a:lumOff val="80000"/>
                </a:schemeClr>
              </a:gs>
              <a:gs pos="100000">
                <a:schemeClr val="bg1"/>
              </a:gs>
            </a:gsLst>
            <a:lin ang="5400000" scaled="1"/>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96020F25-E731-0AD4-7D8B-106EEA26832F}"/>
              </a:ext>
            </a:extLst>
          </p:cNvPr>
          <p:cNvSpPr/>
          <p:nvPr/>
        </p:nvSpPr>
        <p:spPr>
          <a:xfrm>
            <a:off x="4331735" y="3462946"/>
            <a:ext cx="3478557" cy="2207908"/>
          </a:xfrm>
          <a:prstGeom prst="rect">
            <a:avLst/>
          </a:prstGeom>
          <a:gradFill>
            <a:gsLst>
              <a:gs pos="0">
                <a:schemeClr val="accent4">
                  <a:lumMod val="20000"/>
                  <a:lumOff val="80000"/>
                </a:schemeClr>
              </a:gs>
              <a:gs pos="100000">
                <a:schemeClr val="bg1"/>
              </a:gs>
            </a:gsLst>
            <a:lin ang="5400000" scaled="1"/>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1BEF686F-3A53-5B19-C1D1-303881988613}"/>
              </a:ext>
            </a:extLst>
          </p:cNvPr>
          <p:cNvSpPr/>
          <p:nvPr/>
        </p:nvSpPr>
        <p:spPr>
          <a:xfrm>
            <a:off x="643726" y="3469383"/>
            <a:ext cx="3478557" cy="2433705"/>
          </a:xfrm>
          <a:prstGeom prst="rect">
            <a:avLst/>
          </a:prstGeom>
          <a:gradFill>
            <a:gsLst>
              <a:gs pos="0">
                <a:schemeClr val="accent5">
                  <a:lumMod val="20000"/>
                  <a:lumOff val="80000"/>
                </a:schemeClr>
              </a:gs>
              <a:gs pos="100000">
                <a:schemeClr val="bg1"/>
              </a:gs>
            </a:gsLst>
            <a:lin ang="5400000" scaled="1"/>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Content Placeholder 3">
            <a:extLst>
              <a:ext uri="{FF2B5EF4-FFF2-40B4-BE49-F238E27FC236}">
                <a16:creationId xmlns:a16="http://schemas.microsoft.com/office/drawing/2014/main" id="{C897A3EC-C259-B50C-5BD7-250C7CA37395}"/>
              </a:ext>
            </a:extLst>
          </p:cNvPr>
          <p:cNvSpPr txBox="1">
            <a:spLocks/>
          </p:cNvSpPr>
          <p:nvPr/>
        </p:nvSpPr>
        <p:spPr>
          <a:xfrm>
            <a:off x="596713" y="3584845"/>
            <a:ext cx="3568700" cy="2946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CRB" panose="020B0609020202020204" pitchFamily="49" charset="77"/>
                <a:ea typeface="+mn-ea"/>
                <a:cs typeface="Biome" panose="020B05030302040208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CRB" panose="020B0609020202020204" pitchFamily="49" charset="77"/>
                <a:ea typeface="+mn-ea"/>
                <a:cs typeface="Biome" panose="020B05030302040208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CRB" panose="020B0609020202020204" pitchFamily="49" charset="77"/>
                <a:ea typeface="+mn-ea"/>
                <a:cs typeface="Biome" panose="020B05030302040208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cap="all" dirty="0">
                <a:solidFill>
                  <a:srgbClr val="4B4B4B"/>
                </a:solidFill>
                <a:latin typeface="Century Gothic"/>
              </a:rPr>
              <a:t>ESTABLISHED Data</a:t>
            </a:r>
          </a:p>
          <a:p>
            <a:pPr marL="0" indent="0" algn="ctr">
              <a:buFont typeface="Arial" panose="020B0604020202020204" pitchFamily="34" charset="0"/>
              <a:buNone/>
            </a:pPr>
            <a:r>
              <a:rPr lang="en-US" sz="2400" dirty="0">
                <a:solidFill>
                  <a:srgbClr val="4B4B4B"/>
                </a:solidFill>
                <a:latin typeface="Century Gothic"/>
              </a:rPr>
              <a:t>Reliable data from reputable sources </a:t>
            </a:r>
          </a:p>
          <a:p>
            <a:endParaRPr lang="en-US" dirty="0"/>
          </a:p>
        </p:txBody>
      </p:sp>
      <p:cxnSp>
        <p:nvCxnSpPr>
          <p:cNvPr id="40" name="Straight Connector 39">
            <a:extLst>
              <a:ext uri="{FF2B5EF4-FFF2-40B4-BE49-F238E27FC236}">
                <a16:creationId xmlns:a16="http://schemas.microsoft.com/office/drawing/2014/main" id="{FA617B22-444E-BDB8-9B16-B5F9C5EC6E44}"/>
              </a:ext>
            </a:extLst>
          </p:cNvPr>
          <p:cNvCxnSpPr>
            <a:cxnSpLocks/>
          </p:cNvCxnSpPr>
          <p:nvPr/>
        </p:nvCxnSpPr>
        <p:spPr>
          <a:xfrm>
            <a:off x="951411" y="4038274"/>
            <a:ext cx="2867025" cy="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1545E39-8A14-AF2C-34C0-D3F8D4958DD6}"/>
              </a:ext>
            </a:extLst>
          </p:cNvPr>
          <p:cNvCxnSpPr>
            <a:cxnSpLocks/>
          </p:cNvCxnSpPr>
          <p:nvPr/>
        </p:nvCxnSpPr>
        <p:spPr>
          <a:xfrm>
            <a:off x="4637501" y="4034312"/>
            <a:ext cx="2867025"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EBE4DC5-F406-3844-3230-8973C869AF8E}"/>
              </a:ext>
            </a:extLst>
          </p:cNvPr>
          <p:cNvCxnSpPr>
            <a:cxnSpLocks/>
          </p:cNvCxnSpPr>
          <p:nvPr/>
        </p:nvCxnSpPr>
        <p:spPr>
          <a:xfrm>
            <a:off x="8357005" y="4034312"/>
            <a:ext cx="286702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43" name="Content Placeholder 3">
            <a:extLst>
              <a:ext uri="{FF2B5EF4-FFF2-40B4-BE49-F238E27FC236}">
                <a16:creationId xmlns:a16="http://schemas.microsoft.com/office/drawing/2014/main" id="{C8CF29A2-45F2-334E-BF70-D1BB1D777AB7}"/>
              </a:ext>
            </a:extLst>
          </p:cNvPr>
          <p:cNvSpPr txBox="1">
            <a:spLocks/>
          </p:cNvSpPr>
          <p:nvPr/>
        </p:nvSpPr>
        <p:spPr>
          <a:xfrm>
            <a:off x="4286845" y="3619121"/>
            <a:ext cx="3568337" cy="29465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B4B4B"/>
                </a:solidFill>
                <a:latin typeface="Century Gothic" panose="020B0502020202020204" pitchFamily="34" charset="0"/>
                <a:ea typeface="+mn-ea"/>
                <a:cs typeface="+mn-cs"/>
              </a:defRPr>
            </a:lvl1pPr>
            <a:lvl2pPr marL="225425" indent="-225425" algn="l" defTabSz="914400" rtl="0" eaLnBrk="1" latinLnBrk="0" hangingPunct="1">
              <a:lnSpc>
                <a:spcPct val="90000"/>
              </a:lnSpc>
              <a:spcBef>
                <a:spcPts val="500"/>
              </a:spcBef>
              <a:buFont typeface="Arial" panose="020B0604020202020204" pitchFamily="34" charset="0"/>
              <a:buChar char="•"/>
              <a:defRPr sz="2400" kern="1200">
                <a:solidFill>
                  <a:srgbClr val="4B4B4B"/>
                </a:solidFill>
                <a:latin typeface="Century Gothic" panose="020B0502020202020204" pitchFamily="34" charset="0"/>
                <a:ea typeface="+mn-ea"/>
                <a:cs typeface="+mn-cs"/>
              </a:defRPr>
            </a:lvl2pPr>
            <a:lvl3pPr marL="461963" indent="-223838" algn="l" defTabSz="914400" rtl="0" eaLnBrk="1" latinLnBrk="0" hangingPunct="1">
              <a:lnSpc>
                <a:spcPct val="90000"/>
              </a:lnSpc>
              <a:spcBef>
                <a:spcPts val="500"/>
              </a:spcBef>
              <a:buFont typeface="Arial" panose="020B0604020202020204" pitchFamily="34" charset="0"/>
              <a:buChar char="•"/>
              <a:tabLst/>
              <a:defRPr sz="2000" kern="1200">
                <a:solidFill>
                  <a:srgbClr val="4B4B4B"/>
                </a:solidFill>
                <a:latin typeface="Century Gothic" panose="020B0502020202020204" pitchFamily="34" charset="0"/>
                <a:ea typeface="+mn-ea"/>
                <a:cs typeface="+mn-cs"/>
              </a:defRPr>
            </a:lvl3pPr>
            <a:lvl4pPr marL="688975" indent="-227013" algn="l" defTabSz="914400" rtl="0" eaLnBrk="1" latinLnBrk="0" hangingPunct="1">
              <a:lnSpc>
                <a:spcPct val="90000"/>
              </a:lnSpc>
              <a:spcBef>
                <a:spcPts val="500"/>
              </a:spcBef>
              <a:buFont typeface="Arial" panose="020B0604020202020204" pitchFamily="34" charset="0"/>
              <a:buChar char="•"/>
              <a:defRPr sz="1800" kern="1200">
                <a:solidFill>
                  <a:srgbClr val="4B4B4B"/>
                </a:solidFill>
                <a:latin typeface="Century Gothic" panose="020B0502020202020204" pitchFamily="34" charset="0"/>
                <a:ea typeface="+mn-ea"/>
                <a:cs typeface="+mn-cs"/>
              </a:defRPr>
            </a:lvl4pPr>
            <a:lvl5pPr marL="914400" indent="-227013" algn="l" defTabSz="914400" rtl="0" eaLnBrk="1" latinLnBrk="0" hangingPunct="1">
              <a:lnSpc>
                <a:spcPct val="90000"/>
              </a:lnSpc>
              <a:spcBef>
                <a:spcPts val="500"/>
              </a:spcBef>
              <a:buFont typeface="Arial" panose="020B0604020202020204" pitchFamily="34" charset="0"/>
              <a:buChar char="•"/>
              <a:defRPr sz="1800" kern="1200">
                <a:solidFill>
                  <a:srgbClr val="4B4B4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rgbClr val="4B4B4B"/>
                </a:solidFill>
                <a:effectLst/>
                <a:uLnTx/>
                <a:uFillTx/>
                <a:latin typeface="Century Gothic"/>
                <a:ea typeface="+mn-ea"/>
                <a:cs typeface="+mn-cs"/>
              </a:rPr>
              <a:t>Proven Process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B4B4B"/>
                </a:solidFill>
                <a:effectLst/>
                <a:uLnTx/>
                <a:uFillTx/>
                <a:latin typeface="Century Gothic"/>
                <a:ea typeface="+mn-ea"/>
                <a:cs typeface="+mn-cs"/>
              </a:rPr>
              <a:t>Standard forecasting and data analyses methodologies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B4B4B"/>
              </a:solidFill>
              <a:effectLst/>
              <a:uLnTx/>
              <a:uFillTx/>
              <a:latin typeface="Century Gothic" panose="020B0502020202020204" pitchFamily="34" charset="0"/>
              <a:ea typeface="+mn-ea"/>
              <a:cs typeface="+mn-cs"/>
            </a:endParaRPr>
          </a:p>
        </p:txBody>
      </p:sp>
      <p:sp>
        <p:nvSpPr>
          <p:cNvPr id="44" name="Content Placeholder 3">
            <a:extLst>
              <a:ext uri="{FF2B5EF4-FFF2-40B4-BE49-F238E27FC236}">
                <a16:creationId xmlns:a16="http://schemas.microsoft.com/office/drawing/2014/main" id="{82F69FA7-DDA8-8647-2D56-F634E789273E}"/>
              </a:ext>
            </a:extLst>
          </p:cNvPr>
          <p:cNvSpPr txBox="1">
            <a:spLocks/>
          </p:cNvSpPr>
          <p:nvPr/>
        </p:nvSpPr>
        <p:spPr>
          <a:xfrm>
            <a:off x="8252229" y="3584707"/>
            <a:ext cx="3076575" cy="29465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B4B4B"/>
                </a:solidFill>
                <a:latin typeface="Century Gothic" panose="020B0502020202020204" pitchFamily="34" charset="0"/>
                <a:ea typeface="+mn-ea"/>
                <a:cs typeface="+mn-cs"/>
              </a:defRPr>
            </a:lvl1pPr>
            <a:lvl2pPr marL="225425" indent="-225425" algn="l" defTabSz="914400" rtl="0" eaLnBrk="1" latinLnBrk="0" hangingPunct="1">
              <a:lnSpc>
                <a:spcPct val="90000"/>
              </a:lnSpc>
              <a:spcBef>
                <a:spcPts val="500"/>
              </a:spcBef>
              <a:buFont typeface="Arial" panose="020B0604020202020204" pitchFamily="34" charset="0"/>
              <a:buChar char="•"/>
              <a:defRPr sz="2400" kern="1200">
                <a:solidFill>
                  <a:srgbClr val="4B4B4B"/>
                </a:solidFill>
                <a:latin typeface="Century Gothic" panose="020B0502020202020204" pitchFamily="34" charset="0"/>
                <a:ea typeface="+mn-ea"/>
                <a:cs typeface="+mn-cs"/>
              </a:defRPr>
            </a:lvl2pPr>
            <a:lvl3pPr marL="461963" indent="-223838" algn="l" defTabSz="914400" rtl="0" eaLnBrk="1" latinLnBrk="0" hangingPunct="1">
              <a:lnSpc>
                <a:spcPct val="90000"/>
              </a:lnSpc>
              <a:spcBef>
                <a:spcPts val="500"/>
              </a:spcBef>
              <a:buFont typeface="Arial" panose="020B0604020202020204" pitchFamily="34" charset="0"/>
              <a:buChar char="•"/>
              <a:tabLst/>
              <a:defRPr sz="2000" kern="1200">
                <a:solidFill>
                  <a:srgbClr val="4B4B4B"/>
                </a:solidFill>
                <a:latin typeface="Century Gothic" panose="020B0502020202020204" pitchFamily="34" charset="0"/>
                <a:ea typeface="+mn-ea"/>
                <a:cs typeface="+mn-cs"/>
              </a:defRPr>
            </a:lvl3pPr>
            <a:lvl4pPr marL="688975" indent="-227013" algn="l" defTabSz="914400" rtl="0" eaLnBrk="1" latinLnBrk="0" hangingPunct="1">
              <a:lnSpc>
                <a:spcPct val="90000"/>
              </a:lnSpc>
              <a:spcBef>
                <a:spcPts val="500"/>
              </a:spcBef>
              <a:buFont typeface="Arial" panose="020B0604020202020204" pitchFamily="34" charset="0"/>
              <a:buChar char="•"/>
              <a:defRPr sz="1800" kern="1200">
                <a:solidFill>
                  <a:srgbClr val="4B4B4B"/>
                </a:solidFill>
                <a:latin typeface="Century Gothic" panose="020B0502020202020204" pitchFamily="34" charset="0"/>
                <a:ea typeface="+mn-ea"/>
                <a:cs typeface="+mn-cs"/>
              </a:defRPr>
            </a:lvl4pPr>
            <a:lvl5pPr marL="914400" indent="-227013" algn="l" defTabSz="914400" rtl="0" eaLnBrk="1" latinLnBrk="0" hangingPunct="1">
              <a:lnSpc>
                <a:spcPct val="90000"/>
              </a:lnSpc>
              <a:spcBef>
                <a:spcPts val="500"/>
              </a:spcBef>
              <a:buFont typeface="Arial" panose="020B0604020202020204" pitchFamily="34" charset="0"/>
              <a:buChar char="•"/>
              <a:defRPr sz="1800" kern="1200">
                <a:solidFill>
                  <a:srgbClr val="4B4B4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effectLst/>
                <a:uLnTx/>
                <a:uFillTx/>
                <a:latin typeface="Century Gothic" panose="020B0502020202020204" pitchFamily="34" charset="0"/>
                <a:ea typeface="+mn-ea"/>
                <a:cs typeface="+mn-cs"/>
              </a:rPr>
              <a:t>RELIABLE RESULTS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B4B4B"/>
                </a:solidFill>
                <a:effectLst/>
                <a:uLnTx/>
                <a:uFillTx/>
                <a:latin typeface="Century Gothic" panose="020B0502020202020204" pitchFamily="34" charset="0"/>
                <a:ea typeface="+mn-ea"/>
                <a:cs typeface="+mn-cs"/>
              </a:rPr>
              <a:t>Insights that support transportation decision-making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B4B4B"/>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755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269E545-ABAD-95B2-949F-18FA10733D02}"/>
              </a:ext>
            </a:extLst>
          </p:cNvPr>
          <p:cNvSpPr>
            <a:spLocks noGrp="1"/>
          </p:cNvSpPr>
          <p:nvPr>
            <p:ph type="sldNum" sz="quarter" idx="4"/>
          </p:nvPr>
        </p:nvSpPr>
        <p:spPr>
          <a:prstGeom prst="rect">
            <a:avLst/>
          </a:prstGeom>
        </p:spPr>
        <p:txBody>
          <a:bodyPr/>
          <a:lstStyle>
            <a:lvl1pPr algn="ctr">
              <a:defRPr sz="1800">
                <a:solidFill>
                  <a:schemeClr val="bg1"/>
                </a:solidFill>
              </a:defRPr>
            </a:lvl1pPr>
          </a:lstStyle>
          <a:p>
            <a:fld id="{8041A0E7-121A-44E3-8AC5-310521332F40}" type="slidenum">
              <a:rPr lang="en-US" smtClean="0"/>
              <a:pPr/>
              <a:t>8</a:t>
            </a:fld>
            <a:endParaRPr lang="en-US"/>
          </a:p>
        </p:txBody>
      </p:sp>
      <p:sp>
        <p:nvSpPr>
          <p:cNvPr id="4" name="Title 3">
            <a:extLst>
              <a:ext uri="{FF2B5EF4-FFF2-40B4-BE49-F238E27FC236}">
                <a16:creationId xmlns:a16="http://schemas.microsoft.com/office/drawing/2014/main" id="{3FD55724-F77F-A000-0C89-8FD7D6479BD9}"/>
              </a:ext>
            </a:extLst>
          </p:cNvPr>
          <p:cNvSpPr>
            <a:spLocks noGrp="1"/>
          </p:cNvSpPr>
          <p:nvPr>
            <p:ph type="title"/>
          </p:nvPr>
        </p:nvSpPr>
        <p:spPr/>
        <p:txBody>
          <a:bodyPr/>
          <a:lstStyle/>
          <a:p>
            <a:r>
              <a:rPr lang="en-US" dirty="0"/>
              <a:t>How Does a Model Work?</a:t>
            </a:r>
          </a:p>
        </p:txBody>
      </p:sp>
      <p:sp>
        <p:nvSpPr>
          <p:cNvPr id="5" name="Rectangle 4">
            <a:extLst>
              <a:ext uri="{FF2B5EF4-FFF2-40B4-BE49-F238E27FC236}">
                <a16:creationId xmlns:a16="http://schemas.microsoft.com/office/drawing/2014/main" id="{CAA4203B-0F43-8BB0-37E1-BC54C5B53064}"/>
              </a:ext>
            </a:extLst>
          </p:cNvPr>
          <p:cNvSpPr/>
          <p:nvPr/>
        </p:nvSpPr>
        <p:spPr>
          <a:xfrm>
            <a:off x="5892779" y="3448672"/>
            <a:ext cx="2884484" cy="2207908"/>
          </a:xfrm>
          <a:prstGeom prst="rect">
            <a:avLst/>
          </a:prstGeom>
          <a:gradFill>
            <a:gsLst>
              <a:gs pos="0">
                <a:schemeClr val="accent4">
                  <a:lumMod val="20000"/>
                  <a:lumOff val="80000"/>
                </a:schemeClr>
              </a:gs>
              <a:gs pos="100000">
                <a:schemeClr val="bg1"/>
              </a:gs>
            </a:gsLst>
            <a:lin ang="5400000" scaled="1"/>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Arrow: Chevron 5">
            <a:extLst>
              <a:ext uri="{FF2B5EF4-FFF2-40B4-BE49-F238E27FC236}">
                <a16:creationId xmlns:a16="http://schemas.microsoft.com/office/drawing/2014/main" id="{9AAA24E9-99BF-75AF-067E-FB54C014656C}"/>
              </a:ext>
            </a:extLst>
          </p:cNvPr>
          <p:cNvSpPr/>
          <p:nvPr/>
        </p:nvSpPr>
        <p:spPr>
          <a:xfrm>
            <a:off x="4829372" y="3525624"/>
            <a:ext cx="1116852" cy="1307649"/>
          </a:xfrm>
          <a:prstGeom prst="chevron">
            <a:avLst>
              <a:gd name="adj" fmla="val 71082"/>
            </a:avLst>
          </a:prstGeom>
          <a:gradFill flip="none" rotWithShape="1">
            <a:gsLst>
              <a:gs pos="68000">
                <a:schemeClr val="accent5">
                  <a:lumMod val="20000"/>
                  <a:lumOff val="80000"/>
                </a:schemeClr>
              </a:gs>
              <a:gs pos="31000">
                <a:schemeClr val="bg1"/>
              </a:gs>
              <a:gs pos="100000">
                <a:schemeClr val="accent5">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2CC1B454-CE86-BE79-480B-F2ACA5B63D7A}"/>
              </a:ext>
            </a:extLst>
          </p:cNvPr>
          <p:cNvSpPr/>
          <p:nvPr/>
        </p:nvSpPr>
        <p:spPr>
          <a:xfrm>
            <a:off x="3348241" y="3449490"/>
            <a:ext cx="1864501" cy="2207908"/>
          </a:xfrm>
          <a:prstGeom prst="rect">
            <a:avLst/>
          </a:prstGeom>
          <a:gradFill>
            <a:gsLst>
              <a:gs pos="0">
                <a:schemeClr val="accent5">
                  <a:lumMod val="20000"/>
                  <a:lumOff val="80000"/>
                </a:schemeClr>
              </a:gs>
              <a:gs pos="100000">
                <a:schemeClr val="bg1"/>
              </a:gs>
            </a:gsLst>
            <a:lin ang="5400000" scaled="1"/>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EB64324B-0A1B-CBC1-6EC2-6CDC587C0453}"/>
              </a:ext>
            </a:extLst>
          </p:cNvPr>
          <p:cNvSpPr/>
          <p:nvPr/>
        </p:nvSpPr>
        <p:spPr>
          <a:xfrm>
            <a:off x="854411" y="3377386"/>
            <a:ext cx="1720221" cy="2421530"/>
          </a:xfrm>
          <a:prstGeom prst="rect">
            <a:avLst/>
          </a:prstGeom>
          <a:gradFill>
            <a:gsLst>
              <a:gs pos="0">
                <a:schemeClr val="accent1">
                  <a:lumMod val="20000"/>
                  <a:lumOff val="80000"/>
                </a:schemeClr>
              </a:gs>
              <a:gs pos="100000">
                <a:schemeClr val="bg1"/>
              </a:gs>
            </a:gsLst>
            <a:lin ang="5400000" scaled="1"/>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9" name="Group 8">
            <a:extLst>
              <a:ext uri="{FF2B5EF4-FFF2-40B4-BE49-F238E27FC236}">
                <a16:creationId xmlns:a16="http://schemas.microsoft.com/office/drawing/2014/main" id="{1E854E14-F561-D779-CD75-3F6AE85A9EB3}"/>
              </a:ext>
            </a:extLst>
          </p:cNvPr>
          <p:cNvGrpSpPr/>
          <p:nvPr/>
        </p:nvGrpSpPr>
        <p:grpSpPr>
          <a:xfrm>
            <a:off x="854212" y="2200428"/>
            <a:ext cx="1778521" cy="1188595"/>
            <a:chOff x="816259" y="2537920"/>
            <a:chExt cx="1380907" cy="922867"/>
          </a:xfrm>
          <a:solidFill>
            <a:schemeClr val="accent1"/>
          </a:solidFill>
        </p:grpSpPr>
        <p:sp>
          <p:nvSpPr>
            <p:cNvPr id="10" name="Graphic 73">
              <a:extLst>
                <a:ext uri="{FF2B5EF4-FFF2-40B4-BE49-F238E27FC236}">
                  <a16:creationId xmlns:a16="http://schemas.microsoft.com/office/drawing/2014/main" id="{74561556-199F-AF01-FC4E-E67B942C4EBA}"/>
                </a:ext>
              </a:extLst>
            </p:cNvPr>
            <p:cNvSpPr/>
            <p:nvPr/>
          </p:nvSpPr>
          <p:spPr>
            <a:xfrm>
              <a:off x="1205532" y="2537920"/>
              <a:ext cx="561596" cy="922838"/>
            </a:xfrm>
            <a:custGeom>
              <a:avLst/>
              <a:gdLst>
                <a:gd name="connsiteX0" fmla="*/ 673026 w 673025"/>
                <a:gd name="connsiteY0" fmla="*/ 189697 h 1185577"/>
                <a:gd name="connsiteX1" fmla="*/ 673026 w 673025"/>
                <a:gd name="connsiteY1" fmla="*/ 512552 h 1185577"/>
                <a:gd name="connsiteX2" fmla="*/ 519788 w 673025"/>
                <a:gd name="connsiteY2" fmla="*/ 682168 h 1185577"/>
                <a:gd name="connsiteX3" fmla="*/ 428585 w 673025"/>
                <a:gd name="connsiteY3" fmla="*/ 682168 h 1185577"/>
                <a:gd name="connsiteX4" fmla="*/ 428585 w 673025"/>
                <a:gd name="connsiteY4" fmla="*/ 906529 h 1185577"/>
                <a:gd name="connsiteX5" fmla="*/ 248031 w 673025"/>
                <a:gd name="connsiteY5" fmla="*/ 906529 h 1185577"/>
                <a:gd name="connsiteX6" fmla="*/ 248031 w 673025"/>
                <a:gd name="connsiteY6" fmla="*/ 521694 h 1185577"/>
                <a:gd name="connsiteX7" fmla="*/ 488770 w 673025"/>
                <a:gd name="connsiteY7" fmla="*/ 521694 h 1185577"/>
                <a:gd name="connsiteX8" fmla="*/ 488770 w 673025"/>
                <a:gd name="connsiteY8" fmla="*/ 175170 h 1185577"/>
                <a:gd name="connsiteX9" fmla="*/ 184144 w 673025"/>
                <a:gd name="connsiteY9" fmla="*/ 175170 h 1185577"/>
                <a:gd name="connsiteX10" fmla="*/ 184144 w 673025"/>
                <a:gd name="connsiteY10" fmla="*/ 361221 h 1185577"/>
                <a:gd name="connsiteX11" fmla="*/ 0 w 673025"/>
                <a:gd name="connsiteY11" fmla="*/ 361221 h 1185577"/>
                <a:gd name="connsiteX12" fmla="*/ 0 w 673025"/>
                <a:gd name="connsiteY12" fmla="*/ 200691 h 1185577"/>
                <a:gd name="connsiteX13" fmla="*/ 176908 w 673025"/>
                <a:gd name="connsiteY13" fmla="*/ 0 h 1185577"/>
                <a:gd name="connsiteX14" fmla="*/ 497912 w 673025"/>
                <a:gd name="connsiteY14" fmla="*/ 0 h 1185577"/>
                <a:gd name="connsiteX15" fmla="*/ 673026 w 673025"/>
                <a:gd name="connsiteY15" fmla="*/ 189697 h 1185577"/>
                <a:gd name="connsiteX16" fmla="*/ 248031 w 673025"/>
                <a:gd name="connsiteY16" fmla="*/ 1185577 h 1185577"/>
                <a:gd name="connsiteX17" fmla="*/ 248031 w 673025"/>
                <a:gd name="connsiteY17" fmla="*/ 1019607 h 1185577"/>
                <a:gd name="connsiteX18" fmla="*/ 428585 w 673025"/>
                <a:gd name="connsiteY18" fmla="*/ 1019607 h 1185577"/>
                <a:gd name="connsiteX19" fmla="*/ 428585 w 673025"/>
                <a:gd name="connsiteY19" fmla="*/ 1185577 h 1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3025" h="1185577">
                  <a:moveTo>
                    <a:pt x="673026" y="189697"/>
                  </a:moveTo>
                  <a:lnTo>
                    <a:pt x="673026" y="512552"/>
                  </a:lnTo>
                  <a:cubicBezTo>
                    <a:pt x="673026" y="638418"/>
                    <a:pt x="621928" y="682168"/>
                    <a:pt x="519788" y="682168"/>
                  </a:cubicBezTo>
                  <a:lnTo>
                    <a:pt x="428585" y="682168"/>
                  </a:lnTo>
                  <a:lnTo>
                    <a:pt x="428585" y="906529"/>
                  </a:lnTo>
                  <a:lnTo>
                    <a:pt x="248031" y="906529"/>
                  </a:lnTo>
                  <a:lnTo>
                    <a:pt x="248031" y="521694"/>
                  </a:lnTo>
                  <a:lnTo>
                    <a:pt x="488770" y="521694"/>
                  </a:lnTo>
                  <a:lnTo>
                    <a:pt x="488770" y="175170"/>
                  </a:lnTo>
                  <a:lnTo>
                    <a:pt x="184144" y="175170"/>
                  </a:lnTo>
                  <a:lnTo>
                    <a:pt x="184144" y="361221"/>
                  </a:lnTo>
                  <a:lnTo>
                    <a:pt x="0" y="361221"/>
                  </a:lnTo>
                  <a:lnTo>
                    <a:pt x="0" y="200691"/>
                  </a:lnTo>
                  <a:cubicBezTo>
                    <a:pt x="0" y="69327"/>
                    <a:pt x="54744" y="0"/>
                    <a:pt x="176908" y="0"/>
                  </a:cubicBezTo>
                  <a:lnTo>
                    <a:pt x="497912" y="0"/>
                  </a:lnTo>
                  <a:cubicBezTo>
                    <a:pt x="605549" y="0"/>
                    <a:pt x="673026" y="49247"/>
                    <a:pt x="673026" y="189697"/>
                  </a:cubicBezTo>
                  <a:close/>
                  <a:moveTo>
                    <a:pt x="248031" y="1185577"/>
                  </a:moveTo>
                  <a:lnTo>
                    <a:pt x="248031" y="1019607"/>
                  </a:lnTo>
                  <a:lnTo>
                    <a:pt x="428585" y="1019607"/>
                  </a:lnTo>
                  <a:lnTo>
                    <a:pt x="428585" y="1185577"/>
                  </a:lnTo>
                </a:path>
              </a:pathLst>
            </a:custGeom>
            <a:grp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11" name="Graphic 74">
              <a:extLst>
                <a:ext uri="{FF2B5EF4-FFF2-40B4-BE49-F238E27FC236}">
                  <a16:creationId xmlns:a16="http://schemas.microsoft.com/office/drawing/2014/main" id="{E2E7492F-8F99-58AD-562B-9E813CE8BE37}"/>
                </a:ext>
              </a:extLst>
            </p:cNvPr>
            <p:cNvSpPr/>
            <p:nvPr/>
          </p:nvSpPr>
          <p:spPr>
            <a:xfrm>
              <a:off x="816259" y="2846660"/>
              <a:ext cx="373729" cy="614127"/>
            </a:xfrm>
            <a:custGeom>
              <a:avLst/>
              <a:gdLst>
                <a:gd name="connsiteX0" fmla="*/ 447883 w 447882"/>
                <a:gd name="connsiteY0" fmla="*/ 126239 h 788973"/>
                <a:gd name="connsiteX1" fmla="*/ 447883 w 447882"/>
                <a:gd name="connsiteY1" fmla="*/ 341091 h 788973"/>
                <a:gd name="connsiteX2" fmla="*/ 345906 w 447882"/>
                <a:gd name="connsiteY2" fmla="*/ 453967 h 788973"/>
                <a:gd name="connsiteX3" fmla="*/ 285213 w 447882"/>
                <a:gd name="connsiteY3" fmla="*/ 453967 h 788973"/>
                <a:gd name="connsiteX4" fmla="*/ 285213 w 447882"/>
                <a:gd name="connsiteY4" fmla="*/ 603273 h 788973"/>
                <a:gd name="connsiteX5" fmla="*/ 165059 w 447882"/>
                <a:gd name="connsiteY5" fmla="*/ 603273 h 788973"/>
                <a:gd name="connsiteX6" fmla="*/ 165059 w 447882"/>
                <a:gd name="connsiteY6" fmla="*/ 347175 h 788973"/>
                <a:gd name="connsiteX7" fmla="*/ 325265 w 447882"/>
                <a:gd name="connsiteY7" fmla="*/ 347175 h 788973"/>
                <a:gd name="connsiteX8" fmla="*/ 325265 w 447882"/>
                <a:gd name="connsiteY8" fmla="*/ 116571 h 788973"/>
                <a:gd name="connsiteX9" fmla="*/ 122543 w 447882"/>
                <a:gd name="connsiteY9" fmla="*/ 116571 h 788973"/>
                <a:gd name="connsiteX10" fmla="*/ 122543 w 447882"/>
                <a:gd name="connsiteY10" fmla="*/ 240384 h 788973"/>
                <a:gd name="connsiteX11" fmla="*/ 0 w 447882"/>
                <a:gd name="connsiteY11" fmla="*/ 240384 h 788973"/>
                <a:gd name="connsiteX12" fmla="*/ 0 w 447882"/>
                <a:gd name="connsiteY12" fmla="*/ 133555 h 788973"/>
                <a:gd name="connsiteX13" fmla="*/ 117728 w 447882"/>
                <a:gd name="connsiteY13" fmla="*/ 0 h 788973"/>
                <a:gd name="connsiteX14" fmla="*/ 331349 w 447882"/>
                <a:gd name="connsiteY14" fmla="*/ 0 h 788973"/>
                <a:gd name="connsiteX15" fmla="*/ 447883 w 447882"/>
                <a:gd name="connsiteY15" fmla="*/ 126239 h 788973"/>
                <a:gd name="connsiteX16" fmla="*/ 165059 w 447882"/>
                <a:gd name="connsiteY16" fmla="*/ 788973 h 788973"/>
                <a:gd name="connsiteX17" fmla="*/ 165059 w 447882"/>
                <a:gd name="connsiteY17" fmla="*/ 678524 h 788973"/>
                <a:gd name="connsiteX18" fmla="*/ 285213 w 447882"/>
                <a:gd name="connsiteY18" fmla="*/ 678524 h 788973"/>
                <a:gd name="connsiteX19" fmla="*/ 285213 w 447882"/>
                <a:gd name="connsiteY19" fmla="*/ 788973 h 78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882" h="788973">
                  <a:moveTo>
                    <a:pt x="447883" y="126239"/>
                  </a:moveTo>
                  <a:lnTo>
                    <a:pt x="447883" y="341091"/>
                  </a:lnTo>
                  <a:cubicBezTo>
                    <a:pt x="447883" y="424852"/>
                    <a:pt x="413878" y="453967"/>
                    <a:pt x="345906" y="453967"/>
                  </a:cubicBezTo>
                  <a:lnTo>
                    <a:pt x="285213" y="453967"/>
                  </a:lnTo>
                  <a:lnTo>
                    <a:pt x="285213" y="603273"/>
                  </a:lnTo>
                  <a:lnTo>
                    <a:pt x="165059" y="603273"/>
                  </a:lnTo>
                  <a:lnTo>
                    <a:pt x="165059" y="347175"/>
                  </a:lnTo>
                  <a:lnTo>
                    <a:pt x="325265" y="347175"/>
                  </a:lnTo>
                  <a:lnTo>
                    <a:pt x="325265" y="116571"/>
                  </a:lnTo>
                  <a:lnTo>
                    <a:pt x="122543" y="116571"/>
                  </a:lnTo>
                  <a:lnTo>
                    <a:pt x="122543" y="240384"/>
                  </a:lnTo>
                  <a:lnTo>
                    <a:pt x="0" y="240384"/>
                  </a:lnTo>
                  <a:lnTo>
                    <a:pt x="0" y="133555"/>
                  </a:lnTo>
                  <a:cubicBezTo>
                    <a:pt x="0" y="46136"/>
                    <a:pt x="36431" y="0"/>
                    <a:pt x="117728" y="0"/>
                  </a:cubicBezTo>
                  <a:lnTo>
                    <a:pt x="331349" y="0"/>
                  </a:lnTo>
                  <a:cubicBezTo>
                    <a:pt x="402979" y="0"/>
                    <a:pt x="447883" y="32773"/>
                    <a:pt x="447883" y="126239"/>
                  </a:cubicBezTo>
                  <a:close/>
                  <a:moveTo>
                    <a:pt x="165059" y="788973"/>
                  </a:moveTo>
                  <a:lnTo>
                    <a:pt x="165059" y="678524"/>
                  </a:lnTo>
                  <a:lnTo>
                    <a:pt x="285213" y="678524"/>
                  </a:lnTo>
                  <a:lnTo>
                    <a:pt x="285213" y="788973"/>
                  </a:lnTo>
                </a:path>
              </a:pathLst>
            </a:custGeom>
            <a:grp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12" name="Graphic 75">
              <a:extLst>
                <a:ext uri="{FF2B5EF4-FFF2-40B4-BE49-F238E27FC236}">
                  <a16:creationId xmlns:a16="http://schemas.microsoft.com/office/drawing/2014/main" id="{9BA078EE-FA5B-172C-D776-5A9CA3879ADF}"/>
                </a:ext>
              </a:extLst>
            </p:cNvPr>
            <p:cNvSpPr/>
            <p:nvPr/>
          </p:nvSpPr>
          <p:spPr>
            <a:xfrm>
              <a:off x="1823437" y="2846660"/>
              <a:ext cx="373729" cy="614127"/>
            </a:xfrm>
            <a:custGeom>
              <a:avLst/>
              <a:gdLst>
                <a:gd name="connsiteX0" fmla="*/ 447883 w 447882"/>
                <a:gd name="connsiteY0" fmla="*/ 126239 h 788973"/>
                <a:gd name="connsiteX1" fmla="*/ 447883 w 447882"/>
                <a:gd name="connsiteY1" fmla="*/ 341091 h 788973"/>
                <a:gd name="connsiteX2" fmla="*/ 345906 w 447882"/>
                <a:gd name="connsiteY2" fmla="*/ 453967 h 788973"/>
                <a:gd name="connsiteX3" fmla="*/ 285213 w 447882"/>
                <a:gd name="connsiteY3" fmla="*/ 453967 h 788973"/>
                <a:gd name="connsiteX4" fmla="*/ 285213 w 447882"/>
                <a:gd name="connsiteY4" fmla="*/ 603273 h 788973"/>
                <a:gd name="connsiteX5" fmla="*/ 165059 w 447882"/>
                <a:gd name="connsiteY5" fmla="*/ 603273 h 788973"/>
                <a:gd name="connsiteX6" fmla="*/ 165059 w 447882"/>
                <a:gd name="connsiteY6" fmla="*/ 347175 h 788973"/>
                <a:gd name="connsiteX7" fmla="*/ 325265 w 447882"/>
                <a:gd name="connsiteY7" fmla="*/ 347175 h 788973"/>
                <a:gd name="connsiteX8" fmla="*/ 325265 w 447882"/>
                <a:gd name="connsiteY8" fmla="*/ 116571 h 788973"/>
                <a:gd name="connsiteX9" fmla="*/ 122543 w 447882"/>
                <a:gd name="connsiteY9" fmla="*/ 116571 h 788973"/>
                <a:gd name="connsiteX10" fmla="*/ 122543 w 447882"/>
                <a:gd name="connsiteY10" fmla="*/ 240384 h 788973"/>
                <a:gd name="connsiteX11" fmla="*/ 0 w 447882"/>
                <a:gd name="connsiteY11" fmla="*/ 240384 h 788973"/>
                <a:gd name="connsiteX12" fmla="*/ 0 w 447882"/>
                <a:gd name="connsiteY12" fmla="*/ 133555 h 788973"/>
                <a:gd name="connsiteX13" fmla="*/ 117728 w 447882"/>
                <a:gd name="connsiteY13" fmla="*/ 0 h 788973"/>
                <a:gd name="connsiteX14" fmla="*/ 331349 w 447882"/>
                <a:gd name="connsiteY14" fmla="*/ 0 h 788973"/>
                <a:gd name="connsiteX15" fmla="*/ 447883 w 447882"/>
                <a:gd name="connsiteY15" fmla="*/ 126239 h 788973"/>
                <a:gd name="connsiteX16" fmla="*/ 165059 w 447882"/>
                <a:gd name="connsiteY16" fmla="*/ 788973 h 788973"/>
                <a:gd name="connsiteX17" fmla="*/ 165059 w 447882"/>
                <a:gd name="connsiteY17" fmla="*/ 678524 h 788973"/>
                <a:gd name="connsiteX18" fmla="*/ 285213 w 447882"/>
                <a:gd name="connsiteY18" fmla="*/ 678524 h 788973"/>
                <a:gd name="connsiteX19" fmla="*/ 285213 w 447882"/>
                <a:gd name="connsiteY19" fmla="*/ 788973 h 78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882" h="788973">
                  <a:moveTo>
                    <a:pt x="447883" y="126239"/>
                  </a:moveTo>
                  <a:lnTo>
                    <a:pt x="447883" y="341091"/>
                  </a:lnTo>
                  <a:cubicBezTo>
                    <a:pt x="447883" y="424852"/>
                    <a:pt x="413878" y="453967"/>
                    <a:pt x="345906" y="453967"/>
                  </a:cubicBezTo>
                  <a:lnTo>
                    <a:pt x="285213" y="453967"/>
                  </a:lnTo>
                  <a:lnTo>
                    <a:pt x="285213" y="603273"/>
                  </a:lnTo>
                  <a:lnTo>
                    <a:pt x="165059" y="603273"/>
                  </a:lnTo>
                  <a:lnTo>
                    <a:pt x="165059" y="347175"/>
                  </a:lnTo>
                  <a:lnTo>
                    <a:pt x="325265" y="347175"/>
                  </a:lnTo>
                  <a:lnTo>
                    <a:pt x="325265" y="116571"/>
                  </a:lnTo>
                  <a:lnTo>
                    <a:pt x="122543" y="116571"/>
                  </a:lnTo>
                  <a:lnTo>
                    <a:pt x="122543" y="240384"/>
                  </a:lnTo>
                  <a:lnTo>
                    <a:pt x="0" y="240384"/>
                  </a:lnTo>
                  <a:lnTo>
                    <a:pt x="0" y="133555"/>
                  </a:lnTo>
                  <a:cubicBezTo>
                    <a:pt x="0" y="46136"/>
                    <a:pt x="36431" y="0"/>
                    <a:pt x="117728" y="0"/>
                  </a:cubicBezTo>
                  <a:lnTo>
                    <a:pt x="331349" y="0"/>
                  </a:lnTo>
                  <a:cubicBezTo>
                    <a:pt x="402979" y="0"/>
                    <a:pt x="447883" y="32773"/>
                    <a:pt x="447883" y="126239"/>
                  </a:cubicBezTo>
                  <a:close/>
                  <a:moveTo>
                    <a:pt x="165059" y="788973"/>
                  </a:moveTo>
                  <a:lnTo>
                    <a:pt x="165059" y="678524"/>
                  </a:lnTo>
                  <a:lnTo>
                    <a:pt x="285213" y="678524"/>
                  </a:lnTo>
                  <a:lnTo>
                    <a:pt x="285213" y="788973"/>
                  </a:lnTo>
                </a:path>
              </a:pathLst>
            </a:custGeom>
            <a:grp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sp>
        <p:nvSpPr>
          <p:cNvPr id="13" name="TextBox 12">
            <a:extLst>
              <a:ext uri="{FF2B5EF4-FFF2-40B4-BE49-F238E27FC236}">
                <a16:creationId xmlns:a16="http://schemas.microsoft.com/office/drawing/2014/main" id="{1FEEA5EB-B0C2-B127-3559-60AB6546DA81}"/>
              </a:ext>
            </a:extLst>
          </p:cNvPr>
          <p:cNvSpPr txBox="1"/>
          <p:nvPr/>
        </p:nvSpPr>
        <p:spPr>
          <a:xfrm>
            <a:off x="854212" y="3609478"/>
            <a:ext cx="1720221" cy="1172629"/>
          </a:xfrm>
          <a:prstGeom prst="rect">
            <a:avLst/>
          </a:prstGeom>
          <a:noFill/>
        </p:spPr>
        <p:txBody>
          <a:bodyPr wrap="square"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A1A2B"/>
                </a:solidFill>
                <a:effectLst/>
                <a:uLnTx/>
                <a:uFillTx/>
                <a:latin typeface="Century Gothic" panose="020F0302020204030204"/>
                <a:ea typeface="+mn-ea"/>
                <a:cs typeface="+mn-cs"/>
              </a:rPr>
              <a:t>Where &amp; How will people travel in the </a:t>
            </a:r>
            <a:r>
              <a:rPr kumimoji="0" lang="en-US" sz="2700" b="1" i="0" u="none" strike="noStrike" kern="1200" cap="all" spc="0" normalizeH="0" baseline="0" noProof="0">
                <a:ln>
                  <a:noFill/>
                </a:ln>
                <a:solidFill>
                  <a:srgbClr val="065EA0"/>
                </a:solidFill>
                <a:effectLst/>
                <a:uLnTx/>
                <a:uFillTx/>
                <a:latin typeface="Century Gothic" panose="020F0302020204030204"/>
                <a:ea typeface="+mn-ea"/>
                <a:cs typeface="+mn-cs"/>
              </a:rPr>
              <a:t>future?</a:t>
            </a:r>
          </a:p>
        </p:txBody>
      </p:sp>
      <p:sp>
        <p:nvSpPr>
          <p:cNvPr id="14" name="TextBox 13">
            <a:extLst>
              <a:ext uri="{FF2B5EF4-FFF2-40B4-BE49-F238E27FC236}">
                <a16:creationId xmlns:a16="http://schemas.microsoft.com/office/drawing/2014/main" id="{B6391C55-8F9B-982E-5323-0438C8D7FAAF}"/>
              </a:ext>
            </a:extLst>
          </p:cNvPr>
          <p:cNvSpPr txBox="1"/>
          <p:nvPr/>
        </p:nvSpPr>
        <p:spPr>
          <a:xfrm>
            <a:off x="3435362" y="3586057"/>
            <a:ext cx="1694272" cy="167430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rPr>
              <a:t>ESTABLISHED</a:t>
            </a: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rPr>
              <a:t>DATA</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Land use</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Transportation network</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Travel behavior</a:t>
            </a:r>
            <a:endParaRPr kumimoji="0" lang="en-US" sz="16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EB626EE-7FB5-ED4B-8C39-8AAB1DF6AE5C}"/>
              </a:ext>
            </a:extLst>
          </p:cNvPr>
          <p:cNvSpPr txBox="1"/>
          <p:nvPr/>
        </p:nvSpPr>
        <p:spPr>
          <a:xfrm>
            <a:off x="932089" y="1706599"/>
            <a:ext cx="159631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all" spc="0" normalizeH="0" baseline="0" noProof="0">
                <a:ln>
                  <a:noFill/>
                </a:ln>
                <a:solidFill>
                  <a:srgbClr val="065EA0">
                    <a:lumMod val="50000"/>
                  </a:srgbClr>
                </a:solidFill>
                <a:effectLst/>
                <a:uLnTx/>
                <a:uFillTx/>
                <a:latin typeface="Century Gothic" panose="020F0302020204030204"/>
                <a:ea typeface="+mn-ea"/>
                <a:cs typeface="+mn-cs"/>
              </a:rPr>
              <a:t>Question</a:t>
            </a:r>
          </a:p>
        </p:txBody>
      </p:sp>
      <p:sp>
        <p:nvSpPr>
          <p:cNvPr id="16" name="TextBox 15">
            <a:extLst>
              <a:ext uri="{FF2B5EF4-FFF2-40B4-BE49-F238E27FC236}">
                <a16:creationId xmlns:a16="http://schemas.microsoft.com/office/drawing/2014/main" id="{AFD91291-F89A-829C-231E-3664F8AE5688}"/>
              </a:ext>
            </a:extLst>
          </p:cNvPr>
          <p:cNvSpPr txBox="1"/>
          <p:nvPr/>
        </p:nvSpPr>
        <p:spPr>
          <a:xfrm>
            <a:off x="3772873" y="1727337"/>
            <a:ext cx="11149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all" spc="0" normalizeH="0" baseline="0" noProof="0">
                <a:ln>
                  <a:noFill/>
                </a:ln>
                <a:solidFill>
                  <a:srgbClr val="A62662">
                    <a:lumMod val="50000"/>
                  </a:srgbClr>
                </a:solidFill>
                <a:effectLst/>
                <a:uLnTx/>
                <a:uFillTx/>
                <a:latin typeface="Century Gothic" panose="020F0302020204030204"/>
                <a:ea typeface="+mn-ea"/>
                <a:cs typeface="+mn-cs"/>
              </a:rPr>
              <a:t>Inputs</a:t>
            </a:r>
          </a:p>
        </p:txBody>
      </p:sp>
      <p:sp>
        <p:nvSpPr>
          <p:cNvPr id="17" name="TextBox 16">
            <a:extLst>
              <a:ext uri="{FF2B5EF4-FFF2-40B4-BE49-F238E27FC236}">
                <a16:creationId xmlns:a16="http://schemas.microsoft.com/office/drawing/2014/main" id="{26CD0974-9656-D6EE-7855-75B1D76C4FD0}"/>
              </a:ext>
            </a:extLst>
          </p:cNvPr>
          <p:cNvSpPr txBox="1"/>
          <p:nvPr/>
        </p:nvSpPr>
        <p:spPr>
          <a:xfrm>
            <a:off x="6683120" y="1721374"/>
            <a:ext cx="14014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all" spc="0" normalizeH="0" baseline="0" noProof="0">
                <a:ln>
                  <a:noFill/>
                </a:ln>
                <a:solidFill>
                  <a:srgbClr val="A62662">
                    <a:lumMod val="50000"/>
                  </a:srgbClr>
                </a:solidFill>
                <a:effectLst/>
                <a:uLnTx/>
                <a:uFillTx/>
                <a:latin typeface="Century Gothic" panose="020F0302020204030204"/>
                <a:ea typeface="+mn-ea"/>
                <a:cs typeface="+mn-cs"/>
              </a:rPr>
              <a:t>Process</a:t>
            </a:r>
          </a:p>
        </p:txBody>
      </p:sp>
      <p:sp>
        <p:nvSpPr>
          <p:cNvPr id="18" name="TextBox 17">
            <a:extLst>
              <a:ext uri="{FF2B5EF4-FFF2-40B4-BE49-F238E27FC236}">
                <a16:creationId xmlns:a16="http://schemas.microsoft.com/office/drawing/2014/main" id="{F2F1793C-C63F-B555-3A7B-9FB0D60EE25B}"/>
              </a:ext>
            </a:extLst>
          </p:cNvPr>
          <p:cNvSpPr txBox="1"/>
          <p:nvPr/>
        </p:nvSpPr>
        <p:spPr>
          <a:xfrm>
            <a:off x="9257686" y="1711641"/>
            <a:ext cx="211389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all" spc="0" normalizeH="0" baseline="0" noProof="0">
                <a:ln>
                  <a:noFill/>
                </a:ln>
                <a:solidFill>
                  <a:srgbClr val="ABD037">
                    <a:lumMod val="50000"/>
                  </a:srgbClr>
                </a:solidFill>
                <a:effectLst/>
                <a:uLnTx/>
                <a:uFillTx/>
                <a:latin typeface="Century Gothic" panose="020F0302020204030204"/>
                <a:ea typeface="+mn-ea"/>
                <a:cs typeface="+mn-cs"/>
              </a:rPr>
              <a:t>Outputs</a:t>
            </a:r>
          </a:p>
        </p:txBody>
      </p:sp>
      <p:sp>
        <p:nvSpPr>
          <p:cNvPr id="19" name="Rectangle 18">
            <a:extLst>
              <a:ext uri="{FF2B5EF4-FFF2-40B4-BE49-F238E27FC236}">
                <a16:creationId xmlns:a16="http://schemas.microsoft.com/office/drawing/2014/main" id="{A2A322DF-E804-2B82-8CBA-A29C6A0A1DFD}"/>
              </a:ext>
            </a:extLst>
          </p:cNvPr>
          <p:cNvSpPr/>
          <p:nvPr/>
        </p:nvSpPr>
        <p:spPr>
          <a:xfrm>
            <a:off x="3040282" y="1690688"/>
            <a:ext cx="5938644" cy="3984575"/>
          </a:xfrm>
          <a:prstGeom prst="rect">
            <a:avLst/>
          </a:prstGeom>
          <a:noFill/>
          <a:ln w="25400">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96043C2-FFAF-DDC7-F8B0-44271D3258A2}"/>
              </a:ext>
            </a:extLst>
          </p:cNvPr>
          <p:cNvSpPr txBox="1"/>
          <p:nvPr/>
        </p:nvSpPr>
        <p:spPr>
          <a:xfrm>
            <a:off x="6083558" y="3585732"/>
            <a:ext cx="2538302" cy="192024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rPr>
              <a:t>PROVEN</a:t>
            </a: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rPr>
              <a:t>PROCESS</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Model selection</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Verify and adjust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Run alternate scenarios</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Analyze results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F7A93EA-23CF-8EAB-42C6-F1341214A07F}"/>
              </a:ext>
            </a:extLst>
          </p:cNvPr>
          <p:cNvSpPr/>
          <p:nvPr/>
        </p:nvSpPr>
        <p:spPr>
          <a:xfrm>
            <a:off x="9233379" y="3443673"/>
            <a:ext cx="2113900" cy="2207908"/>
          </a:xfrm>
          <a:prstGeom prst="rect">
            <a:avLst/>
          </a:prstGeom>
          <a:gradFill>
            <a:gsLst>
              <a:gs pos="0">
                <a:schemeClr val="accent3">
                  <a:lumMod val="20000"/>
                  <a:lumOff val="80000"/>
                </a:schemeClr>
              </a:gs>
              <a:gs pos="100000">
                <a:schemeClr val="bg1"/>
              </a:gs>
            </a:gsLst>
            <a:lin ang="5400000" scaled="1"/>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F52AF511-37F6-4160-2305-BC11CBCC6F8D}"/>
              </a:ext>
            </a:extLst>
          </p:cNvPr>
          <p:cNvSpPr txBox="1"/>
          <p:nvPr/>
        </p:nvSpPr>
        <p:spPr>
          <a:xfrm>
            <a:off x="9343011" y="3583756"/>
            <a:ext cx="1943251" cy="113261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rPr>
              <a:t>RELIABLE RESULTS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1A2B"/>
                </a:solidFill>
                <a:effectLst/>
                <a:uLnTx/>
                <a:uFillTx/>
                <a:latin typeface="Century Gothic" panose="020F0302020204030204"/>
                <a:ea typeface="+mn-ea"/>
                <a:cs typeface="+mn-cs"/>
              </a:rPr>
              <a:t>Future estimated travel behavior</a:t>
            </a:r>
          </a:p>
        </p:txBody>
      </p:sp>
      <p:cxnSp>
        <p:nvCxnSpPr>
          <p:cNvPr id="23" name="Straight Connector 22">
            <a:extLst>
              <a:ext uri="{FF2B5EF4-FFF2-40B4-BE49-F238E27FC236}">
                <a16:creationId xmlns:a16="http://schemas.microsoft.com/office/drawing/2014/main" id="{12E34073-5B3E-621C-86FE-9247B68F5B48}"/>
              </a:ext>
            </a:extLst>
          </p:cNvPr>
          <p:cNvCxnSpPr/>
          <p:nvPr/>
        </p:nvCxnSpPr>
        <p:spPr>
          <a:xfrm>
            <a:off x="3639188" y="4204117"/>
            <a:ext cx="1115412"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58BA750-B34C-786C-AD7E-43ADA11A1E21}"/>
              </a:ext>
            </a:extLst>
          </p:cNvPr>
          <p:cNvCxnSpPr>
            <a:cxnSpLocks/>
          </p:cNvCxnSpPr>
          <p:nvPr/>
        </p:nvCxnSpPr>
        <p:spPr>
          <a:xfrm>
            <a:off x="6398870" y="4204117"/>
            <a:ext cx="1969949"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DD08F4E-B63B-7101-FDE8-46C8EF793031}"/>
              </a:ext>
            </a:extLst>
          </p:cNvPr>
          <p:cNvCxnSpPr>
            <a:cxnSpLocks/>
          </p:cNvCxnSpPr>
          <p:nvPr/>
        </p:nvCxnSpPr>
        <p:spPr>
          <a:xfrm>
            <a:off x="9670179" y="4204117"/>
            <a:ext cx="1541961"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FE1E8A66-013C-F9C5-200A-CC5C03BAD85B}"/>
              </a:ext>
            </a:extLst>
          </p:cNvPr>
          <p:cNvGrpSpPr>
            <a:grpSpLocks noChangeAspect="1"/>
          </p:cNvGrpSpPr>
          <p:nvPr/>
        </p:nvGrpSpPr>
        <p:grpSpPr>
          <a:xfrm>
            <a:off x="5344967" y="2249419"/>
            <a:ext cx="4145837" cy="1188720"/>
            <a:chOff x="3305988" y="1646069"/>
            <a:chExt cx="5525192" cy="1584217"/>
          </a:xfrm>
        </p:grpSpPr>
        <p:grpSp>
          <p:nvGrpSpPr>
            <p:cNvPr id="27" name="Group 26">
              <a:extLst>
                <a:ext uri="{FF2B5EF4-FFF2-40B4-BE49-F238E27FC236}">
                  <a16:creationId xmlns:a16="http://schemas.microsoft.com/office/drawing/2014/main" id="{81A8DB47-989A-D7D6-0192-703540DA357D}"/>
                </a:ext>
              </a:extLst>
            </p:cNvPr>
            <p:cNvGrpSpPr/>
            <p:nvPr/>
          </p:nvGrpSpPr>
          <p:grpSpPr>
            <a:xfrm>
              <a:off x="6719404" y="1646069"/>
              <a:ext cx="1160834" cy="1059741"/>
              <a:chOff x="5189165" y="1767908"/>
              <a:chExt cx="1763704" cy="1620411"/>
            </a:xfrm>
          </p:grpSpPr>
          <p:sp>
            <p:nvSpPr>
              <p:cNvPr id="39" name="Freeform: Shape 38">
                <a:extLst>
                  <a:ext uri="{FF2B5EF4-FFF2-40B4-BE49-F238E27FC236}">
                    <a16:creationId xmlns:a16="http://schemas.microsoft.com/office/drawing/2014/main" id="{19859201-D264-6A6C-9716-AF94ADC30F3F}"/>
                  </a:ext>
                </a:extLst>
              </p:cNvPr>
              <p:cNvSpPr/>
              <p:nvPr/>
            </p:nvSpPr>
            <p:spPr>
              <a:xfrm>
                <a:off x="5519800" y="2018931"/>
                <a:ext cx="1118403" cy="1118402"/>
              </a:xfrm>
              <a:custGeom>
                <a:avLst/>
                <a:gdLst>
                  <a:gd name="connsiteX0" fmla="*/ 1035646 w 1065224"/>
                  <a:gd name="connsiteY0" fmla="*/ 445314 h 1065224"/>
                  <a:gd name="connsiteX1" fmla="*/ 908683 w 1065224"/>
                  <a:gd name="connsiteY1" fmla="*/ 413581 h 1065224"/>
                  <a:gd name="connsiteX2" fmla="*/ 898835 w 1065224"/>
                  <a:gd name="connsiteY2" fmla="*/ 404520 h 1065224"/>
                  <a:gd name="connsiteX3" fmla="*/ 882148 w 1065224"/>
                  <a:gd name="connsiteY3" fmla="*/ 364239 h 1065224"/>
                  <a:gd name="connsiteX4" fmla="*/ 882695 w 1065224"/>
                  <a:gd name="connsiteY4" fmla="*/ 350869 h 1065224"/>
                  <a:gd name="connsiteX5" fmla="*/ 950024 w 1065224"/>
                  <a:gd name="connsiteY5" fmla="*/ 238643 h 1065224"/>
                  <a:gd name="connsiteX6" fmla="*/ 944142 w 1065224"/>
                  <a:gd name="connsiteY6" fmla="*/ 190942 h 1065224"/>
                  <a:gd name="connsiteX7" fmla="*/ 874283 w 1065224"/>
                  <a:gd name="connsiteY7" fmla="*/ 121082 h 1065224"/>
                  <a:gd name="connsiteX8" fmla="*/ 826582 w 1065224"/>
                  <a:gd name="connsiteY8" fmla="*/ 115201 h 1065224"/>
                  <a:gd name="connsiteX9" fmla="*/ 714356 w 1065224"/>
                  <a:gd name="connsiteY9" fmla="*/ 182530 h 1065224"/>
                  <a:gd name="connsiteX10" fmla="*/ 700986 w 1065224"/>
                  <a:gd name="connsiteY10" fmla="*/ 183077 h 1065224"/>
                  <a:gd name="connsiteX11" fmla="*/ 660705 w 1065224"/>
                  <a:gd name="connsiteY11" fmla="*/ 166390 h 1065224"/>
                  <a:gd name="connsiteX12" fmla="*/ 651643 w 1065224"/>
                  <a:gd name="connsiteY12" fmla="*/ 156542 h 1065224"/>
                  <a:gd name="connsiteX13" fmla="*/ 619911 w 1065224"/>
                  <a:gd name="connsiteY13" fmla="*/ 29578 h 1065224"/>
                  <a:gd name="connsiteX14" fmla="*/ 582023 w 1065224"/>
                  <a:gd name="connsiteY14" fmla="*/ 0 h 1065224"/>
                  <a:gd name="connsiteX15" fmla="*/ 483201 w 1065224"/>
                  <a:gd name="connsiteY15" fmla="*/ 0 h 1065224"/>
                  <a:gd name="connsiteX16" fmla="*/ 445314 w 1065224"/>
                  <a:gd name="connsiteY16" fmla="*/ 29578 h 1065224"/>
                  <a:gd name="connsiteX17" fmla="*/ 413582 w 1065224"/>
                  <a:gd name="connsiteY17" fmla="*/ 156542 h 1065224"/>
                  <a:gd name="connsiteX18" fmla="*/ 404520 w 1065224"/>
                  <a:gd name="connsiteY18" fmla="*/ 166390 h 1065224"/>
                  <a:gd name="connsiteX19" fmla="*/ 364239 w 1065224"/>
                  <a:gd name="connsiteY19" fmla="*/ 183077 h 1065224"/>
                  <a:gd name="connsiteX20" fmla="*/ 350869 w 1065224"/>
                  <a:gd name="connsiteY20" fmla="*/ 182530 h 1065224"/>
                  <a:gd name="connsiteX21" fmla="*/ 238643 w 1065224"/>
                  <a:gd name="connsiteY21" fmla="*/ 115201 h 1065224"/>
                  <a:gd name="connsiteX22" fmla="*/ 190942 w 1065224"/>
                  <a:gd name="connsiteY22" fmla="*/ 121082 h 1065224"/>
                  <a:gd name="connsiteX23" fmla="*/ 121082 w 1065224"/>
                  <a:gd name="connsiteY23" fmla="*/ 190942 h 1065224"/>
                  <a:gd name="connsiteX24" fmla="*/ 115201 w 1065224"/>
                  <a:gd name="connsiteY24" fmla="*/ 238643 h 1065224"/>
                  <a:gd name="connsiteX25" fmla="*/ 182530 w 1065224"/>
                  <a:gd name="connsiteY25" fmla="*/ 350869 h 1065224"/>
                  <a:gd name="connsiteX26" fmla="*/ 183077 w 1065224"/>
                  <a:gd name="connsiteY26" fmla="*/ 364239 h 1065224"/>
                  <a:gd name="connsiteX27" fmla="*/ 166390 w 1065224"/>
                  <a:gd name="connsiteY27" fmla="*/ 404520 h 1065224"/>
                  <a:gd name="connsiteX28" fmla="*/ 156542 w 1065224"/>
                  <a:gd name="connsiteY28" fmla="*/ 413581 h 1065224"/>
                  <a:gd name="connsiteX29" fmla="*/ 29578 w 1065224"/>
                  <a:gd name="connsiteY29" fmla="*/ 445314 h 1065224"/>
                  <a:gd name="connsiteX30" fmla="*/ 0 w 1065224"/>
                  <a:gd name="connsiteY30" fmla="*/ 483201 h 1065224"/>
                  <a:gd name="connsiteX31" fmla="*/ 0 w 1065224"/>
                  <a:gd name="connsiteY31" fmla="*/ 582023 h 1065224"/>
                  <a:gd name="connsiteX32" fmla="*/ 29578 w 1065224"/>
                  <a:gd name="connsiteY32" fmla="*/ 619911 h 1065224"/>
                  <a:gd name="connsiteX33" fmla="*/ 156542 w 1065224"/>
                  <a:gd name="connsiteY33" fmla="*/ 651643 h 1065224"/>
                  <a:gd name="connsiteX34" fmla="*/ 166390 w 1065224"/>
                  <a:gd name="connsiteY34" fmla="*/ 660705 h 1065224"/>
                  <a:gd name="connsiteX35" fmla="*/ 183077 w 1065224"/>
                  <a:gd name="connsiteY35" fmla="*/ 700986 h 1065224"/>
                  <a:gd name="connsiteX36" fmla="*/ 182530 w 1065224"/>
                  <a:gd name="connsiteY36" fmla="*/ 714355 h 1065224"/>
                  <a:gd name="connsiteX37" fmla="*/ 115201 w 1065224"/>
                  <a:gd name="connsiteY37" fmla="*/ 826582 h 1065224"/>
                  <a:gd name="connsiteX38" fmla="*/ 121082 w 1065224"/>
                  <a:gd name="connsiteY38" fmla="*/ 874283 h 1065224"/>
                  <a:gd name="connsiteX39" fmla="*/ 190942 w 1065224"/>
                  <a:gd name="connsiteY39" fmla="*/ 944142 h 1065224"/>
                  <a:gd name="connsiteX40" fmla="*/ 238643 w 1065224"/>
                  <a:gd name="connsiteY40" fmla="*/ 950023 h 1065224"/>
                  <a:gd name="connsiteX41" fmla="*/ 350869 w 1065224"/>
                  <a:gd name="connsiteY41" fmla="*/ 882695 h 1065224"/>
                  <a:gd name="connsiteX42" fmla="*/ 364239 w 1065224"/>
                  <a:gd name="connsiteY42" fmla="*/ 882147 h 1065224"/>
                  <a:gd name="connsiteX43" fmla="*/ 404520 w 1065224"/>
                  <a:gd name="connsiteY43" fmla="*/ 898834 h 1065224"/>
                  <a:gd name="connsiteX44" fmla="*/ 413582 w 1065224"/>
                  <a:gd name="connsiteY44" fmla="*/ 908682 h 1065224"/>
                  <a:gd name="connsiteX45" fmla="*/ 445314 w 1065224"/>
                  <a:gd name="connsiteY45" fmla="*/ 1035646 h 1065224"/>
                  <a:gd name="connsiteX46" fmla="*/ 483201 w 1065224"/>
                  <a:gd name="connsiteY46" fmla="*/ 1065224 h 1065224"/>
                  <a:gd name="connsiteX47" fmla="*/ 582023 w 1065224"/>
                  <a:gd name="connsiteY47" fmla="*/ 1065224 h 1065224"/>
                  <a:gd name="connsiteX48" fmla="*/ 619911 w 1065224"/>
                  <a:gd name="connsiteY48" fmla="*/ 1035646 h 1065224"/>
                  <a:gd name="connsiteX49" fmla="*/ 651643 w 1065224"/>
                  <a:gd name="connsiteY49" fmla="*/ 908682 h 1065224"/>
                  <a:gd name="connsiteX50" fmla="*/ 660705 w 1065224"/>
                  <a:gd name="connsiteY50" fmla="*/ 898834 h 1065224"/>
                  <a:gd name="connsiteX51" fmla="*/ 700986 w 1065224"/>
                  <a:gd name="connsiteY51" fmla="*/ 882147 h 1065224"/>
                  <a:gd name="connsiteX52" fmla="*/ 714356 w 1065224"/>
                  <a:gd name="connsiteY52" fmla="*/ 882695 h 1065224"/>
                  <a:gd name="connsiteX53" fmla="*/ 826582 w 1065224"/>
                  <a:gd name="connsiteY53" fmla="*/ 950023 h 1065224"/>
                  <a:gd name="connsiteX54" fmla="*/ 874283 w 1065224"/>
                  <a:gd name="connsiteY54" fmla="*/ 944142 h 1065224"/>
                  <a:gd name="connsiteX55" fmla="*/ 944142 w 1065224"/>
                  <a:gd name="connsiteY55" fmla="*/ 874283 h 1065224"/>
                  <a:gd name="connsiteX56" fmla="*/ 950024 w 1065224"/>
                  <a:gd name="connsiteY56" fmla="*/ 826582 h 1065224"/>
                  <a:gd name="connsiteX57" fmla="*/ 882695 w 1065224"/>
                  <a:gd name="connsiteY57" fmla="*/ 714355 h 1065224"/>
                  <a:gd name="connsiteX58" fmla="*/ 882148 w 1065224"/>
                  <a:gd name="connsiteY58" fmla="*/ 700986 h 1065224"/>
                  <a:gd name="connsiteX59" fmla="*/ 898835 w 1065224"/>
                  <a:gd name="connsiteY59" fmla="*/ 660705 h 1065224"/>
                  <a:gd name="connsiteX60" fmla="*/ 908683 w 1065224"/>
                  <a:gd name="connsiteY60" fmla="*/ 651643 h 1065224"/>
                  <a:gd name="connsiteX61" fmla="*/ 1035646 w 1065224"/>
                  <a:gd name="connsiteY61" fmla="*/ 619911 h 1065224"/>
                  <a:gd name="connsiteX62" fmla="*/ 1065225 w 1065224"/>
                  <a:gd name="connsiteY62" fmla="*/ 582023 h 1065224"/>
                  <a:gd name="connsiteX63" fmla="*/ 1065225 w 1065224"/>
                  <a:gd name="connsiteY63" fmla="*/ 483201 h 1065224"/>
                  <a:gd name="connsiteX64" fmla="*/ 1035646 w 1065224"/>
                  <a:gd name="connsiteY64" fmla="*/ 445314 h 1065224"/>
                  <a:gd name="connsiteX65" fmla="*/ 532544 w 1065224"/>
                  <a:gd name="connsiteY65" fmla="*/ 756586 h 1065224"/>
                  <a:gd name="connsiteX66" fmla="*/ 308536 w 1065224"/>
                  <a:gd name="connsiteY66" fmla="*/ 532578 h 1065224"/>
                  <a:gd name="connsiteX67" fmla="*/ 532544 w 1065224"/>
                  <a:gd name="connsiteY67" fmla="*/ 308570 h 1065224"/>
                  <a:gd name="connsiteX68" fmla="*/ 756552 w 1065224"/>
                  <a:gd name="connsiteY68" fmla="*/ 532578 h 1065224"/>
                  <a:gd name="connsiteX69" fmla="*/ 532544 w 1065224"/>
                  <a:gd name="connsiteY69" fmla="*/ 756586 h 10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65224" h="1065224">
                    <a:moveTo>
                      <a:pt x="1035646" y="445314"/>
                    </a:moveTo>
                    <a:lnTo>
                      <a:pt x="908683" y="413581"/>
                    </a:lnTo>
                    <a:cubicBezTo>
                      <a:pt x="904066" y="412419"/>
                      <a:pt x="900408" y="408999"/>
                      <a:pt x="898835" y="404520"/>
                    </a:cubicBezTo>
                    <a:cubicBezTo>
                      <a:pt x="894013" y="390705"/>
                      <a:pt x="888439" y="377267"/>
                      <a:pt x="882148" y="364239"/>
                    </a:cubicBezTo>
                    <a:cubicBezTo>
                      <a:pt x="880096" y="359965"/>
                      <a:pt x="880233" y="354938"/>
                      <a:pt x="882695" y="350869"/>
                    </a:cubicBezTo>
                    <a:lnTo>
                      <a:pt x="950024" y="238643"/>
                    </a:lnTo>
                    <a:cubicBezTo>
                      <a:pt x="959256" y="223290"/>
                      <a:pt x="956828" y="203594"/>
                      <a:pt x="944142" y="190942"/>
                    </a:cubicBezTo>
                    <a:lnTo>
                      <a:pt x="874283" y="121082"/>
                    </a:lnTo>
                    <a:cubicBezTo>
                      <a:pt x="861597" y="108396"/>
                      <a:pt x="841935" y="106003"/>
                      <a:pt x="826582" y="115201"/>
                    </a:cubicBezTo>
                    <a:lnTo>
                      <a:pt x="714356" y="182530"/>
                    </a:lnTo>
                    <a:cubicBezTo>
                      <a:pt x="710287" y="184992"/>
                      <a:pt x="705260" y="185129"/>
                      <a:pt x="700986" y="183077"/>
                    </a:cubicBezTo>
                    <a:cubicBezTo>
                      <a:pt x="687958" y="176785"/>
                      <a:pt x="674485" y="171211"/>
                      <a:pt x="660705" y="166390"/>
                    </a:cubicBezTo>
                    <a:cubicBezTo>
                      <a:pt x="656225" y="164817"/>
                      <a:pt x="652772" y="161158"/>
                      <a:pt x="651643" y="156542"/>
                    </a:cubicBezTo>
                    <a:lnTo>
                      <a:pt x="619911" y="29578"/>
                    </a:lnTo>
                    <a:cubicBezTo>
                      <a:pt x="615568" y="12207"/>
                      <a:pt x="599941" y="0"/>
                      <a:pt x="582023" y="0"/>
                    </a:cubicBezTo>
                    <a:lnTo>
                      <a:pt x="483201" y="0"/>
                    </a:lnTo>
                    <a:cubicBezTo>
                      <a:pt x="465283" y="0"/>
                      <a:pt x="449657" y="12207"/>
                      <a:pt x="445314" y="29578"/>
                    </a:cubicBezTo>
                    <a:lnTo>
                      <a:pt x="413582" y="156542"/>
                    </a:lnTo>
                    <a:cubicBezTo>
                      <a:pt x="412419" y="161158"/>
                      <a:pt x="408999" y="164817"/>
                      <a:pt x="404520" y="166390"/>
                    </a:cubicBezTo>
                    <a:cubicBezTo>
                      <a:pt x="390705" y="171211"/>
                      <a:pt x="377267" y="176785"/>
                      <a:pt x="364239" y="183077"/>
                    </a:cubicBezTo>
                    <a:cubicBezTo>
                      <a:pt x="359965" y="185129"/>
                      <a:pt x="354938" y="184992"/>
                      <a:pt x="350869" y="182530"/>
                    </a:cubicBezTo>
                    <a:lnTo>
                      <a:pt x="238643" y="115201"/>
                    </a:lnTo>
                    <a:cubicBezTo>
                      <a:pt x="223290" y="105969"/>
                      <a:pt x="203594" y="108396"/>
                      <a:pt x="190942" y="121082"/>
                    </a:cubicBezTo>
                    <a:lnTo>
                      <a:pt x="121082" y="190942"/>
                    </a:lnTo>
                    <a:cubicBezTo>
                      <a:pt x="108396" y="203628"/>
                      <a:pt x="106003" y="223290"/>
                      <a:pt x="115201" y="238643"/>
                    </a:cubicBezTo>
                    <a:lnTo>
                      <a:pt x="182530" y="350869"/>
                    </a:lnTo>
                    <a:cubicBezTo>
                      <a:pt x="184992" y="354938"/>
                      <a:pt x="185129" y="359965"/>
                      <a:pt x="183077" y="364239"/>
                    </a:cubicBezTo>
                    <a:cubicBezTo>
                      <a:pt x="176785" y="377267"/>
                      <a:pt x="171211" y="390740"/>
                      <a:pt x="166390" y="404520"/>
                    </a:cubicBezTo>
                    <a:cubicBezTo>
                      <a:pt x="164817" y="408999"/>
                      <a:pt x="161158" y="412453"/>
                      <a:pt x="156542" y="413581"/>
                    </a:cubicBezTo>
                    <a:lnTo>
                      <a:pt x="29578" y="445314"/>
                    </a:lnTo>
                    <a:cubicBezTo>
                      <a:pt x="12207" y="449657"/>
                      <a:pt x="0" y="465283"/>
                      <a:pt x="0" y="483201"/>
                    </a:cubicBezTo>
                    <a:lnTo>
                      <a:pt x="0" y="582023"/>
                    </a:lnTo>
                    <a:cubicBezTo>
                      <a:pt x="0" y="599941"/>
                      <a:pt x="12207" y="615568"/>
                      <a:pt x="29578" y="619911"/>
                    </a:cubicBezTo>
                    <a:lnTo>
                      <a:pt x="156542" y="651643"/>
                    </a:lnTo>
                    <a:cubicBezTo>
                      <a:pt x="161158" y="652806"/>
                      <a:pt x="164817" y="656225"/>
                      <a:pt x="166390" y="660705"/>
                    </a:cubicBezTo>
                    <a:cubicBezTo>
                      <a:pt x="171211" y="674519"/>
                      <a:pt x="176785" y="687957"/>
                      <a:pt x="183077" y="700986"/>
                    </a:cubicBezTo>
                    <a:cubicBezTo>
                      <a:pt x="185129" y="705260"/>
                      <a:pt x="184992" y="710286"/>
                      <a:pt x="182530" y="714355"/>
                    </a:cubicBezTo>
                    <a:lnTo>
                      <a:pt x="115201" y="826582"/>
                    </a:lnTo>
                    <a:cubicBezTo>
                      <a:pt x="105969" y="841935"/>
                      <a:pt x="108396" y="861631"/>
                      <a:pt x="121082" y="874283"/>
                    </a:cubicBezTo>
                    <a:lnTo>
                      <a:pt x="190942" y="944142"/>
                    </a:lnTo>
                    <a:cubicBezTo>
                      <a:pt x="203628" y="956828"/>
                      <a:pt x="223290" y="959222"/>
                      <a:pt x="238643" y="950023"/>
                    </a:cubicBezTo>
                    <a:lnTo>
                      <a:pt x="350869" y="882695"/>
                    </a:lnTo>
                    <a:cubicBezTo>
                      <a:pt x="354938" y="880233"/>
                      <a:pt x="359965" y="880096"/>
                      <a:pt x="364239" y="882147"/>
                    </a:cubicBezTo>
                    <a:cubicBezTo>
                      <a:pt x="377267" y="888439"/>
                      <a:pt x="390740" y="894013"/>
                      <a:pt x="404520" y="898834"/>
                    </a:cubicBezTo>
                    <a:cubicBezTo>
                      <a:pt x="408999" y="900407"/>
                      <a:pt x="412453" y="904066"/>
                      <a:pt x="413582" y="908682"/>
                    </a:cubicBezTo>
                    <a:lnTo>
                      <a:pt x="445314" y="1035646"/>
                    </a:lnTo>
                    <a:cubicBezTo>
                      <a:pt x="449657" y="1053017"/>
                      <a:pt x="465283" y="1065224"/>
                      <a:pt x="483201" y="1065224"/>
                    </a:cubicBezTo>
                    <a:lnTo>
                      <a:pt x="582023" y="1065224"/>
                    </a:lnTo>
                    <a:cubicBezTo>
                      <a:pt x="599941" y="1065224"/>
                      <a:pt x="615568" y="1053017"/>
                      <a:pt x="619911" y="1035646"/>
                    </a:cubicBezTo>
                    <a:lnTo>
                      <a:pt x="651643" y="908682"/>
                    </a:lnTo>
                    <a:cubicBezTo>
                      <a:pt x="652806" y="904066"/>
                      <a:pt x="656225" y="900407"/>
                      <a:pt x="660705" y="898834"/>
                    </a:cubicBezTo>
                    <a:cubicBezTo>
                      <a:pt x="674519" y="894013"/>
                      <a:pt x="687958" y="888439"/>
                      <a:pt x="700986" y="882147"/>
                    </a:cubicBezTo>
                    <a:cubicBezTo>
                      <a:pt x="705260" y="880096"/>
                      <a:pt x="710287" y="880233"/>
                      <a:pt x="714356" y="882695"/>
                    </a:cubicBezTo>
                    <a:lnTo>
                      <a:pt x="826582" y="950023"/>
                    </a:lnTo>
                    <a:cubicBezTo>
                      <a:pt x="841935" y="959256"/>
                      <a:pt x="861631" y="956828"/>
                      <a:pt x="874283" y="944142"/>
                    </a:cubicBezTo>
                    <a:lnTo>
                      <a:pt x="944142" y="874283"/>
                    </a:lnTo>
                    <a:cubicBezTo>
                      <a:pt x="956828" y="861597"/>
                      <a:pt x="959222" y="841935"/>
                      <a:pt x="950024" y="826582"/>
                    </a:cubicBezTo>
                    <a:lnTo>
                      <a:pt x="882695" y="714355"/>
                    </a:lnTo>
                    <a:cubicBezTo>
                      <a:pt x="880233" y="710286"/>
                      <a:pt x="880096" y="705260"/>
                      <a:pt x="882148" y="700986"/>
                    </a:cubicBezTo>
                    <a:cubicBezTo>
                      <a:pt x="888439" y="687957"/>
                      <a:pt x="894013" y="674485"/>
                      <a:pt x="898835" y="660705"/>
                    </a:cubicBezTo>
                    <a:cubicBezTo>
                      <a:pt x="900408" y="656225"/>
                      <a:pt x="904066" y="652771"/>
                      <a:pt x="908683" y="651643"/>
                    </a:cubicBezTo>
                    <a:lnTo>
                      <a:pt x="1035646" y="619911"/>
                    </a:lnTo>
                    <a:cubicBezTo>
                      <a:pt x="1053017" y="615568"/>
                      <a:pt x="1065225" y="599941"/>
                      <a:pt x="1065225" y="582023"/>
                    </a:cubicBezTo>
                    <a:lnTo>
                      <a:pt x="1065225" y="483201"/>
                    </a:lnTo>
                    <a:cubicBezTo>
                      <a:pt x="1065225" y="465283"/>
                      <a:pt x="1053017" y="449657"/>
                      <a:pt x="1035646" y="445314"/>
                    </a:cubicBezTo>
                    <a:close/>
                    <a:moveTo>
                      <a:pt x="532544" y="756586"/>
                    </a:moveTo>
                    <a:cubicBezTo>
                      <a:pt x="408829" y="756586"/>
                      <a:pt x="308536" y="656293"/>
                      <a:pt x="308536" y="532578"/>
                    </a:cubicBezTo>
                    <a:cubicBezTo>
                      <a:pt x="308536" y="408863"/>
                      <a:pt x="408829" y="308570"/>
                      <a:pt x="532544" y="308570"/>
                    </a:cubicBezTo>
                    <a:cubicBezTo>
                      <a:pt x="656259" y="308570"/>
                      <a:pt x="756552" y="408863"/>
                      <a:pt x="756552" y="532578"/>
                    </a:cubicBezTo>
                    <a:cubicBezTo>
                      <a:pt x="756552" y="656293"/>
                      <a:pt x="656259" y="756586"/>
                      <a:pt x="532544" y="756586"/>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40" name="Freeform: Shape 39">
                <a:extLst>
                  <a:ext uri="{FF2B5EF4-FFF2-40B4-BE49-F238E27FC236}">
                    <a16:creationId xmlns:a16="http://schemas.microsoft.com/office/drawing/2014/main" id="{2BD741EA-F7C4-71A6-3579-ACF735248994}"/>
                  </a:ext>
                </a:extLst>
              </p:cNvPr>
              <p:cNvSpPr/>
              <p:nvPr/>
            </p:nvSpPr>
            <p:spPr>
              <a:xfrm>
                <a:off x="5189165" y="2428997"/>
                <a:ext cx="1621551" cy="959322"/>
              </a:xfrm>
              <a:custGeom>
                <a:avLst/>
                <a:gdLst>
                  <a:gd name="connsiteX0" fmla="*/ 1506047 w 1544448"/>
                  <a:gd name="connsiteY0" fmla="*/ 351690 h 913708"/>
                  <a:gd name="connsiteX1" fmla="*/ 1493497 w 1544448"/>
                  <a:gd name="connsiteY1" fmla="*/ 350253 h 913708"/>
                  <a:gd name="connsiteX2" fmla="*/ 1444223 w 1544448"/>
                  <a:gd name="connsiteY2" fmla="*/ 386500 h 913708"/>
                  <a:gd name="connsiteX3" fmla="*/ 1436051 w 1544448"/>
                  <a:gd name="connsiteY3" fmla="*/ 408418 h 913708"/>
                  <a:gd name="connsiteX4" fmla="*/ 1432392 w 1544448"/>
                  <a:gd name="connsiteY4" fmla="*/ 417582 h 913708"/>
                  <a:gd name="connsiteX5" fmla="*/ 1429827 w 1544448"/>
                  <a:gd name="connsiteY5" fmla="*/ 423532 h 913708"/>
                  <a:gd name="connsiteX6" fmla="*/ 1429212 w 1544448"/>
                  <a:gd name="connsiteY6" fmla="*/ 425002 h 913708"/>
                  <a:gd name="connsiteX7" fmla="*/ 1409071 w 1544448"/>
                  <a:gd name="connsiteY7" fmla="*/ 466754 h 913708"/>
                  <a:gd name="connsiteX8" fmla="*/ 1360755 w 1544448"/>
                  <a:gd name="connsiteY8" fmla="*/ 545230 h 913708"/>
                  <a:gd name="connsiteX9" fmla="*/ 1354805 w 1544448"/>
                  <a:gd name="connsiteY9" fmla="*/ 553231 h 913708"/>
                  <a:gd name="connsiteX10" fmla="*/ 1350462 w 1544448"/>
                  <a:gd name="connsiteY10" fmla="*/ 558976 h 913708"/>
                  <a:gd name="connsiteX11" fmla="*/ 1348581 w 1544448"/>
                  <a:gd name="connsiteY11" fmla="*/ 561404 h 913708"/>
                  <a:gd name="connsiteX12" fmla="*/ 1345162 w 1544448"/>
                  <a:gd name="connsiteY12" fmla="*/ 566123 h 913708"/>
                  <a:gd name="connsiteX13" fmla="*/ 1336613 w 1544448"/>
                  <a:gd name="connsiteY13" fmla="*/ 576655 h 913708"/>
                  <a:gd name="connsiteX14" fmla="*/ 1305462 w 1544448"/>
                  <a:gd name="connsiteY14" fmla="*/ 611738 h 913708"/>
                  <a:gd name="connsiteX15" fmla="*/ 1237928 w 1544448"/>
                  <a:gd name="connsiteY15" fmla="*/ 673767 h 913708"/>
                  <a:gd name="connsiteX16" fmla="*/ 1232970 w 1544448"/>
                  <a:gd name="connsiteY16" fmla="*/ 677699 h 913708"/>
                  <a:gd name="connsiteX17" fmla="*/ 1230576 w 1544448"/>
                  <a:gd name="connsiteY17" fmla="*/ 679546 h 913708"/>
                  <a:gd name="connsiteX18" fmla="*/ 1225550 w 1544448"/>
                  <a:gd name="connsiteY18" fmla="*/ 683307 h 913708"/>
                  <a:gd name="connsiteX19" fmla="*/ 1206880 w 1544448"/>
                  <a:gd name="connsiteY19" fmla="*/ 696711 h 913708"/>
                  <a:gd name="connsiteX20" fmla="*/ 1166325 w 1544448"/>
                  <a:gd name="connsiteY20" fmla="*/ 722699 h 913708"/>
                  <a:gd name="connsiteX21" fmla="*/ 1125770 w 1544448"/>
                  <a:gd name="connsiteY21" fmla="*/ 744857 h 913708"/>
                  <a:gd name="connsiteX22" fmla="*/ 1105835 w 1544448"/>
                  <a:gd name="connsiteY22" fmla="*/ 754466 h 913708"/>
                  <a:gd name="connsiteX23" fmla="*/ 1095235 w 1544448"/>
                  <a:gd name="connsiteY23" fmla="*/ 759253 h 913708"/>
                  <a:gd name="connsiteX24" fmla="*/ 1089764 w 1544448"/>
                  <a:gd name="connsiteY24" fmla="*/ 761646 h 913708"/>
                  <a:gd name="connsiteX25" fmla="*/ 1000585 w 1544448"/>
                  <a:gd name="connsiteY25" fmla="*/ 791498 h 913708"/>
                  <a:gd name="connsiteX26" fmla="*/ 953123 w 1544448"/>
                  <a:gd name="connsiteY26" fmla="*/ 801962 h 913708"/>
                  <a:gd name="connsiteX27" fmla="*/ 931615 w 1544448"/>
                  <a:gd name="connsiteY27" fmla="*/ 805552 h 913708"/>
                  <a:gd name="connsiteX28" fmla="*/ 926314 w 1544448"/>
                  <a:gd name="connsiteY28" fmla="*/ 806339 h 913708"/>
                  <a:gd name="connsiteX29" fmla="*/ 913218 w 1544448"/>
                  <a:gd name="connsiteY29" fmla="*/ 807877 h 913708"/>
                  <a:gd name="connsiteX30" fmla="*/ 839973 w 1544448"/>
                  <a:gd name="connsiteY30" fmla="*/ 811775 h 913708"/>
                  <a:gd name="connsiteX31" fmla="*/ 816619 w 1544448"/>
                  <a:gd name="connsiteY31" fmla="*/ 811365 h 913708"/>
                  <a:gd name="connsiteX32" fmla="*/ 768507 w 1544448"/>
                  <a:gd name="connsiteY32" fmla="*/ 808048 h 913708"/>
                  <a:gd name="connsiteX33" fmla="*/ 758146 w 1544448"/>
                  <a:gd name="connsiteY33" fmla="*/ 806886 h 913708"/>
                  <a:gd name="connsiteX34" fmla="*/ 751889 w 1544448"/>
                  <a:gd name="connsiteY34" fmla="*/ 805928 h 913708"/>
                  <a:gd name="connsiteX35" fmla="*/ 749016 w 1544448"/>
                  <a:gd name="connsiteY35" fmla="*/ 805552 h 913708"/>
                  <a:gd name="connsiteX36" fmla="*/ 743579 w 1544448"/>
                  <a:gd name="connsiteY36" fmla="*/ 804731 h 913708"/>
                  <a:gd name="connsiteX37" fmla="*/ 731167 w 1544448"/>
                  <a:gd name="connsiteY37" fmla="*/ 802782 h 913708"/>
                  <a:gd name="connsiteX38" fmla="*/ 644142 w 1544448"/>
                  <a:gd name="connsiteY38" fmla="*/ 781411 h 913708"/>
                  <a:gd name="connsiteX39" fmla="*/ 602391 w 1544448"/>
                  <a:gd name="connsiteY39" fmla="*/ 766605 h 913708"/>
                  <a:gd name="connsiteX40" fmla="*/ 592098 w 1544448"/>
                  <a:gd name="connsiteY40" fmla="*/ 762467 h 913708"/>
                  <a:gd name="connsiteX41" fmla="*/ 588747 w 1544448"/>
                  <a:gd name="connsiteY41" fmla="*/ 761031 h 913708"/>
                  <a:gd name="connsiteX42" fmla="*/ 567170 w 1544448"/>
                  <a:gd name="connsiteY42" fmla="*/ 751217 h 913708"/>
                  <a:gd name="connsiteX43" fmla="*/ 490848 w 1544448"/>
                  <a:gd name="connsiteY43" fmla="*/ 708611 h 913708"/>
                  <a:gd name="connsiteX44" fmla="*/ 455047 w 1544448"/>
                  <a:gd name="connsiteY44" fmla="*/ 683820 h 913708"/>
                  <a:gd name="connsiteX45" fmla="*/ 451114 w 1544448"/>
                  <a:gd name="connsiteY45" fmla="*/ 680845 h 913708"/>
                  <a:gd name="connsiteX46" fmla="*/ 446498 w 1544448"/>
                  <a:gd name="connsiteY46" fmla="*/ 677357 h 913708"/>
                  <a:gd name="connsiteX47" fmla="*/ 443729 w 1544448"/>
                  <a:gd name="connsiteY47" fmla="*/ 675169 h 913708"/>
                  <a:gd name="connsiteX48" fmla="*/ 426187 w 1544448"/>
                  <a:gd name="connsiteY48" fmla="*/ 660739 h 913708"/>
                  <a:gd name="connsiteX49" fmla="*/ 363201 w 1544448"/>
                  <a:gd name="connsiteY49" fmla="*/ 599633 h 913708"/>
                  <a:gd name="connsiteX50" fmla="*/ 335059 w 1544448"/>
                  <a:gd name="connsiteY50" fmla="*/ 566533 h 913708"/>
                  <a:gd name="connsiteX51" fmla="*/ 332289 w 1544448"/>
                  <a:gd name="connsiteY51" fmla="*/ 563011 h 913708"/>
                  <a:gd name="connsiteX52" fmla="*/ 329861 w 1544448"/>
                  <a:gd name="connsiteY52" fmla="*/ 559797 h 913708"/>
                  <a:gd name="connsiteX53" fmla="*/ 326407 w 1544448"/>
                  <a:gd name="connsiteY53" fmla="*/ 555215 h 913708"/>
                  <a:gd name="connsiteX54" fmla="*/ 313721 w 1544448"/>
                  <a:gd name="connsiteY54" fmla="*/ 537536 h 913708"/>
                  <a:gd name="connsiteX55" fmla="*/ 267832 w 1544448"/>
                  <a:gd name="connsiteY55" fmla="*/ 460975 h 913708"/>
                  <a:gd name="connsiteX56" fmla="*/ 249162 w 1544448"/>
                  <a:gd name="connsiteY56" fmla="*/ 421480 h 913708"/>
                  <a:gd name="connsiteX57" fmla="*/ 247555 w 1544448"/>
                  <a:gd name="connsiteY57" fmla="*/ 417651 h 913708"/>
                  <a:gd name="connsiteX58" fmla="*/ 243623 w 1544448"/>
                  <a:gd name="connsiteY58" fmla="*/ 407837 h 913708"/>
                  <a:gd name="connsiteX59" fmla="*/ 235895 w 1544448"/>
                  <a:gd name="connsiteY59" fmla="*/ 387115 h 913708"/>
                  <a:gd name="connsiteX60" fmla="*/ 211309 w 1544448"/>
                  <a:gd name="connsiteY60" fmla="*/ 299235 h 913708"/>
                  <a:gd name="connsiteX61" fmla="*/ 206111 w 1544448"/>
                  <a:gd name="connsiteY61" fmla="*/ 269760 h 913708"/>
                  <a:gd name="connsiteX62" fmla="*/ 204539 w 1544448"/>
                  <a:gd name="connsiteY62" fmla="*/ 260151 h 913708"/>
                  <a:gd name="connsiteX63" fmla="*/ 204299 w 1544448"/>
                  <a:gd name="connsiteY63" fmla="*/ 258510 h 913708"/>
                  <a:gd name="connsiteX64" fmla="*/ 203308 w 1544448"/>
                  <a:gd name="connsiteY64" fmla="*/ 252081 h 913708"/>
                  <a:gd name="connsiteX65" fmla="*/ 201940 w 1544448"/>
                  <a:gd name="connsiteY65" fmla="*/ 239669 h 913708"/>
                  <a:gd name="connsiteX66" fmla="*/ 199991 w 1544448"/>
                  <a:gd name="connsiteY66" fmla="*/ 216758 h 913708"/>
                  <a:gd name="connsiteX67" fmla="*/ 199956 w 1544448"/>
                  <a:gd name="connsiteY67" fmla="*/ 216075 h 913708"/>
                  <a:gd name="connsiteX68" fmla="*/ 257369 w 1544448"/>
                  <a:gd name="connsiteY68" fmla="*/ 234061 h 913708"/>
                  <a:gd name="connsiteX69" fmla="*/ 266123 w 1544448"/>
                  <a:gd name="connsiteY69" fmla="*/ 235429 h 913708"/>
                  <a:gd name="connsiteX70" fmla="*/ 291392 w 1544448"/>
                  <a:gd name="connsiteY70" fmla="*/ 220109 h 913708"/>
                  <a:gd name="connsiteX71" fmla="*/ 289922 w 1544448"/>
                  <a:gd name="connsiteY71" fmla="*/ 190634 h 913708"/>
                  <a:gd name="connsiteX72" fmla="*/ 171370 w 1544448"/>
                  <a:gd name="connsiteY72" fmla="*/ 12823 h 913708"/>
                  <a:gd name="connsiteX73" fmla="*/ 147434 w 1544448"/>
                  <a:gd name="connsiteY73" fmla="*/ 0 h 913708"/>
                  <a:gd name="connsiteX74" fmla="*/ 123498 w 1544448"/>
                  <a:gd name="connsiteY74" fmla="*/ 12823 h 913708"/>
                  <a:gd name="connsiteX75" fmla="*/ 4912 w 1544448"/>
                  <a:gd name="connsiteY75" fmla="*/ 190497 h 913708"/>
                  <a:gd name="connsiteX76" fmla="*/ 3441 w 1544448"/>
                  <a:gd name="connsiteY76" fmla="*/ 219973 h 913708"/>
                  <a:gd name="connsiteX77" fmla="*/ 28711 w 1544448"/>
                  <a:gd name="connsiteY77" fmla="*/ 235292 h 913708"/>
                  <a:gd name="connsiteX78" fmla="*/ 37465 w 1544448"/>
                  <a:gd name="connsiteY78" fmla="*/ 233924 h 913708"/>
                  <a:gd name="connsiteX79" fmla="*/ 97852 w 1544448"/>
                  <a:gd name="connsiteY79" fmla="*/ 215014 h 913708"/>
                  <a:gd name="connsiteX80" fmla="*/ 202692 w 1544448"/>
                  <a:gd name="connsiteY80" fmla="*/ 553437 h 913708"/>
                  <a:gd name="connsiteX81" fmla="*/ 479975 w 1544448"/>
                  <a:gd name="connsiteY81" fmla="*/ 820871 h 913708"/>
                  <a:gd name="connsiteX82" fmla="*/ 839632 w 1544448"/>
                  <a:gd name="connsiteY82" fmla="*/ 913709 h 913708"/>
                  <a:gd name="connsiteX83" fmla="*/ 839632 w 1544448"/>
                  <a:gd name="connsiteY83" fmla="*/ 913709 h 913708"/>
                  <a:gd name="connsiteX84" fmla="*/ 870270 w 1544448"/>
                  <a:gd name="connsiteY84" fmla="*/ 913059 h 913708"/>
                  <a:gd name="connsiteX85" fmla="*/ 1263745 w 1544448"/>
                  <a:gd name="connsiteY85" fmla="*/ 781069 h 913708"/>
                  <a:gd name="connsiteX86" fmla="*/ 1521400 w 1544448"/>
                  <a:gd name="connsiteY86" fmla="*/ 467540 h 913708"/>
                  <a:gd name="connsiteX87" fmla="*/ 1542019 w 1544448"/>
                  <a:gd name="connsiteY87" fmla="*/ 415531 h 913708"/>
                  <a:gd name="connsiteX88" fmla="*/ 1537984 w 1544448"/>
                  <a:gd name="connsiteY88" fmla="*/ 376857 h 913708"/>
                  <a:gd name="connsiteX89" fmla="*/ 1506081 w 1544448"/>
                  <a:gd name="connsiteY89" fmla="*/ 351690 h 9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44448" h="913708">
                    <a:moveTo>
                      <a:pt x="1506047" y="351690"/>
                    </a:moveTo>
                    <a:cubicBezTo>
                      <a:pt x="1501841" y="350732"/>
                      <a:pt x="1497635" y="350253"/>
                      <a:pt x="1493497" y="350253"/>
                    </a:cubicBezTo>
                    <a:cubicBezTo>
                      <a:pt x="1471066" y="350253"/>
                      <a:pt x="1452190" y="364136"/>
                      <a:pt x="1444223" y="386500"/>
                    </a:cubicBezTo>
                    <a:cubicBezTo>
                      <a:pt x="1441522" y="394091"/>
                      <a:pt x="1438786" y="401477"/>
                      <a:pt x="1436051" y="408418"/>
                    </a:cubicBezTo>
                    <a:cubicBezTo>
                      <a:pt x="1434854" y="411496"/>
                      <a:pt x="1433623" y="414539"/>
                      <a:pt x="1432392" y="417582"/>
                    </a:cubicBezTo>
                    <a:cubicBezTo>
                      <a:pt x="1431400" y="419668"/>
                      <a:pt x="1430477" y="421617"/>
                      <a:pt x="1429827" y="423532"/>
                    </a:cubicBezTo>
                    <a:cubicBezTo>
                      <a:pt x="1429622" y="424011"/>
                      <a:pt x="1429417" y="424524"/>
                      <a:pt x="1429212" y="425002"/>
                    </a:cubicBezTo>
                    <a:cubicBezTo>
                      <a:pt x="1423023" y="439090"/>
                      <a:pt x="1416218" y="453144"/>
                      <a:pt x="1409071" y="466754"/>
                    </a:cubicBezTo>
                    <a:cubicBezTo>
                      <a:pt x="1394812" y="493836"/>
                      <a:pt x="1378570" y="520234"/>
                      <a:pt x="1360755" y="545230"/>
                    </a:cubicBezTo>
                    <a:cubicBezTo>
                      <a:pt x="1358840" y="547931"/>
                      <a:pt x="1356822" y="550564"/>
                      <a:pt x="1354805" y="553231"/>
                    </a:cubicBezTo>
                    <a:cubicBezTo>
                      <a:pt x="1353369" y="555112"/>
                      <a:pt x="1351932" y="557027"/>
                      <a:pt x="1350462" y="558976"/>
                    </a:cubicBezTo>
                    <a:cubicBezTo>
                      <a:pt x="1349675" y="559865"/>
                      <a:pt x="1349060" y="560720"/>
                      <a:pt x="1348581" y="561404"/>
                    </a:cubicBezTo>
                    <a:cubicBezTo>
                      <a:pt x="1347521" y="562874"/>
                      <a:pt x="1345880" y="565234"/>
                      <a:pt x="1345162" y="566123"/>
                    </a:cubicBezTo>
                    <a:cubicBezTo>
                      <a:pt x="1342358" y="569645"/>
                      <a:pt x="1339486" y="573167"/>
                      <a:pt x="1336613" y="576655"/>
                    </a:cubicBezTo>
                    <a:cubicBezTo>
                      <a:pt x="1326628" y="588691"/>
                      <a:pt x="1316165" y="600488"/>
                      <a:pt x="1305462" y="611738"/>
                    </a:cubicBezTo>
                    <a:cubicBezTo>
                      <a:pt x="1284433" y="633862"/>
                      <a:pt x="1261693" y="654720"/>
                      <a:pt x="1237928" y="673767"/>
                    </a:cubicBezTo>
                    <a:cubicBezTo>
                      <a:pt x="1236287" y="675066"/>
                      <a:pt x="1234646" y="676366"/>
                      <a:pt x="1232970" y="677699"/>
                    </a:cubicBezTo>
                    <a:lnTo>
                      <a:pt x="1230576" y="679546"/>
                    </a:lnTo>
                    <a:cubicBezTo>
                      <a:pt x="1228901" y="680811"/>
                      <a:pt x="1227225" y="682042"/>
                      <a:pt x="1225550" y="683307"/>
                    </a:cubicBezTo>
                    <a:cubicBezTo>
                      <a:pt x="1219463" y="687821"/>
                      <a:pt x="1213171" y="692334"/>
                      <a:pt x="1206880" y="696711"/>
                    </a:cubicBezTo>
                    <a:cubicBezTo>
                      <a:pt x="1193715" y="705841"/>
                      <a:pt x="1180071" y="714561"/>
                      <a:pt x="1166325" y="722699"/>
                    </a:cubicBezTo>
                    <a:cubicBezTo>
                      <a:pt x="1153126" y="730495"/>
                      <a:pt x="1139482" y="737984"/>
                      <a:pt x="1125770" y="744857"/>
                    </a:cubicBezTo>
                    <a:cubicBezTo>
                      <a:pt x="1119273" y="748140"/>
                      <a:pt x="1112571" y="751354"/>
                      <a:pt x="1105835" y="754466"/>
                    </a:cubicBezTo>
                    <a:cubicBezTo>
                      <a:pt x="1102313" y="756107"/>
                      <a:pt x="1098791" y="757680"/>
                      <a:pt x="1095235" y="759253"/>
                    </a:cubicBezTo>
                    <a:cubicBezTo>
                      <a:pt x="1093628" y="759971"/>
                      <a:pt x="1089764" y="761646"/>
                      <a:pt x="1089764" y="761646"/>
                    </a:cubicBezTo>
                    <a:cubicBezTo>
                      <a:pt x="1059741" y="773922"/>
                      <a:pt x="1029718" y="783975"/>
                      <a:pt x="1000585" y="791498"/>
                    </a:cubicBezTo>
                    <a:cubicBezTo>
                      <a:pt x="984889" y="795567"/>
                      <a:pt x="968921" y="799089"/>
                      <a:pt x="953123" y="801962"/>
                    </a:cubicBezTo>
                    <a:cubicBezTo>
                      <a:pt x="945942" y="803261"/>
                      <a:pt x="938727" y="804458"/>
                      <a:pt x="931615" y="805552"/>
                    </a:cubicBezTo>
                    <a:cubicBezTo>
                      <a:pt x="930110" y="805791"/>
                      <a:pt x="926314" y="806339"/>
                      <a:pt x="926314" y="806339"/>
                    </a:cubicBezTo>
                    <a:cubicBezTo>
                      <a:pt x="921937" y="806886"/>
                      <a:pt x="917595" y="807399"/>
                      <a:pt x="913218" y="807877"/>
                    </a:cubicBezTo>
                    <a:cubicBezTo>
                      <a:pt x="889042" y="810476"/>
                      <a:pt x="864422" y="811775"/>
                      <a:pt x="839973" y="811775"/>
                    </a:cubicBezTo>
                    <a:cubicBezTo>
                      <a:pt x="832211" y="811775"/>
                      <a:pt x="824381" y="811639"/>
                      <a:pt x="816619" y="811365"/>
                    </a:cubicBezTo>
                    <a:cubicBezTo>
                      <a:pt x="800616" y="810818"/>
                      <a:pt x="784442" y="809724"/>
                      <a:pt x="768507" y="808048"/>
                    </a:cubicBezTo>
                    <a:cubicBezTo>
                      <a:pt x="765054" y="807672"/>
                      <a:pt x="761600" y="807296"/>
                      <a:pt x="758146" y="806886"/>
                    </a:cubicBezTo>
                    <a:cubicBezTo>
                      <a:pt x="756881" y="806749"/>
                      <a:pt x="753701" y="806202"/>
                      <a:pt x="751889" y="805928"/>
                    </a:cubicBezTo>
                    <a:cubicBezTo>
                      <a:pt x="750418" y="805689"/>
                      <a:pt x="749734" y="805586"/>
                      <a:pt x="749016" y="805552"/>
                    </a:cubicBezTo>
                    <a:cubicBezTo>
                      <a:pt x="747204" y="805278"/>
                      <a:pt x="745392" y="805005"/>
                      <a:pt x="743579" y="804731"/>
                    </a:cubicBezTo>
                    <a:cubicBezTo>
                      <a:pt x="739442" y="804116"/>
                      <a:pt x="735304" y="803500"/>
                      <a:pt x="731167" y="802782"/>
                    </a:cubicBezTo>
                    <a:cubicBezTo>
                      <a:pt x="701794" y="797619"/>
                      <a:pt x="672523" y="790404"/>
                      <a:pt x="644142" y="781411"/>
                    </a:cubicBezTo>
                    <a:cubicBezTo>
                      <a:pt x="630088" y="776965"/>
                      <a:pt x="616034" y="771973"/>
                      <a:pt x="602391" y="766605"/>
                    </a:cubicBezTo>
                    <a:cubicBezTo>
                      <a:pt x="598937" y="765271"/>
                      <a:pt x="595518" y="763869"/>
                      <a:pt x="592098" y="762467"/>
                    </a:cubicBezTo>
                    <a:cubicBezTo>
                      <a:pt x="590901" y="761920"/>
                      <a:pt x="589739" y="761441"/>
                      <a:pt x="588747" y="761031"/>
                    </a:cubicBezTo>
                    <a:cubicBezTo>
                      <a:pt x="581464" y="757885"/>
                      <a:pt x="574214" y="754568"/>
                      <a:pt x="567170" y="751217"/>
                    </a:cubicBezTo>
                    <a:cubicBezTo>
                      <a:pt x="540977" y="738736"/>
                      <a:pt x="515297" y="724409"/>
                      <a:pt x="490848" y="708611"/>
                    </a:cubicBezTo>
                    <a:cubicBezTo>
                      <a:pt x="478675" y="700746"/>
                      <a:pt x="466639" y="692403"/>
                      <a:pt x="455047" y="683820"/>
                    </a:cubicBezTo>
                    <a:cubicBezTo>
                      <a:pt x="453713" y="682828"/>
                      <a:pt x="452414" y="681837"/>
                      <a:pt x="451114" y="680845"/>
                    </a:cubicBezTo>
                    <a:cubicBezTo>
                      <a:pt x="449576" y="679682"/>
                      <a:pt x="448037" y="678486"/>
                      <a:pt x="446498" y="677357"/>
                    </a:cubicBezTo>
                    <a:lnTo>
                      <a:pt x="443729" y="675169"/>
                    </a:lnTo>
                    <a:cubicBezTo>
                      <a:pt x="437813" y="670450"/>
                      <a:pt x="431897" y="665594"/>
                      <a:pt x="426187" y="660739"/>
                    </a:cubicBezTo>
                    <a:cubicBezTo>
                      <a:pt x="403960" y="641795"/>
                      <a:pt x="382760" y="621244"/>
                      <a:pt x="363201" y="599633"/>
                    </a:cubicBezTo>
                    <a:cubicBezTo>
                      <a:pt x="353524" y="588965"/>
                      <a:pt x="344052" y="577817"/>
                      <a:pt x="335059" y="566533"/>
                    </a:cubicBezTo>
                    <a:lnTo>
                      <a:pt x="332289" y="563011"/>
                    </a:lnTo>
                    <a:lnTo>
                      <a:pt x="329861" y="559797"/>
                    </a:lnTo>
                    <a:cubicBezTo>
                      <a:pt x="328698" y="558258"/>
                      <a:pt x="327536" y="556753"/>
                      <a:pt x="326407" y="555215"/>
                    </a:cubicBezTo>
                    <a:cubicBezTo>
                      <a:pt x="322099" y="549402"/>
                      <a:pt x="317825" y="543452"/>
                      <a:pt x="313721" y="537536"/>
                    </a:cubicBezTo>
                    <a:cubicBezTo>
                      <a:pt x="296795" y="513121"/>
                      <a:pt x="281373" y="487373"/>
                      <a:pt x="267832" y="460975"/>
                    </a:cubicBezTo>
                    <a:cubicBezTo>
                      <a:pt x="261199" y="448049"/>
                      <a:pt x="254941" y="434782"/>
                      <a:pt x="249162" y="421480"/>
                    </a:cubicBezTo>
                    <a:cubicBezTo>
                      <a:pt x="248684" y="420249"/>
                      <a:pt x="248136" y="418950"/>
                      <a:pt x="247555" y="417651"/>
                    </a:cubicBezTo>
                    <a:cubicBezTo>
                      <a:pt x="246222" y="414402"/>
                      <a:pt x="244922" y="411119"/>
                      <a:pt x="243623" y="407837"/>
                    </a:cubicBezTo>
                    <a:cubicBezTo>
                      <a:pt x="240990" y="401100"/>
                      <a:pt x="238391" y="394125"/>
                      <a:pt x="235895" y="387115"/>
                    </a:cubicBezTo>
                    <a:cubicBezTo>
                      <a:pt x="225739" y="358528"/>
                      <a:pt x="217498" y="328950"/>
                      <a:pt x="211309" y="299235"/>
                    </a:cubicBezTo>
                    <a:cubicBezTo>
                      <a:pt x="209292" y="289558"/>
                      <a:pt x="207684" y="279505"/>
                      <a:pt x="206111" y="269760"/>
                    </a:cubicBezTo>
                    <a:cubicBezTo>
                      <a:pt x="205599" y="266545"/>
                      <a:pt x="205086" y="263331"/>
                      <a:pt x="204539" y="260151"/>
                    </a:cubicBezTo>
                    <a:cubicBezTo>
                      <a:pt x="204470" y="259536"/>
                      <a:pt x="204368" y="258989"/>
                      <a:pt x="204299" y="258510"/>
                    </a:cubicBezTo>
                    <a:cubicBezTo>
                      <a:pt x="204026" y="256697"/>
                      <a:pt x="203479" y="253415"/>
                      <a:pt x="203308" y="252081"/>
                    </a:cubicBezTo>
                    <a:cubicBezTo>
                      <a:pt x="202795" y="247944"/>
                      <a:pt x="202350" y="243806"/>
                      <a:pt x="201940" y="239669"/>
                    </a:cubicBezTo>
                    <a:cubicBezTo>
                      <a:pt x="201187" y="232112"/>
                      <a:pt x="200504" y="224418"/>
                      <a:pt x="199991" y="216758"/>
                    </a:cubicBezTo>
                    <a:cubicBezTo>
                      <a:pt x="199991" y="216519"/>
                      <a:pt x="199991" y="216314"/>
                      <a:pt x="199956" y="216075"/>
                    </a:cubicBezTo>
                    <a:lnTo>
                      <a:pt x="257369" y="234061"/>
                    </a:lnTo>
                    <a:cubicBezTo>
                      <a:pt x="260241" y="234950"/>
                      <a:pt x="263182" y="235429"/>
                      <a:pt x="266123" y="235429"/>
                    </a:cubicBezTo>
                    <a:cubicBezTo>
                      <a:pt x="276655" y="235429"/>
                      <a:pt x="286332" y="229547"/>
                      <a:pt x="291392" y="220109"/>
                    </a:cubicBezTo>
                    <a:cubicBezTo>
                      <a:pt x="296453" y="210638"/>
                      <a:pt x="295906" y="199627"/>
                      <a:pt x="289922" y="190634"/>
                    </a:cubicBezTo>
                    <a:lnTo>
                      <a:pt x="171370" y="12823"/>
                    </a:lnTo>
                    <a:cubicBezTo>
                      <a:pt x="166036" y="4787"/>
                      <a:pt x="157077" y="0"/>
                      <a:pt x="147434" y="0"/>
                    </a:cubicBezTo>
                    <a:cubicBezTo>
                      <a:pt x="137791" y="0"/>
                      <a:pt x="128832" y="4787"/>
                      <a:pt x="123498" y="12823"/>
                    </a:cubicBezTo>
                    <a:lnTo>
                      <a:pt x="4912" y="190497"/>
                    </a:lnTo>
                    <a:cubicBezTo>
                      <a:pt x="-1073" y="199490"/>
                      <a:pt x="-1620" y="210501"/>
                      <a:pt x="3441" y="219973"/>
                    </a:cubicBezTo>
                    <a:cubicBezTo>
                      <a:pt x="8502" y="229410"/>
                      <a:pt x="18179" y="235292"/>
                      <a:pt x="28711" y="235292"/>
                    </a:cubicBezTo>
                    <a:cubicBezTo>
                      <a:pt x="31652" y="235292"/>
                      <a:pt x="34592" y="234847"/>
                      <a:pt x="37465" y="233924"/>
                    </a:cubicBezTo>
                    <a:lnTo>
                      <a:pt x="97852" y="215014"/>
                    </a:lnTo>
                    <a:cubicBezTo>
                      <a:pt x="105170" y="335105"/>
                      <a:pt x="141040" y="451264"/>
                      <a:pt x="202692" y="553437"/>
                    </a:cubicBezTo>
                    <a:cubicBezTo>
                      <a:pt x="270363" y="665526"/>
                      <a:pt x="366244" y="758022"/>
                      <a:pt x="479975" y="820871"/>
                    </a:cubicBezTo>
                    <a:cubicBezTo>
                      <a:pt x="589841" y="881600"/>
                      <a:pt x="714206" y="913709"/>
                      <a:pt x="839632" y="913709"/>
                    </a:cubicBezTo>
                    <a:lnTo>
                      <a:pt x="839632" y="913709"/>
                    </a:lnTo>
                    <a:cubicBezTo>
                      <a:pt x="849821" y="913709"/>
                      <a:pt x="860114" y="913504"/>
                      <a:pt x="870270" y="913059"/>
                    </a:cubicBezTo>
                    <a:cubicBezTo>
                      <a:pt x="1013066" y="907041"/>
                      <a:pt x="1149125" y="861391"/>
                      <a:pt x="1263745" y="781069"/>
                    </a:cubicBezTo>
                    <a:cubicBezTo>
                      <a:pt x="1378843" y="700404"/>
                      <a:pt x="1467920" y="591974"/>
                      <a:pt x="1521400" y="467540"/>
                    </a:cubicBezTo>
                    <a:cubicBezTo>
                      <a:pt x="1529846" y="447913"/>
                      <a:pt x="1536377" y="431397"/>
                      <a:pt x="1542019" y="415531"/>
                    </a:cubicBezTo>
                    <a:cubicBezTo>
                      <a:pt x="1546328" y="403426"/>
                      <a:pt x="1544857" y="389338"/>
                      <a:pt x="1537984" y="376857"/>
                    </a:cubicBezTo>
                    <a:cubicBezTo>
                      <a:pt x="1530940" y="364034"/>
                      <a:pt x="1519006" y="354630"/>
                      <a:pt x="1506081" y="351690"/>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41" name="Freeform: Shape 40">
                <a:extLst>
                  <a:ext uri="{FF2B5EF4-FFF2-40B4-BE49-F238E27FC236}">
                    <a16:creationId xmlns:a16="http://schemas.microsoft.com/office/drawing/2014/main" id="{D57F0A01-B31E-268A-FC88-EA2A0D89151D}"/>
                  </a:ext>
                </a:extLst>
              </p:cNvPr>
              <p:cNvSpPr/>
              <p:nvPr/>
            </p:nvSpPr>
            <p:spPr>
              <a:xfrm>
                <a:off x="5331426" y="1767908"/>
                <a:ext cx="1621443" cy="957815"/>
              </a:xfrm>
              <a:custGeom>
                <a:avLst/>
                <a:gdLst>
                  <a:gd name="connsiteX0" fmla="*/ 1541007 w 1544345"/>
                  <a:gd name="connsiteY0" fmla="*/ 692266 h 912272"/>
                  <a:gd name="connsiteX1" fmla="*/ 1515737 w 1544345"/>
                  <a:gd name="connsiteY1" fmla="*/ 676947 h 912272"/>
                  <a:gd name="connsiteX2" fmla="*/ 1506984 w 1544345"/>
                  <a:gd name="connsiteY2" fmla="*/ 678315 h 912272"/>
                  <a:gd name="connsiteX3" fmla="*/ 1446528 w 1544345"/>
                  <a:gd name="connsiteY3" fmla="*/ 697258 h 912272"/>
                  <a:gd name="connsiteX4" fmla="*/ 1341756 w 1544345"/>
                  <a:gd name="connsiteY4" fmla="*/ 360272 h 912272"/>
                  <a:gd name="connsiteX5" fmla="*/ 1064474 w 1544345"/>
                  <a:gd name="connsiteY5" fmla="*/ 92838 h 912272"/>
                  <a:gd name="connsiteX6" fmla="*/ 704817 w 1544345"/>
                  <a:gd name="connsiteY6" fmla="*/ 0 h 912272"/>
                  <a:gd name="connsiteX7" fmla="*/ 674178 w 1544345"/>
                  <a:gd name="connsiteY7" fmla="*/ 650 h 912272"/>
                  <a:gd name="connsiteX8" fmla="*/ 280703 w 1544345"/>
                  <a:gd name="connsiteY8" fmla="*/ 132640 h 912272"/>
                  <a:gd name="connsiteX9" fmla="*/ 23048 w 1544345"/>
                  <a:gd name="connsiteY9" fmla="*/ 446169 h 912272"/>
                  <a:gd name="connsiteX10" fmla="*/ 2429 w 1544345"/>
                  <a:gd name="connsiteY10" fmla="*/ 498178 h 912272"/>
                  <a:gd name="connsiteX11" fmla="*/ 6464 w 1544345"/>
                  <a:gd name="connsiteY11" fmla="*/ 536852 h 912272"/>
                  <a:gd name="connsiteX12" fmla="*/ 38367 w 1544345"/>
                  <a:gd name="connsiteY12" fmla="*/ 562019 h 912272"/>
                  <a:gd name="connsiteX13" fmla="*/ 50917 w 1544345"/>
                  <a:gd name="connsiteY13" fmla="*/ 563456 h 912272"/>
                  <a:gd name="connsiteX14" fmla="*/ 50917 w 1544345"/>
                  <a:gd name="connsiteY14" fmla="*/ 563456 h 912272"/>
                  <a:gd name="connsiteX15" fmla="*/ 100157 w 1544345"/>
                  <a:gd name="connsiteY15" fmla="*/ 527209 h 912272"/>
                  <a:gd name="connsiteX16" fmla="*/ 108329 w 1544345"/>
                  <a:gd name="connsiteY16" fmla="*/ 505291 h 912272"/>
                  <a:gd name="connsiteX17" fmla="*/ 111988 w 1544345"/>
                  <a:gd name="connsiteY17" fmla="*/ 496161 h 912272"/>
                  <a:gd name="connsiteX18" fmla="*/ 114553 w 1544345"/>
                  <a:gd name="connsiteY18" fmla="*/ 490211 h 912272"/>
                  <a:gd name="connsiteX19" fmla="*/ 115202 w 1544345"/>
                  <a:gd name="connsiteY19" fmla="*/ 488741 h 912272"/>
                  <a:gd name="connsiteX20" fmla="*/ 135343 w 1544345"/>
                  <a:gd name="connsiteY20" fmla="*/ 446989 h 912272"/>
                  <a:gd name="connsiteX21" fmla="*/ 183659 w 1544345"/>
                  <a:gd name="connsiteY21" fmla="*/ 368513 h 912272"/>
                  <a:gd name="connsiteX22" fmla="*/ 189609 w 1544345"/>
                  <a:gd name="connsiteY22" fmla="*/ 360512 h 912272"/>
                  <a:gd name="connsiteX23" fmla="*/ 193884 w 1544345"/>
                  <a:gd name="connsiteY23" fmla="*/ 354835 h 912272"/>
                  <a:gd name="connsiteX24" fmla="*/ 195833 w 1544345"/>
                  <a:gd name="connsiteY24" fmla="*/ 352305 h 912272"/>
                  <a:gd name="connsiteX25" fmla="*/ 199218 w 1544345"/>
                  <a:gd name="connsiteY25" fmla="*/ 347620 h 912272"/>
                  <a:gd name="connsiteX26" fmla="*/ 207767 w 1544345"/>
                  <a:gd name="connsiteY26" fmla="*/ 337089 h 912272"/>
                  <a:gd name="connsiteX27" fmla="*/ 238918 w 1544345"/>
                  <a:gd name="connsiteY27" fmla="*/ 302005 h 912272"/>
                  <a:gd name="connsiteX28" fmla="*/ 306452 w 1544345"/>
                  <a:gd name="connsiteY28" fmla="*/ 239976 h 912272"/>
                  <a:gd name="connsiteX29" fmla="*/ 311341 w 1544345"/>
                  <a:gd name="connsiteY29" fmla="*/ 236078 h 912272"/>
                  <a:gd name="connsiteX30" fmla="*/ 313803 w 1544345"/>
                  <a:gd name="connsiteY30" fmla="*/ 234198 h 912272"/>
                  <a:gd name="connsiteX31" fmla="*/ 318830 w 1544345"/>
                  <a:gd name="connsiteY31" fmla="*/ 230436 h 912272"/>
                  <a:gd name="connsiteX32" fmla="*/ 337500 w 1544345"/>
                  <a:gd name="connsiteY32" fmla="*/ 217032 h 912272"/>
                  <a:gd name="connsiteX33" fmla="*/ 378055 w 1544345"/>
                  <a:gd name="connsiteY33" fmla="*/ 191044 h 912272"/>
                  <a:gd name="connsiteX34" fmla="*/ 418609 w 1544345"/>
                  <a:gd name="connsiteY34" fmla="*/ 168886 h 912272"/>
                  <a:gd name="connsiteX35" fmla="*/ 438545 w 1544345"/>
                  <a:gd name="connsiteY35" fmla="*/ 159278 h 912272"/>
                  <a:gd name="connsiteX36" fmla="*/ 449145 w 1544345"/>
                  <a:gd name="connsiteY36" fmla="*/ 154490 h 912272"/>
                  <a:gd name="connsiteX37" fmla="*/ 454616 w 1544345"/>
                  <a:gd name="connsiteY37" fmla="*/ 152097 h 912272"/>
                  <a:gd name="connsiteX38" fmla="*/ 543795 w 1544345"/>
                  <a:gd name="connsiteY38" fmla="*/ 122245 h 912272"/>
                  <a:gd name="connsiteX39" fmla="*/ 591257 w 1544345"/>
                  <a:gd name="connsiteY39" fmla="*/ 111782 h 912272"/>
                  <a:gd name="connsiteX40" fmla="*/ 612765 w 1544345"/>
                  <a:gd name="connsiteY40" fmla="*/ 108191 h 912272"/>
                  <a:gd name="connsiteX41" fmla="*/ 618100 w 1544345"/>
                  <a:gd name="connsiteY41" fmla="*/ 107405 h 912272"/>
                  <a:gd name="connsiteX42" fmla="*/ 631162 w 1544345"/>
                  <a:gd name="connsiteY42" fmla="*/ 105866 h 912272"/>
                  <a:gd name="connsiteX43" fmla="*/ 704406 w 1544345"/>
                  <a:gd name="connsiteY43" fmla="*/ 101968 h 912272"/>
                  <a:gd name="connsiteX44" fmla="*/ 727761 w 1544345"/>
                  <a:gd name="connsiteY44" fmla="*/ 102378 h 912272"/>
                  <a:gd name="connsiteX45" fmla="*/ 775873 w 1544345"/>
                  <a:gd name="connsiteY45" fmla="*/ 105695 h 912272"/>
                  <a:gd name="connsiteX46" fmla="*/ 786199 w 1544345"/>
                  <a:gd name="connsiteY46" fmla="*/ 106858 h 912272"/>
                  <a:gd name="connsiteX47" fmla="*/ 792457 w 1544345"/>
                  <a:gd name="connsiteY47" fmla="*/ 107815 h 912272"/>
                  <a:gd name="connsiteX48" fmla="*/ 795329 w 1544345"/>
                  <a:gd name="connsiteY48" fmla="*/ 108191 h 912272"/>
                  <a:gd name="connsiteX49" fmla="*/ 800766 w 1544345"/>
                  <a:gd name="connsiteY49" fmla="*/ 109012 h 912272"/>
                  <a:gd name="connsiteX50" fmla="*/ 813179 w 1544345"/>
                  <a:gd name="connsiteY50" fmla="*/ 110961 h 912272"/>
                  <a:gd name="connsiteX51" fmla="*/ 900204 w 1544345"/>
                  <a:gd name="connsiteY51" fmla="*/ 132332 h 912272"/>
                  <a:gd name="connsiteX52" fmla="*/ 941955 w 1544345"/>
                  <a:gd name="connsiteY52" fmla="*/ 147139 h 912272"/>
                  <a:gd name="connsiteX53" fmla="*/ 952213 w 1544345"/>
                  <a:gd name="connsiteY53" fmla="*/ 151242 h 912272"/>
                  <a:gd name="connsiteX54" fmla="*/ 955599 w 1544345"/>
                  <a:gd name="connsiteY54" fmla="*/ 152678 h 912272"/>
                  <a:gd name="connsiteX55" fmla="*/ 977209 w 1544345"/>
                  <a:gd name="connsiteY55" fmla="*/ 162492 h 912272"/>
                  <a:gd name="connsiteX56" fmla="*/ 1053531 w 1544345"/>
                  <a:gd name="connsiteY56" fmla="*/ 205098 h 912272"/>
                  <a:gd name="connsiteX57" fmla="*/ 1089333 w 1544345"/>
                  <a:gd name="connsiteY57" fmla="*/ 229889 h 912272"/>
                  <a:gd name="connsiteX58" fmla="*/ 1093265 w 1544345"/>
                  <a:gd name="connsiteY58" fmla="*/ 232898 h 912272"/>
                  <a:gd name="connsiteX59" fmla="*/ 1097882 w 1544345"/>
                  <a:gd name="connsiteY59" fmla="*/ 236386 h 912272"/>
                  <a:gd name="connsiteX60" fmla="*/ 1100651 w 1544345"/>
                  <a:gd name="connsiteY60" fmla="*/ 238574 h 912272"/>
                  <a:gd name="connsiteX61" fmla="*/ 1118193 w 1544345"/>
                  <a:gd name="connsiteY61" fmla="*/ 253004 h 912272"/>
                  <a:gd name="connsiteX62" fmla="*/ 1181179 w 1544345"/>
                  <a:gd name="connsiteY62" fmla="*/ 314110 h 912272"/>
                  <a:gd name="connsiteX63" fmla="*/ 1209321 w 1544345"/>
                  <a:gd name="connsiteY63" fmla="*/ 347210 h 912272"/>
                  <a:gd name="connsiteX64" fmla="*/ 1212057 w 1544345"/>
                  <a:gd name="connsiteY64" fmla="*/ 350664 h 912272"/>
                  <a:gd name="connsiteX65" fmla="*/ 1214519 w 1544345"/>
                  <a:gd name="connsiteY65" fmla="*/ 353946 h 912272"/>
                  <a:gd name="connsiteX66" fmla="*/ 1217972 w 1544345"/>
                  <a:gd name="connsiteY66" fmla="*/ 358528 h 912272"/>
                  <a:gd name="connsiteX67" fmla="*/ 1230658 w 1544345"/>
                  <a:gd name="connsiteY67" fmla="*/ 376207 h 912272"/>
                  <a:gd name="connsiteX68" fmla="*/ 1276547 w 1544345"/>
                  <a:gd name="connsiteY68" fmla="*/ 452768 h 912272"/>
                  <a:gd name="connsiteX69" fmla="*/ 1295183 w 1544345"/>
                  <a:gd name="connsiteY69" fmla="*/ 492194 h 912272"/>
                  <a:gd name="connsiteX70" fmla="*/ 1296825 w 1544345"/>
                  <a:gd name="connsiteY70" fmla="*/ 496058 h 912272"/>
                  <a:gd name="connsiteX71" fmla="*/ 1300757 w 1544345"/>
                  <a:gd name="connsiteY71" fmla="*/ 505906 h 912272"/>
                  <a:gd name="connsiteX72" fmla="*/ 1308485 w 1544345"/>
                  <a:gd name="connsiteY72" fmla="*/ 526628 h 912272"/>
                  <a:gd name="connsiteX73" fmla="*/ 1333071 w 1544345"/>
                  <a:gd name="connsiteY73" fmla="*/ 614542 h 912272"/>
                  <a:gd name="connsiteX74" fmla="*/ 1338303 w 1544345"/>
                  <a:gd name="connsiteY74" fmla="*/ 644086 h 912272"/>
                  <a:gd name="connsiteX75" fmla="*/ 1339841 w 1544345"/>
                  <a:gd name="connsiteY75" fmla="*/ 653592 h 912272"/>
                  <a:gd name="connsiteX76" fmla="*/ 1340081 w 1544345"/>
                  <a:gd name="connsiteY76" fmla="*/ 655233 h 912272"/>
                  <a:gd name="connsiteX77" fmla="*/ 1341072 w 1544345"/>
                  <a:gd name="connsiteY77" fmla="*/ 661662 h 912272"/>
                  <a:gd name="connsiteX78" fmla="*/ 1342440 w 1544345"/>
                  <a:gd name="connsiteY78" fmla="*/ 674074 h 912272"/>
                  <a:gd name="connsiteX79" fmla="*/ 1344321 w 1544345"/>
                  <a:gd name="connsiteY79" fmla="*/ 696164 h 912272"/>
                  <a:gd name="connsiteX80" fmla="*/ 1287011 w 1544345"/>
                  <a:gd name="connsiteY80" fmla="*/ 678212 h 912272"/>
                  <a:gd name="connsiteX81" fmla="*/ 1278257 w 1544345"/>
                  <a:gd name="connsiteY81" fmla="*/ 676844 h 912272"/>
                  <a:gd name="connsiteX82" fmla="*/ 1252987 w 1544345"/>
                  <a:gd name="connsiteY82" fmla="*/ 692163 h 912272"/>
                  <a:gd name="connsiteX83" fmla="*/ 1254458 w 1544345"/>
                  <a:gd name="connsiteY83" fmla="*/ 721639 h 912272"/>
                  <a:gd name="connsiteX84" fmla="*/ 1373010 w 1544345"/>
                  <a:gd name="connsiteY84" fmla="*/ 899450 h 912272"/>
                  <a:gd name="connsiteX85" fmla="*/ 1396946 w 1544345"/>
                  <a:gd name="connsiteY85" fmla="*/ 912273 h 912272"/>
                  <a:gd name="connsiteX86" fmla="*/ 1420882 w 1544345"/>
                  <a:gd name="connsiteY86" fmla="*/ 899450 h 912272"/>
                  <a:gd name="connsiteX87" fmla="*/ 1539434 w 1544345"/>
                  <a:gd name="connsiteY87" fmla="*/ 721639 h 912272"/>
                  <a:gd name="connsiteX88" fmla="*/ 1540904 w 1544345"/>
                  <a:gd name="connsiteY88" fmla="*/ 692163 h 9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44345" h="912272">
                    <a:moveTo>
                      <a:pt x="1541007" y="692266"/>
                    </a:moveTo>
                    <a:cubicBezTo>
                      <a:pt x="1535946" y="682828"/>
                      <a:pt x="1526269" y="676947"/>
                      <a:pt x="1515737" y="676947"/>
                    </a:cubicBezTo>
                    <a:cubicBezTo>
                      <a:pt x="1512797" y="676947"/>
                      <a:pt x="1509856" y="677391"/>
                      <a:pt x="1506984" y="678315"/>
                    </a:cubicBezTo>
                    <a:lnTo>
                      <a:pt x="1446528" y="697258"/>
                    </a:lnTo>
                    <a:cubicBezTo>
                      <a:pt x="1439005" y="577680"/>
                      <a:pt x="1403169" y="462035"/>
                      <a:pt x="1341756" y="360272"/>
                    </a:cubicBezTo>
                    <a:cubicBezTo>
                      <a:pt x="1274085" y="248183"/>
                      <a:pt x="1178204" y="155687"/>
                      <a:pt x="1064474" y="92838"/>
                    </a:cubicBezTo>
                    <a:cubicBezTo>
                      <a:pt x="954607" y="32109"/>
                      <a:pt x="830242" y="0"/>
                      <a:pt x="704817" y="0"/>
                    </a:cubicBezTo>
                    <a:cubicBezTo>
                      <a:pt x="694627" y="0"/>
                      <a:pt x="684334" y="205"/>
                      <a:pt x="674178" y="650"/>
                    </a:cubicBezTo>
                    <a:cubicBezTo>
                      <a:pt x="531383" y="6668"/>
                      <a:pt x="395323" y="52317"/>
                      <a:pt x="280703" y="132640"/>
                    </a:cubicBezTo>
                    <a:cubicBezTo>
                      <a:pt x="165605" y="213305"/>
                      <a:pt x="76494" y="321735"/>
                      <a:pt x="23048" y="446169"/>
                    </a:cubicBezTo>
                    <a:cubicBezTo>
                      <a:pt x="14636" y="465762"/>
                      <a:pt x="8071" y="482312"/>
                      <a:pt x="2429" y="498178"/>
                    </a:cubicBezTo>
                    <a:cubicBezTo>
                      <a:pt x="-1879" y="510283"/>
                      <a:pt x="-409" y="524371"/>
                      <a:pt x="6464" y="536852"/>
                    </a:cubicBezTo>
                    <a:cubicBezTo>
                      <a:pt x="13508" y="549675"/>
                      <a:pt x="25442" y="559079"/>
                      <a:pt x="38367" y="562019"/>
                    </a:cubicBezTo>
                    <a:cubicBezTo>
                      <a:pt x="42573" y="562977"/>
                      <a:pt x="46779" y="563456"/>
                      <a:pt x="50917" y="563456"/>
                    </a:cubicBezTo>
                    <a:lnTo>
                      <a:pt x="50917" y="563456"/>
                    </a:lnTo>
                    <a:cubicBezTo>
                      <a:pt x="73348" y="563456"/>
                      <a:pt x="92224" y="549573"/>
                      <a:pt x="100157" y="527209"/>
                    </a:cubicBezTo>
                    <a:cubicBezTo>
                      <a:pt x="102858" y="519618"/>
                      <a:pt x="105594" y="512232"/>
                      <a:pt x="108329" y="505291"/>
                    </a:cubicBezTo>
                    <a:cubicBezTo>
                      <a:pt x="109526" y="502248"/>
                      <a:pt x="110757" y="499204"/>
                      <a:pt x="111988" y="496161"/>
                    </a:cubicBezTo>
                    <a:cubicBezTo>
                      <a:pt x="112980" y="494075"/>
                      <a:pt x="113903" y="492126"/>
                      <a:pt x="114553" y="490211"/>
                    </a:cubicBezTo>
                    <a:cubicBezTo>
                      <a:pt x="114758" y="489698"/>
                      <a:pt x="114963" y="489219"/>
                      <a:pt x="115202" y="488741"/>
                    </a:cubicBezTo>
                    <a:cubicBezTo>
                      <a:pt x="121391" y="474687"/>
                      <a:pt x="128196" y="460633"/>
                      <a:pt x="135343" y="446989"/>
                    </a:cubicBezTo>
                    <a:cubicBezTo>
                      <a:pt x="149568" y="419907"/>
                      <a:pt x="165810" y="393509"/>
                      <a:pt x="183659" y="368513"/>
                    </a:cubicBezTo>
                    <a:cubicBezTo>
                      <a:pt x="185574" y="365812"/>
                      <a:pt x="187592" y="363179"/>
                      <a:pt x="189609" y="360512"/>
                    </a:cubicBezTo>
                    <a:cubicBezTo>
                      <a:pt x="191011" y="358665"/>
                      <a:pt x="192447" y="356750"/>
                      <a:pt x="193884" y="354835"/>
                    </a:cubicBezTo>
                    <a:cubicBezTo>
                      <a:pt x="194704" y="353912"/>
                      <a:pt x="195320" y="353023"/>
                      <a:pt x="195833" y="352305"/>
                    </a:cubicBezTo>
                    <a:cubicBezTo>
                      <a:pt x="196893" y="350835"/>
                      <a:pt x="198534" y="348509"/>
                      <a:pt x="199218" y="347620"/>
                    </a:cubicBezTo>
                    <a:cubicBezTo>
                      <a:pt x="202022" y="344098"/>
                      <a:pt x="204894" y="340576"/>
                      <a:pt x="207767" y="337089"/>
                    </a:cubicBezTo>
                    <a:cubicBezTo>
                      <a:pt x="217751" y="325052"/>
                      <a:pt x="228215" y="313255"/>
                      <a:pt x="238918" y="302005"/>
                    </a:cubicBezTo>
                    <a:cubicBezTo>
                      <a:pt x="259947" y="279881"/>
                      <a:pt x="282687" y="259023"/>
                      <a:pt x="306452" y="239976"/>
                    </a:cubicBezTo>
                    <a:cubicBezTo>
                      <a:pt x="308059" y="238677"/>
                      <a:pt x="309700" y="237378"/>
                      <a:pt x="311341" y="236078"/>
                    </a:cubicBezTo>
                    <a:lnTo>
                      <a:pt x="313803" y="234198"/>
                    </a:lnTo>
                    <a:cubicBezTo>
                      <a:pt x="315479" y="232932"/>
                      <a:pt x="317120" y="231701"/>
                      <a:pt x="318830" y="230436"/>
                    </a:cubicBezTo>
                    <a:cubicBezTo>
                      <a:pt x="324882" y="225922"/>
                      <a:pt x="331174" y="221443"/>
                      <a:pt x="337500" y="217032"/>
                    </a:cubicBezTo>
                    <a:cubicBezTo>
                      <a:pt x="350631" y="207936"/>
                      <a:pt x="364274" y="199217"/>
                      <a:pt x="378055" y="191044"/>
                    </a:cubicBezTo>
                    <a:cubicBezTo>
                      <a:pt x="391322" y="183214"/>
                      <a:pt x="404966" y="175759"/>
                      <a:pt x="418609" y="168886"/>
                    </a:cubicBezTo>
                    <a:cubicBezTo>
                      <a:pt x="425175" y="165569"/>
                      <a:pt x="431877" y="162355"/>
                      <a:pt x="438545" y="159278"/>
                    </a:cubicBezTo>
                    <a:cubicBezTo>
                      <a:pt x="442067" y="157670"/>
                      <a:pt x="445589" y="156063"/>
                      <a:pt x="449145" y="154490"/>
                    </a:cubicBezTo>
                    <a:cubicBezTo>
                      <a:pt x="450752" y="153772"/>
                      <a:pt x="454616" y="152097"/>
                      <a:pt x="454616" y="152097"/>
                    </a:cubicBezTo>
                    <a:cubicBezTo>
                      <a:pt x="484639" y="139821"/>
                      <a:pt x="514627" y="129768"/>
                      <a:pt x="543795" y="122245"/>
                    </a:cubicBezTo>
                    <a:cubicBezTo>
                      <a:pt x="559456" y="118176"/>
                      <a:pt x="575425" y="114654"/>
                      <a:pt x="591257" y="111782"/>
                    </a:cubicBezTo>
                    <a:cubicBezTo>
                      <a:pt x="598438" y="110482"/>
                      <a:pt x="605653" y="109285"/>
                      <a:pt x="612765" y="108191"/>
                    </a:cubicBezTo>
                    <a:lnTo>
                      <a:pt x="618100" y="107405"/>
                    </a:lnTo>
                    <a:cubicBezTo>
                      <a:pt x="622442" y="106858"/>
                      <a:pt x="626819" y="106345"/>
                      <a:pt x="631162" y="105866"/>
                    </a:cubicBezTo>
                    <a:cubicBezTo>
                      <a:pt x="655337" y="103267"/>
                      <a:pt x="679957" y="101968"/>
                      <a:pt x="704406" y="101968"/>
                    </a:cubicBezTo>
                    <a:cubicBezTo>
                      <a:pt x="712168" y="101968"/>
                      <a:pt x="719999" y="102105"/>
                      <a:pt x="727761" y="102378"/>
                    </a:cubicBezTo>
                    <a:cubicBezTo>
                      <a:pt x="743764" y="102925"/>
                      <a:pt x="759938" y="104019"/>
                      <a:pt x="775873" y="105695"/>
                    </a:cubicBezTo>
                    <a:cubicBezTo>
                      <a:pt x="779326" y="106071"/>
                      <a:pt x="782780" y="106447"/>
                      <a:pt x="786199" y="106858"/>
                    </a:cubicBezTo>
                    <a:cubicBezTo>
                      <a:pt x="787499" y="107029"/>
                      <a:pt x="790645" y="107541"/>
                      <a:pt x="792457" y="107815"/>
                    </a:cubicBezTo>
                    <a:cubicBezTo>
                      <a:pt x="793927" y="108054"/>
                      <a:pt x="794611" y="108157"/>
                      <a:pt x="795329" y="108191"/>
                    </a:cubicBezTo>
                    <a:cubicBezTo>
                      <a:pt x="797142" y="108465"/>
                      <a:pt x="798954" y="108738"/>
                      <a:pt x="800766" y="109012"/>
                    </a:cubicBezTo>
                    <a:cubicBezTo>
                      <a:pt x="804904" y="109627"/>
                      <a:pt x="809041" y="110243"/>
                      <a:pt x="813179" y="110961"/>
                    </a:cubicBezTo>
                    <a:cubicBezTo>
                      <a:pt x="842552" y="116124"/>
                      <a:pt x="871822" y="123339"/>
                      <a:pt x="900204" y="132332"/>
                    </a:cubicBezTo>
                    <a:cubicBezTo>
                      <a:pt x="914257" y="136778"/>
                      <a:pt x="928311" y="141770"/>
                      <a:pt x="941955" y="147139"/>
                    </a:cubicBezTo>
                    <a:cubicBezTo>
                      <a:pt x="945409" y="148472"/>
                      <a:pt x="948828" y="149874"/>
                      <a:pt x="952213" y="151242"/>
                    </a:cubicBezTo>
                    <a:cubicBezTo>
                      <a:pt x="953410" y="151823"/>
                      <a:pt x="954573" y="152268"/>
                      <a:pt x="955599" y="152678"/>
                    </a:cubicBezTo>
                    <a:cubicBezTo>
                      <a:pt x="962882" y="155824"/>
                      <a:pt x="970131" y="159141"/>
                      <a:pt x="977209" y="162492"/>
                    </a:cubicBezTo>
                    <a:cubicBezTo>
                      <a:pt x="1003436" y="174973"/>
                      <a:pt x="1029117" y="189300"/>
                      <a:pt x="1053531" y="205098"/>
                    </a:cubicBezTo>
                    <a:cubicBezTo>
                      <a:pt x="1065670" y="212929"/>
                      <a:pt x="1077707" y="221272"/>
                      <a:pt x="1089333" y="229889"/>
                    </a:cubicBezTo>
                    <a:cubicBezTo>
                      <a:pt x="1090666" y="230881"/>
                      <a:pt x="1091966" y="231872"/>
                      <a:pt x="1093265" y="232898"/>
                    </a:cubicBezTo>
                    <a:cubicBezTo>
                      <a:pt x="1094804" y="234061"/>
                      <a:pt x="1096343" y="235258"/>
                      <a:pt x="1097882" y="236386"/>
                    </a:cubicBezTo>
                    <a:lnTo>
                      <a:pt x="1100651" y="238574"/>
                    </a:lnTo>
                    <a:cubicBezTo>
                      <a:pt x="1106499" y="243259"/>
                      <a:pt x="1112414" y="248115"/>
                      <a:pt x="1118193" y="253004"/>
                    </a:cubicBezTo>
                    <a:cubicBezTo>
                      <a:pt x="1140419" y="271948"/>
                      <a:pt x="1161620" y="292499"/>
                      <a:pt x="1181179" y="314110"/>
                    </a:cubicBezTo>
                    <a:cubicBezTo>
                      <a:pt x="1190856" y="324813"/>
                      <a:pt x="1200328" y="335926"/>
                      <a:pt x="1209321" y="347210"/>
                    </a:cubicBezTo>
                    <a:lnTo>
                      <a:pt x="1212057" y="350664"/>
                    </a:lnTo>
                    <a:lnTo>
                      <a:pt x="1214519" y="353946"/>
                    </a:lnTo>
                    <a:cubicBezTo>
                      <a:pt x="1215681" y="355485"/>
                      <a:pt x="1216844" y="356990"/>
                      <a:pt x="1217972" y="358528"/>
                    </a:cubicBezTo>
                    <a:cubicBezTo>
                      <a:pt x="1222212" y="364239"/>
                      <a:pt x="1226487" y="370189"/>
                      <a:pt x="1230658" y="376207"/>
                    </a:cubicBezTo>
                    <a:cubicBezTo>
                      <a:pt x="1247585" y="400622"/>
                      <a:pt x="1263006" y="426370"/>
                      <a:pt x="1276547" y="452768"/>
                    </a:cubicBezTo>
                    <a:cubicBezTo>
                      <a:pt x="1283181" y="465694"/>
                      <a:pt x="1289439" y="478927"/>
                      <a:pt x="1295183" y="492194"/>
                    </a:cubicBezTo>
                    <a:cubicBezTo>
                      <a:pt x="1295696" y="493460"/>
                      <a:pt x="1296209" y="494759"/>
                      <a:pt x="1296825" y="496058"/>
                    </a:cubicBezTo>
                    <a:cubicBezTo>
                      <a:pt x="1298158" y="499341"/>
                      <a:pt x="1299492" y="502589"/>
                      <a:pt x="1300757" y="505906"/>
                    </a:cubicBezTo>
                    <a:cubicBezTo>
                      <a:pt x="1303390" y="512643"/>
                      <a:pt x="1305989" y="519618"/>
                      <a:pt x="1308485" y="526628"/>
                    </a:cubicBezTo>
                    <a:cubicBezTo>
                      <a:pt x="1318641" y="555249"/>
                      <a:pt x="1326882" y="584827"/>
                      <a:pt x="1333071" y="614542"/>
                    </a:cubicBezTo>
                    <a:cubicBezTo>
                      <a:pt x="1335088" y="624253"/>
                      <a:pt x="1336730" y="634341"/>
                      <a:pt x="1338303" y="644086"/>
                    </a:cubicBezTo>
                    <a:cubicBezTo>
                      <a:pt x="1338815" y="647266"/>
                      <a:pt x="1339328" y="650446"/>
                      <a:pt x="1339841" y="653592"/>
                    </a:cubicBezTo>
                    <a:cubicBezTo>
                      <a:pt x="1339910" y="654208"/>
                      <a:pt x="1340012" y="654789"/>
                      <a:pt x="1340081" y="655233"/>
                    </a:cubicBezTo>
                    <a:cubicBezTo>
                      <a:pt x="1340388" y="657046"/>
                      <a:pt x="1340901" y="660328"/>
                      <a:pt x="1341072" y="661662"/>
                    </a:cubicBezTo>
                    <a:cubicBezTo>
                      <a:pt x="1341585" y="665799"/>
                      <a:pt x="1342030" y="669937"/>
                      <a:pt x="1342440" y="674074"/>
                    </a:cubicBezTo>
                    <a:cubicBezTo>
                      <a:pt x="1343192" y="681392"/>
                      <a:pt x="1343808" y="688812"/>
                      <a:pt x="1344321" y="696164"/>
                    </a:cubicBezTo>
                    <a:lnTo>
                      <a:pt x="1287011" y="678212"/>
                    </a:lnTo>
                    <a:cubicBezTo>
                      <a:pt x="1284139" y="677323"/>
                      <a:pt x="1281198" y="676844"/>
                      <a:pt x="1278257" y="676844"/>
                    </a:cubicBezTo>
                    <a:cubicBezTo>
                      <a:pt x="1267725" y="676844"/>
                      <a:pt x="1258048" y="682726"/>
                      <a:pt x="1252987" y="692163"/>
                    </a:cubicBezTo>
                    <a:cubicBezTo>
                      <a:pt x="1247927" y="701635"/>
                      <a:pt x="1248474" y="712646"/>
                      <a:pt x="1254458" y="721639"/>
                    </a:cubicBezTo>
                    <a:lnTo>
                      <a:pt x="1373010" y="899450"/>
                    </a:lnTo>
                    <a:cubicBezTo>
                      <a:pt x="1378344" y="907486"/>
                      <a:pt x="1387303" y="912273"/>
                      <a:pt x="1396946" y="912273"/>
                    </a:cubicBezTo>
                    <a:cubicBezTo>
                      <a:pt x="1406589" y="912273"/>
                      <a:pt x="1415548" y="907486"/>
                      <a:pt x="1420882" y="899450"/>
                    </a:cubicBezTo>
                    <a:lnTo>
                      <a:pt x="1539434" y="721639"/>
                    </a:lnTo>
                    <a:cubicBezTo>
                      <a:pt x="1545418" y="712646"/>
                      <a:pt x="1545965" y="701635"/>
                      <a:pt x="1540904" y="692163"/>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42" name="Freeform: Shape 41">
                <a:extLst>
                  <a:ext uri="{FF2B5EF4-FFF2-40B4-BE49-F238E27FC236}">
                    <a16:creationId xmlns:a16="http://schemas.microsoft.com/office/drawing/2014/main" id="{53BB3020-A555-54F0-F96A-D821973CB912}"/>
                  </a:ext>
                </a:extLst>
              </p:cNvPr>
              <p:cNvSpPr/>
              <p:nvPr/>
            </p:nvSpPr>
            <p:spPr>
              <a:xfrm>
                <a:off x="5999176" y="2452561"/>
                <a:ext cx="209270" cy="251109"/>
              </a:xfrm>
              <a:custGeom>
                <a:avLst/>
                <a:gdLst>
                  <a:gd name="connsiteX0" fmla="*/ 0 w 199319"/>
                  <a:gd name="connsiteY0" fmla="*/ 40168 h 239169"/>
                  <a:gd name="connsiteX1" fmla="*/ 0 w 199319"/>
                  <a:gd name="connsiteY1" fmla="*/ 199001 h 239169"/>
                  <a:gd name="connsiteX2" fmla="*/ 62336 w 199319"/>
                  <a:gd name="connsiteY2" fmla="*/ 232375 h 239169"/>
                  <a:gd name="connsiteX3" fmla="*/ 181470 w 199319"/>
                  <a:gd name="connsiteY3" fmla="*/ 152941 h 239169"/>
                  <a:gd name="connsiteX4" fmla="*/ 181470 w 199319"/>
                  <a:gd name="connsiteY4" fmla="*/ 86228 h 239169"/>
                  <a:gd name="connsiteX5" fmla="*/ 62336 w 199319"/>
                  <a:gd name="connsiteY5" fmla="*/ 6795 h 239169"/>
                  <a:gd name="connsiteX6" fmla="*/ 0 w 199319"/>
                  <a:gd name="connsiteY6" fmla="*/ 40168 h 2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319" h="239169">
                    <a:moveTo>
                      <a:pt x="0" y="40168"/>
                    </a:moveTo>
                    <a:lnTo>
                      <a:pt x="0" y="199001"/>
                    </a:lnTo>
                    <a:cubicBezTo>
                      <a:pt x="0" y="231041"/>
                      <a:pt x="35699" y="250122"/>
                      <a:pt x="62336" y="232375"/>
                    </a:cubicBezTo>
                    <a:lnTo>
                      <a:pt x="181470" y="152941"/>
                    </a:lnTo>
                    <a:cubicBezTo>
                      <a:pt x="205269" y="137075"/>
                      <a:pt x="205269" y="102094"/>
                      <a:pt x="181470" y="86228"/>
                    </a:cubicBezTo>
                    <a:lnTo>
                      <a:pt x="62336" y="6795"/>
                    </a:lnTo>
                    <a:cubicBezTo>
                      <a:pt x="35699" y="-10952"/>
                      <a:pt x="0" y="8128"/>
                      <a:pt x="0" y="4016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grpSp>
          <p:nvGrpSpPr>
            <p:cNvPr id="28" name="Group 27">
              <a:extLst>
                <a:ext uri="{FF2B5EF4-FFF2-40B4-BE49-F238E27FC236}">
                  <a16:creationId xmlns:a16="http://schemas.microsoft.com/office/drawing/2014/main" id="{0737F62D-F527-E2BA-0F4C-79D394F62B80}"/>
                </a:ext>
              </a:extLst>
            </p:cNvPr>
            <p:cNvGrpSpPr/>
            <p:nvPr/>
          </p:nvGrpSpPr>
          <p:grpSpPr>
            <a:xfrm>
              <a:off x="5509993" y="2170545"/>
              <a:ext cx="1160834" cy="1059741"/>
              <a:chOff x="5189165" y="1767908"/>
              <a:chExt cx="1763704" cy="1620411"/>
            </a:xfrm>
          </p:grpSpPr>
          <p:sp>
            <p:nvSpPr>
              <p:cNvPr id="35" name="Freeform: Shape 34">
                <a:extLst>
                  <a:ext uri="{FF2B5EF4-FFF2-40B4-BE49-F238E27FC236}">
                    <a16:creationId xmlns:a16="http://schemas.microsoft.com/office/drawing/2014/main" id="{53291BC1-17E5-6748-CEC7-13A0E493355C}"/>
                  </a:ext>
                </a:extLst>
              </p:cNvPr>
              <p:cNvSpPr/>
              <p:nvPr/>
            </p:nvSpPr>
            <p:spPr>
              <a:xfrm>
                <a:off x="5519800" y="2018931"/>
                <a:ext cx="1118403" cy="1118402"/>
              </a:xfrm>
              <a:custGeom>
                <a:avLst/>
                <a:gdLst>
                  <a:gd name="connsiteX0" fmla="*/ 1035646 w 1065224"/>
                  <a:gd name="connsiteY0" fmla="*/ 445314 h 1065224"/>
                  <a:gd name="connsiteX1" fmla="*/ 908683 w 1065224"/>
                  <a:gd name="connsiteY1" fmla="*/ 413581 h 1065224"/>
                  <a:gd name="connsiteX2" fmla="*/ 898835 w 1065224"/>
                  <a:gd name="connsiteY2" fmla="*/ 404520 h 1065224"/>
                  <a:gd name="connsiteX3" fmla="*/ 882148 w 1065224"/>
                  <a:gd name="connsiteY3" fmla="*/ 364239 h 1065224"/>
                  <a:gd name="connsiteX4" fmla="*/ 882695 w 1065224"/>
                  <a:gd name="connsiteY4" fmla="*/ 350869 h 1065224"/>
                  <a:gd name="connsiteX5" fmla="*/ 950024 w 1065224"/>
                  <a:gd name="connsiteY5" fmla="*/ 238643 h 1065224"/>
                  <a:gd name="connsiteX6" fmla="*/ 944142 w 1065224"/>
                  <a:gd name="connsiteY6" fmla="*/ 190942 h 1065224"/>
                  <a:gd name="connsiteX7" fmla="*/ 874283 w 1065224"/>
                  <a:gd name="connsiteY7" fmla="*/ 121082 h 1065224"/>
                  <a:gd name="connsiteX8" fmla="*/ 826582 w 1065224"/>
                  <a:gd name="connsiteY8" fmla="*/ 115201 h 1065224"/>
                  <a:gd name="connsiteX9" fmla="*/ 714356 w 1065224"/>
                  <a:gd name="connsiteY9" fmla="*/ 182530 h 1065224"/>
                  <a:gd name="connsiteX10" fmla="*/ 700986 w 1065224"/>
                  <a:gd name="connsiteY10" fmla="*/ 183077 h 1065224"/>
                  <a:gd name="connsiteX11" fmla="*/ 660705 w 1065224"/>
                  <a:gd name="connsiteY11" fmla="*/ 166390 h 1065224"/>
                  <a:gd name="connsiteX12" fmla="*/ 651643 w 1065224"/>
                  <a:gd name="connsiteY12" fmla="*/ 156542 h 1065224"/>
                  <a:gd name="connsiteX13" fmla="*/ 619911 w 1065224"/>
                  <a:gd name="connsiteY13" fmla="*/ 29578 h 1065224"/>
                  <a:gd name="connsiteX14" fmla="*/ 582023 w 1065224"/>
                  <a:gd name="connsiteY14" fmla="*/ 0 h 1065224"/>
                  <a:gd name="connsiteX15" fmla="*/ 483201 w 1065224"/>
                  <a:gd name="connsiteY15" fmla="*/ 0 h 1065224"/>
                  <a:gd name="connsiteX16" fmla="*/ 445314 w 1065224"/>
                  <a:gd name="connsiteY16" fmla="*/ 29578 h 1065224"/>
                  <a:gd name="connsiteX17" fmla="*/ 413582 w 1065224"/>
                  <a:gd name="connsiteY17" fmla="*/ 156542 h 1065224"/>
                  <a:gd name="connsiteX18" fmla="*/ 404520 w 1065224"/>
                  <a:gd name="connsiteY18" fmla="*/ 166390 h 1065224"/>
                  <a:gd name="connsiteX19" fmla="*/ 364239 w 1065224"/>
                  <a:gd name="connsiteY19" fmla="*/ 183077 h 1065224"/>
                  <a:gd name="connsiteX20" fmla="*/ 350869 w 1065224"/>
                  <a:gd name="connsiteY20" fmla="*/ 182530 h 1065224"/>
                  <a:gd name="connsiteX21" fmla="*/ 238643 w 1065224"/>
                  <a:gd name="connsiteY21" fmla="*/ 115201 h 1065224"/>
                  <a:gd name="connsiteX22" fmla="*/ 190942 w 1065224"/>
                  <a:gd name="connsiteY22" fmla="*/ 121082 h 1065224"/>
                  <a:gd name="connsiteX23" fmla="*/ 121082 w 1065224"/>
                  <a:gd name="connsiteY23" fmla="*/ 190942 h 1065224"/>
                  <a:gd name="connsiteX24" fmla="*/ 115201 w 1065224"/>
                  <a:gd name="connsiteY24" fmla="*/ 238643 h 1065224"/>
                  <a:gd name="connsiteX25" fmla="*/ 182530 w 1065224"/>
                  <a:gd name="connsiteY25" fmla="*/ 350869 h 1065224"/>
                  <a:gd name="connsiteX26" fmla="*/ 183077 w 1065224"/>
                  <a:gd name="connsiteY26" fmla="*/ 364239 h 1065224"/>
                  <a:gd name="connsiteX27" fmla="*/ 166390 w 1065224"/>
                  <a:gd name="connsiteY27" fmla="*/ 404520 h 1065224"/>
                  <a:gd name="connsiteX28" fmla="*/ 156542 w 1065224"/>
                  <a:gd name="connsiteY28" fmla="*/ 413581 h 1065224"/>
                  <a:gd name="connsiteX29" fmla="*/ 29578 w 1065224"/>
                  <a:gd name="connsiteY29" fmla="*/ 445314 h 1065224"/>
                  <a:gd name="connsiteX30" fmla="*/ 0 w 1065224"/>
                  <a:gd name="connsiteY30" fmla="*/ 483201 h 1065224"/>
                  <a:gd name="connsiteX31" fmla="*/ 0 w 1065224"/>
                  <a:gd name="connsiteY31" fmla="*/ 582023 h 1065224"/>
                  <a:gd name="connsiteX32" fmla="*/ 29578 w 1065224"/>
                  <a:gd name="connsiteY32" fmla="*/ 619911 h 1065224"/>
                  <a:gd name="connsiteX33" fmla="*/ 156542 w 1065224"/>
                  <a:gd name="connsiteY33" fmla="*/ 651643 h 1065224"/>
                  <a:gd name="connsiteX34" fmla="*/ 166390 w 1065224"/>
                  <a:gd name="connsiteY34" fmla="*/ 660705 h 1065224"/>
                  <a:gd name="connsiteX35" fmla="*/ 183077 w 1065224"/>
                  <a:gd name="connsiteY35" fmla="*/ 700986 h 1065224"/>
                  <a:gd name="connsiteX36" fmla="*/ 182530 w 1065224"/>
                  <a:gd name="connsiteY36" fmla="*/ 714355 h 1065224"/>
                  <a:gd name="connsiteX37" fmla="*/ 115201 w 1065224"/>
                  <a:gd name="connsiteY37" fmla="*/ 826582 h 1065224"/>
                  <a:gd name="connsiteX38" fmla="*/ 121082 w 1065224"/>
                  <a:gd name="connsiteY38" fmla="*/ 874283 h 1065224"/>
                  <a:gd name="connsiteX39" fmla="*/ 190942 w 1065224"/>
                  <a:gd name="connsiteY39" fmla="*/ 944142 h 1065224"/>
                  <a:gd name="connsiteX40" fmla="*/ 238643 w 1065224"/>
                  <a:gd name="connsiteY40" fmla="*/ 950023 h 1065224"/>
                  <a:gd name="connsiteX41" fmla="*/ 350869 w 1065224"/>
                  <a:gd name="connsiteY41" fmla="*/ 882695 h 1065224"/>
                  <a:gd name="connsiteX42" fmla="*/ 364239 w 1065224"/>
                  <a:gd name="connsiteY42" fmla="*/ 882147 h 1065224"/>
                  <a:gd name="connsiteX43" fmla="*/ 404520 w 1065224"/>
                  <a:gd name="connsiteY43" fmla="*/ 898834 h 1065224"/>
                  <a:gd name="connsiteX44" fmla="*/ 413582 w 1065224"/>
                  <a:gd name="connsiteY44" fmla="*/ 908682 h 1065224"/>
                  <a:gd name="connsiteX45" fmla="*/ 445314 w 1065224"/>
                  <a:gd name="connsiteY45" fmla="*/ 1035646 h 1065224"/>
                  <a:gd name="connsiteX46" fmla="*/ 483201 w 1065224"/>
                  <a:gd name="connsiteY46" fmla="*/ 1065224 h 1065224"/>
                  <a:gd name="connsiteX47" fmla="*/ 582023 w 1065224"/>
                  <a:gd name="connsiteY47" fmla="*/ 1065224 h 1065224"/>
                  <a:gd name="connsiteX48" fmla="*/ 619911 w 1065224"/>
                  <a:gd name="connsiteY48" fmla="*/ 1035646 h 1065224"/>
                  <a:gd name="connsiteX49" fmla="*/ 651643 w 1065224"/>
                  <a:gd name="connsiteY49" fmla="*/ 908682 h 1065224"/>
                  <a:gd name="connsiteX50" fmla="*/ 660705 w 1065224"/>
                  <a:gd name="connsiteY50" fmla="*/ 898834 h 1065224"/>
                  <a:gd name="connsiteX51" fmla="*/ 700986 w 1065224"/>
                  <a:gd name="connsiteY51" fmla="*/ 882147 h 1065224"/>
                  <a:gd name="connsiteX52" fmla="*/ 714356 w 1065224"/>
                  <a:gd name="connsiteY52" fmla="*/ 882695 h 1065224"/>
                  <a:gd name="connsiteX53" fmla="*/ 826582 w 1065224"/>
                  <a:gd name="connsiteY53" fmla="*/ 950023 h 1065224"/>
                  <a:gd name="connsiteX54" fmla="*/ 874283 w 1065224"/>
                  <a:gd name="connsiteY54" fmla="*/ 944142 h 1065224"/>
                  <a:gd name="connsiteX55" fmla="*/ 944142 w 1065224"/>
                  <a:gd name="connsiteY55" fmla="*/ 874283 h 1065224"/>
                  <a:gd name="connsiteX56" fmla="*/ 950024 w 1065224"/>
                  <a:gd name="connsiteY56" fmla="*/ 826582 h 1065224"/>
                  <a:gd name="connsiteX57" fmla="*/ 882695 w 1065224"/>
                  <a:gd name="connsiteY57" fmla="*/ 714355 h 1065224"/>
                  <a:gd name="connsiteX58" fmla="*/ 882148 w 1065224"/>
                  <a:gd name="connsiteY58" fmla="*/ 700986 h 1065224"/>
                  <a:gd name="connsiteX59" fmla="*/ 898835 w 1065224"/>
                  <a:gd name="connsiteY59" fmla="*/ 660705 h 1065224"/>
                  <a:gd name="connsiteX60" fmla="*/ 908683 w 1065224"/>
                  <a:gd name="connsiteY60" fmla="*/ 651643 h 1065224"/>
                  <a:gd name="connsiteX61" fmla="*/ 1035646 w 1065224"/>
                  <a:gd name="connsiteY61" fmla="*/ 619911 h 1065224"/>
                  <a:gd name="connsiteX62" fmla="*/ 1065225 w 1065224"/>
                  <a:gd name="connsiteY62" fmla="*/ 582023 h 1065224"/>
                  <a:gd name="connsiteX63" fmla="*/ 1065225 w 1065224"/>
                  <a:gd name="connsiteY63" fmla="*/ 483201 h 1065224"/>
                  <a:gd name="connsiteX64" fmla="*/ 1035646 w 1065224"/>
                  <a:gd name="connsiteY64" fmla="*/ 445314 h 1065224"/>
                  <a:gd name="connsiteX65" fmla="*/ 532544 w 1065224"/>
                  <a:gd name="connsiteY65" fmla="*/ 756586 h 1065224"/>
                  <a:gd name="connsiteX66" fmla="*/ 308536 w 1065224"/>
                  <a:gd name="connsiteY66" fmla="*/ 532578 h 1065224"/>
                  <a:gd name="connsiteX67" fmla="*/ 532544 w 1065224"/>
                  <a:gd name="connsiteY67" fmla="*/ 308570 h 1065224"/>
                  <a:gd name="connsiteX68" fmla="*/ 756552 w 1065224"/>
                  <a:gd name="connsiteY68" fmla="*/ 532578 h 1065224"/>
                  <a:gd name="connsiteX69" fmla="*/ 532544 w 1065224"/>
                  <a:gd name="connsiteY69" fmla="*/ 756586 h 10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65224" h="1065224">
                    <a:moveTo>
                      <a:pt x="1035646" y="445314"/>
                    </a:moveTo>
                    <a:lnTo>
                      <a:pt x="908683" y="413581"/>
                    </a:lnTo>
                    <a:cubicBezTo>
                      <a:pt x="904066" y="412419"/>
                      <a:pt x="900408" y="408999"/>
                      <a:pt x="898835" y="404520"/>
                    </a:cubicBezTo>
                    <a:cubicBezTo>
                      <a:pt x="894013" y="390705"/>
                      <a:pt x="888439" y="377267"/>
                      <a:pt x="882148" y="364239"/>
                    </a:cubicBezTo>
                    <a:cubicBezTo>
                      <a:pt x="880096" y="359965"/>
                      <a:pt x="880233" y="354938"/>
                      <a:pt x="882695" y="350869"/>
                    </a:cubicBezTo>
                    <a:lnTo>
                      <a:pt x="950024" y="238643"/>
                    </a:lnTo>
                    <a:cubicBezTo>
                      <a:pt x="959256" y="223290"/>
                      <a:pt x="956828" y="203594"/>
                      <a:pt x="944142" y="190942"/>
                    </a:cubicBezTo>
                    <a:lnTo>
                      <a:pt x="874283" y="121082"/>
                    </a:lnTo>
                    <a:cubicBezTo>
                      <a:pt x="861597" y="108396"/>
                      <a:pt x="841935" y="106003"/>
                      <a:pt x="826582" y="115201"/>
                    </a:cubicBezTo>
                    <a:lnTo>
                      <a:pt x="714356" y="182530"/>
                    </a:lnTo>
                    <a:cubicBezTo>
                      <a:pt x="710287" y="184992"/>
                      <a:pt x="705260" y="185129"/>
                      <a:pt x="700986" y="183077"/>
                    </a:cubicBezTo>
                    <a:cubicBezTo>
                      <a:pt x="687958" y="176785"/>
                      <a:pt x="674485" y="171211"/>
                      <a:pt x="660705" y="166390"/>
                    </a:cubicBezTo>
                    <a:cubicBezTo>
                      <a:pt x="656225" y="164817"/>
                      <a:pt x="652772" y="161158"/>
                      <a:pt x="651643" y="156542"/>
                    </a:cubicBezTo>
                    <a:lnTo>
                      <a:pt x="619911" y="29578"/>
                    </a:lnTo>
                    <a:cubicBezTo>
                      <a:pt x="615568" y="12207"/>
                      <a:pt x="599941" y="0"/>
                      <a:pt x="582023" y="0"/>
                    </a:cubicBezTo>
                    <a:lnTo>
                      <a:pt x="483201" y="0"/>
                    </a:lnTo>
                    <a:cubicBezTo>
                      <a:pt x="465283" y="0"/>
                      <a:pt x="449657" y="12207"/>
                      <a:pt x="445314" y="29578"/>
                    </a:cubicBezTo>
                    <a:lnTo>
                      <a:pt x="413582" y="156542"/>
                    </a:lnTo>
                    <a:cubicBezTo>
                      <a:pt x="412419" y="161158"/>
                      <a:pt x="408999" y="164817"/>
                      <a:pt x="404520" y="166390"/>
                    </a:cubicBezTo>
                    <a:cubicBezTo>
                      <a:pt x="390705" y="171211"/>
                      <a:pt x="377267" y="176785"/>
                      <a:pt x="364239" y="183077"/>
                    </a:cubicBezTo>
                    <a:cubicBezTo>
                      <a:pt x="359965" y="185129"/>
                      <a:pt x="354938" y="184992"/>
                      <a:pt x="350869" y="182530"/>
                    </a:cubicBezTo>
                    <a:lnTo>
                      <a:pt x="238643" y="115201"/>
                    </a:lnTo>
                    <a:cubicBezTo>
                      <a:pt x="223290" y="105969"/>
                      <a:pt x="203594" y="108396"/>
                      <a:pt x="190942" y="121082"/>
                    </a:cubicBezTo>
                    <a:lnTo>
                      <a:pt x="121082" y="190942"/>
                    </a:lnTo>
                    <a:cubicBezTo>
                      <a:pt x="108396" y="203628"/>
                      <a:pt x="106003" y="223290"/>
                      <a:pt x="115201" y="238643"/>
                    </a:cubicBezTo>
                    <a:lnTo>
                      <a:pt x="182530" y="350869"/>
                    </a:lnTo>
                    <a:cubicBezTo>
                      <a:pt x="184992" y="354938"/>
                      <a:pt x="185129" y="359965"/>
                      <a:pt x="183077" y="364239"/>
                    </a:cubicBezTo>
                    <a:cubicBezTo>
                      <a:pt x="176785" y="377267"/>
                      <a:pt x="171211" y="390740"/>
                      <a:pt x="166390" y="404520"/>
                    </a:cubicBezTo>
                    <a:cubicBezTo>
                      <a:pt x="164817" y="408999"/>
                      <a:pt x="161158" y="412453"/>
                      <a:pt x="156542" y="413581"/>
                    </a:cubicBezTo>
                    <a:lnTo>
                      <a:pt x="29578" y="445314"/>
                    </a:lnTo>
                    <a:cubicBezTo>
                      <a:pt x="12207" y="449657"/>
                      <a:pt x="0" y="465283"/>
                      <a:pt x="0" y="483201"/>
                    </a:cubicBezTo>
                    <a:lnTo>
                      <a:pt x="0" y="582023"/>
                    </a:lnTo>
                    <a:cubicBezTo>
                      <a:pt x="0" y="599941"/>
                      <a:pt x="12207" y="615568"/>
                      <a:pt x="29578" y="619911"/>
                    </a:cubicBezTo>
                    <a:lnTo>
                      <a:pt x="156542" y="651643"/>
                    </a:lnTo>
                    <a:cubicBezTo>
                      <a:pt x="161158" y="652806"/>
                      <a:pt x="164817" y="656225"/>
                      <a:pt x="166390" y="660705"/>
                    </a:cubicBezTo>
                    <a:cubicBezTo>
                      <a:pt x="171211" y="674519"/>
                      <a:pt x="176785" y="687957"/>
                      <a:pt x="183077" y="700986"/>
                    </a:cubicBezTo>
                    <a:cubicBezTo>
                      <a:pt x="185129" y="705260"/>
                      <a:pt x="184992" y="710286"/>
                      <a:pt x="182530" y="714355"/>
                    </a:cubicBezTo>
                    <a:lnTo>
                      <a:pt x="115201" y="826582"/>
                    </a:lnTo>
                    <a:cubicBezTo>
                      <a:pt x="105969" y="841935"/>
                      <a:pt x="108396" y="861631"/>
                      <a:pt x="121082" y="874283"/>
                    </a:cubicBezTo>
                    <a:lnTo>
                      <a:pt x="190942" y="944142"/>
                    </a:lnTo>
                    <a:cubicBezTo>
                      <a:pt x="203628" y="956828"/>
                      <a:pt x="223290" y="959222"/>
                      <a:pt x="238643" y="950023"/>
                    </a:cubicBezTo>
                    <a:lnTo>
                      <a:pt x="350869" y="882695"/>
                    </a:lnTo>
                    <a:cubicBezTo>
                      <a:pt x="354938" y="880233"/>
                      <a:pt x="359965" y="880096"/>
                      <a:pt x="364239" y="882147"/>
                    </a:cubicBezTo>
                    <a:cubicBezTo>
                      <a:pt x="377267" y="888439"/>
                      <a:pt x="390740" y="894013"/>
                      <a:pt x="404520" y="898834"/>
                    </a:cubicBezTo>
                    <a:cubicBezTo>
                      <a:pt x="408999" y="900407"/>
                      <a:pt x="412453" y="904066"/>
                      <a:pt x="413582" y="908682"/>
                    </a:cubicBezTo>
                    <a:lnTo>
                      <a:pt x="445314" y="1035646"/>
                    </a:lnTo>
                    <a:cubicBezTo>
                      <a:pt x="449657" y="1053017"/>
                      <a:pt x="465283" y="1065224"/>
                      <a:pt x="483201" y="1065224"/>
                    </a:cubicBezTo>
                    <a:lnTo>
                      <a:pt x="582023" y="1065224"/>
                    </a:lnTo>
                    <a:cubicBezTo>
                      <a:pt x="599941" y="1065224"/>
                      <a:pt x="615568" y="1053017"/>
                      <a:pt x="619911" y="1035646"/>
                    </a:cubicBezTo>
                    <a:lnTo>
                      <a:pt x="651643" y="908682"/>
                    </a:lnTo>
                    <a:cubicBezTo>
                      <a:pt x="652806" y="904066"/>
                      <a:pt x="656225" y="900407"/>
                      <a:pt x="660705" y="898834"/>
                    </a:cubicBezTo>
                    <a:cubicBezTo>
                      <a:pt x="674519" y="894013"/>
                      <a:pt x="687958" y="888439"/>
                      <a:pt x="700986" y="882147"/>
                    </a:cubicBezTo>
                    <a:cubicBezTo>
                      <a:pt x="705260" y="880096"/>
                      <a:pt x="710287" y="880233"/>
                      <a:pt x="714356" y="882695"/>
                    </a:cubicBezTo>
                    <a:lnTo>
                      <a:pt x="826582" y="950023"/>
                    </a:lnTo>
                    <a:cubicBezTo>
                      <a:pt x="841935" y="959256"/>
                      <a:pt x="861631" y="956828"/>
                      <a:pt x="874283" y="944142"/>
                    </a:cubicBezTo>
                    <a:lnTo>
                      <a:pt x="944142" y="874283"/>
                    </a:lnTo>
                    <a:cubicBezTo>
                      <a:pt x="956828" y="861597"/>
                      <a:pt x="959222" y="841935"/>
                      <a:pt x="950024" y="826582"/>
                    </a:cubicBezTo>
                    <a:lnTo>
                      <a:pt x="882695" y="714355"/>
                    </a:lnTo>
                    <a:cubicBezTo>
                      <a:pt x="880233" y="710286"/>
                      <a:pt x="880096" y="705260"/>
                      <a:pt x="882148" y="700986"/>
                    </a:cubicBezTo>
                    <a:cubicBezTo>
                      <a:pt x="888439" y="687957"/>
                      <a:pt x="894013" y="674485"/>
                      <a:pt x="898835" y="660705"/>
                    </a:cubicBezTo>
                    <a:cubicBezTo>
                      <a:pt x="900408" y="656225"/>
                      <a:pt x="904066" y="652771"/>
                      <a:pt x="908683" y="651643"/>
                    </a:cubicBezTo>
                    <a:lnTo>
                      <a:pt x="1035646" y="619911"/>
                    </a:lnTo>
                    <a:cubicBezTo>
                      <a:pt x="1053017" y="615568"/>
                      <a:pt x="1065225" y="599941"/>
                      <a:pt x="1065225" y="582023"/>
                    </a:cubicBezTo>
                    <a:lnTo>
                      <a:pt x="1065225" y="483201"/>
                    </a:lnTo>
                    <a:cubicBezTo>
                      <a:pt x="1065225" y="465283"/>
                      <a:pt x="1053017" y="449657"/>
                      <a:pt x="1035646" y="445314"/>
                    </a:cubicBezTo>
                    <a:close/>
                    <a:moveTo>
                      <a:pt x="532544" y="756586"/>
                    </a:moveTo>
                    <a:cubicBezTo>
                      <a:pt x="408829" y="756586"/>
                      <a:pt x="308536" y="656293"/>
                      <a:pt x="308536" y="532578"/>
                    </a:cubicBezTo>
                    <a:cubicBezTo>
                      <a:pt x="308536" y="408863"/>
                      <a:pt x="408829" y="308570"/>
                      <a:pt x="532544" y="308570"/>
                    </a:cubicBezTo>
                    <a:cubicBezTo>
                      <a:pt x="656259" y="308570"/>
                      <a:pt x="756552" y="408863"/>
                      <a:pt x="756552" y="532578"/>
                    </a:cubicBezTo>
                    <a:cubicBezTo>
                      <a:pt x="756552" y="656293"/>
                      <a:pt x="656259" y="756586"/>
                      <a:pt x="532544" y="756586"/>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6" name="Freeform: Shape 35">
                <a:extLst>
                  <a:ext uri="{FF2B5EF4-FFF2-40B4-BE49-F238E27FC236}">
                    <a16:creationId xmlns:a16="http://schemas.microsoft.com/office/drawing/2014/main" id="{29921561-B895-F050-04C8-D2BB198BBC47}"/>
                  </a:ext>
                </a:extLst>
              </p:cNvPr>
              <p:cNvSpPr/>
              <p:nvPr/>
            </p:nvSpPr>
            <p:spPr>
              <a:xfrm>
                <a:off x="5189165" y="2428997"/>
                <a:ext cx="1621551" cy="959322"/>
              </a:xfrm>
              <a:custGeom>
                <a:avLst/>
                <a:gdLst>
                  <a:gd name="connsiteX0" fmla="*/ 1506047 w 1544448"/>
                  <a:gd name="connsiteY0" fmla="*/ 351690 h 913708"/>
                  <a:gd name="connsiteX1" fmla="*/ 1493497 w 1544448"/>
                  <a:gd name="connsiteY1" fmla="*/ 350253 h 913708"/>
                  <a:gd name="connsiteX2" fmla="*/ 1444223 w 1544448"/>
                  <a:gd name="connsiteY2" fmla="*/ 386500 h 913708"/>
                  <a:gd name="connsiteX3" fmla="*/ 1436051 w 1544448"/>
                  <a:gd name="connsiteY3" fmla="*/ 408418 h 913708"/>
                  <a:gd name="connsiteX4" fmla="*/ 1432392 w 1544448"/>
                  <a:gd name="connsiteY4" fmla="*/ 417582 h 913708"/>
                  <a:gd name="connsiteX5" fmla="*/ 1429827 w 1544448"/>
                  <a:gd name="connsiteY5" fmla="*/ 423532 h 913708"/>
                  <a:gd name="connsiteX6" fmla="*/ 1429212 w 1544448"/>
                  <a:gd name="connsiteY6" fmla="*/ 425002 h 913708"/>
                  <a:gd name="connsiteX7" fmla="*/ 1409071 w 1544448"/>
                  <a:gd name="connsiteY7" fmla="*/ 466754 h 913708"/>
                  <a:gd name="connsiteX8" fmla="*/ 1360755 w 1544448"/>
                  <a:gd name="connsiteY8" fmla="*/ 545230 h 913708"/>
                  <a:gd name="connsiteX9" fmla="*/ 1354805 w 1544448"/>
                  <a:gd name="connsiteY9" fmla="*/ 553231 h 913708"/>
                  <a:gd name="connsiteX10" fmla="*/ 1350462 w 1544448"/>
                  <a:gd name="connsiteY10" fmla="*/ 558976 h 913708"/>
                  <a:gd name="connsiteX11" fmla="*/ 1348581 w 1544448"/>
                  <a:gd name="connsiteY11" fmla="*/ 561404 h 913708"/>
                  <a:gd name="connsiteX12" fmla="*/ 1345162 w 1544448"/>
                  <a:gd name="connsiteY12" fmla="*/ 566123 h 913708"/>
                  <a:gd name="connsiteX13" fmla="*/ 1336613 w 1544448"/>
                  <a:gd name="connsiteY13" fmla="*/ 576655 h 913708"/>
                  <a:gd name="connsiteX14" fmla="*/ 1305462 w 1544448"/>
                  <a:gd name="connsiteY14" fmla="*/ 611738 h 913708"/>
                  <a:gd name="connsiteX15" fmla="*/ 1237928 w 1544448"/>
                  <a:gd name="connsiteY15" fmla="*/ 673767 h 913708"/>
                  <a:gd name="connsiteX16" fmla="*/ 1232970 w 1544448"/>
                  <a:gd name="connsiteY16" fmla="*/ 677699 h 913708"/>
                  <a:gd name="connsiteX17" fmla="*/ 1230576 w 1544448"/>
                  <a:gd name="connsiteY17" fmla="*/ 679546 h 913708"/>
                  <a:gd name="connsiteX18" fmla="*/ 1225550 w 1544448"/>
                  <a:gd name="connsiteY18" fmla="*/ 683307 h 913708"/>
                  <a:gd name="connsiteX19" fmla="*/ 1206880 w 1544448"/>
                  <a:gd name="connsiteY19" fmla="*/ 696711 h 913708"/>
                  <a:gd name="connsiteX20" fmla="*/ 1166325 w 1544448"/>
                  <a:gd name="connsiteY20" fmla="*/ 722699 h 913708"/>
                  <a:gd name="connsiteX21" fmla="*/ 1125770 w 1544448"/>
                  <a:gd name="connsiteY21" fmla="*/ 744857 h 913708"/>
                  <a:gd name="connsiteX22" fmla="*/ 1105835 w 1544448"/>
                  <a:gd name="connsiteY22" fmla="*/ 754466 h 913708"/>
                  <a:gd name="connsiteX23" fmla="*/ 1095235 w 1544448"/>
                  <a:gd name="connsiteY23" fmla="*/ 759253 h 913708"/>
                  <a:gd name="connsiteX24" fmla="*/ 1089764 w 1544448"/>
                  <a:gd name="connsiteY24" fmla="*/ 761646 h 913708"/>
                  <a:gd name="connsiteX25" fmla="*/ 1000585 w 1544448"/>
                  <a:gd name="connsiteY25" fmla="*/ 791498 h 913708"/>
                  <a:gd name="connsiteX26" fmla="*/ 953123 w 1544448"/>
                  <a:gd name="connsiteY26" fmla="*/ 801962 h 913708"/>
                  <a:gd name="connsiteX27" fmla="*/ 931615 w 1544448"/>
                  <a:gd name="connsiteY27" fmla="*/ 805552 h 913708"/>
                  <a:gd name="connsiteX28" fmla="*/ 926314 w 1544448"/>
                  <a:gd name="connsiteY28" fmla="*/ 806339 h 913708"/>
                  <a:gd name="connsiteX29" fmla="*/ 913218 w 1544448"/>
                  <a:gd name="connsiteY29" fmla="*/ 807877 h 913708"/>
                  <a:gd name="connsiteX30" fmla="*/ 839973 w 1544448"/>
                  <a:gd name="connsiteY30" fmla="*/ 811775 h 913708"/>
                  <a:gd name="connsiteX31" fmla="*/ 816619 w 1544448"/>
                  <a:gd name="connsiteY31" fmla="*/ 811365 h 913708"/>
                  <a:gd name="connsiteX32" fmla="*/ 768507 w 1544448"/>
                  <a:gd name="connsiteY32" fmla="*/ 808048 h 913708"/>
                  <a:gd name="connsiteX33" fmla="*/ 758146 w 1544448"/>
                  <a:gd name="connsiteY33" fmla="*/ 806886 h 913708"/>
                  <a:gd name="connsiteX34" fmla="*/ 751889 w 1544448"/>
                  <a:gd name="connsiteY34" fmla="*/ 805928 h 913708"/>
                  <a:gd name="connsiteX35" fmla="*/ 749016 w 1544448"/>
                  <a:gd name="connsiteY35" fmla="*/ 805552 h 913708"/>
                  <a:gd name="connsiteX36" fmla="*/ 743579 w 1544448"/>
                  <a:gd name="connsiteY36" fmla="*/ 804731 h 913708"/>
                  <a:gd name="connsiteX37" fmla="*/ 731167 w 1544448"/>
                  <a:gd name="connsiteY37" fmla="*/ 802782 h 913708"/>
                  <a:gd name="connsiteX38" fmla="*/ 644142 w 1544448"/>
                  <a:gd name="connsiteY38" fmla="*/ 781411 h 913708"/>
                  <a:gd name="connsiteX39" fmla="*/ 602391 w 1544448"/>
                  <a:gd name="connsiteY39" fmla="*/ 766605 h 913708"/>
                  <a:gd name="connsiteX40" fmla="*/ 592098 w 1544448"/>
                  <a:gd name="connsiteY40" fmla="*/ 762467 h 913708"/>
                  <a:gd name="connsiteX41" fmla="*/ 588747 w 1544448"/>
                  <a:gd name="connsiteY41" fmla="*/ 761031 h 913708"/>
                  <a:gd name="connsiteX42" fmla="*/ 567170 w 1544448"/>
                  <a:gd name="connsiteY42" fmla="*/ 751217 h 913708"/>
                  <a:gd name="connsiteX43" fmla="*/ 490848 w 1544448"/>
                  <a:gd name="connsiteY43" fmla="*/ 708611 h 913708"/>
                  <a:gd name="connsiteX44" fmla="*/ 455047 w 1544448"/>
                  <a:gd name="connsiteY44" fmla="*/ 683820 h 913708"/>
                  <a:gd name="connsiteX45" fmla="*/ 451114 w 1544448"/>
                  <a:gd name="connsiteY45" fmla="*/ 680845 h 913708"/>
                  <a:gd name="connsiteX46" fmla="*/ 446498 w 1544448"/>
                  <a:gd name="connsiteY46" fmla="*/ 677357 h 913708"/>
                  <a:gd name="connsiteX47" fmla="*/ 443729 w 1544448"/>
                  <a:gd name="connsiteY47" fmla="*/ 675169 h 913708"/>
                  <a:gd name="connsiteX48" fmla="*/ 426187 w 1544448"/>
                  <a:gd name="connsiteY48" fmla="*/ 660739 h 913708"/>
                  <a:gd name="connsiteX49" fmla="*/ 363201 w 1544448"/>
                  <a:gd name="connsiteY49" fmla="*/ 599633 h 913708"/>
                  <a:gd name="connsiteX50" fmla="*/ 335059 w 1544448"/>
                  <a:gd name="connsiteY50" fmla="*/ 566533 h 913708"/>
                  <a:gd name="connsiteX51" fmla="*/ 332289 w 1544448"/>
                  <a:gd name="connsiteY51" fmla="*/ 563011 h 913708"/>
                  <a:gd name="connsiteX52" fmla="*/ 329861 w 1544448"/>
                  <a:gd name="connsiteY52" fmla="*/ 559797 h 913708"/>
                  <a:gd name="connsiteX53" fmla="*/ 326407 w 1544448"/>
                  <a:gd name="connsiteY53" fmla="*/ 555215 h 913708"/>
                  <a:gd name="connsiteX54" fmla="*/ 313721 w 1544448"/>
                  <a:gd name="connsiteY54" fmla="*/ 537536 h 913708"/>
                  <a:gd name="connsiteX55" fmla="*/ 267832 w 1544448"/>
                  <a:gd name="connsiteY55" fmla="*/ 460975 h 913708"/>
                  <a:gd name="connsiteX56" fmla="*/ 249162 w 1544448"/>
                  <a:gd name="connsiteY56" fmla="*/ 421480 h 913708"/>
                  <a:gd name="connsiteX57" fmla="*/ 247555 w 1544448"/>
                  <a:gd name="connsiteY57" fmla="*/ 417651 h 913708"/>
                  <a:gd name="connsiteX58" fmla="*/ 243623 w 1544448"/>
                  <a:gd name="connsiteY58" fmla="*/ 407837 h 913708"/>
                  <a:gd name="connsiteX59" fmla="*/ 235895 w 1544448"/>
                  <a:gd name="connsiteY59" fmla="*/ 387115 h 913708"/>
                  <a:gd name="connsiteX60" fmla="*/ 211309 w 1544448"/>
                  <a:gd name="connsiteY60" fmla="*/ 299235 h 913708"/>
                  <a:gd name="connsiteX61" fmla="*/ 206111 w 1544448"/>
                  <a:gd name="connsiteY61" fmla="*/ 269760 h 913708"/>
                  <a:gd name="connsiteX62" fmla="*/ 204539 w 1544448"/>
                  <a:gd name="connsiteY62" fmla="*/ 260151 h 913708"/>
                  <a:gd name="connsiteX63" fmla="*/ 204299 w 1544448"/>
                  <a:gd name="connsiteY63" fmla="*/ 258510 h 913708"/>
                  <a:gd name="connsiteX64" fmla="*/ 203308 w 1544448"/>
                  <a:gd name="connsiteY64" fmla="*/ 252081 h 913708"/>
                  <a:gd name="connsiteX65" fmla="*/ 201940 w 1544448"/>
                  <a:gd name="connsiteY65" fmla="*/ 239669 h 913708"/>
                  <a:gd name="connsiteX66" fmla="*/ 199991 w 1544448"/>
                  <a:gd name="connsiteY66" fmla="*/ 216758 h 913708"/>
                  <a:gd name="connsiteX67" fmla="*/ 199956 w 1544448"/>
                  <a:gd name="connsiteY67" fmla="*/ 216075 h 913708"/>
                  <a:gd name="connsiteX68" fmla="*/ 257369 w 1544448"/>
                  <a:gd name="connsiteY68" fmla="*/ 234061 h 913708"/>
                  <a:gd name="connsiteX69" fmla="*/ 266123 w 1544448"/>
                  <a:gd name="connsiteY69" fmla="*/ 235429 h 913708"/>
                  <a:gd name="connsiteX70" fmla="*/ 291392 w 1544448"/>
                  <a:gd name="connsiteY70" fmla="*/ 220109 h 913708"/>
                  <a:gd name="connsiteX71" fmla="*/ 289922 w 1544448"/>
                  <a:gd name="connsiteY71" fmla="*/ 190634 h 913708"/>
                  <a:gd name="connsiteX72" fmla="*/ 171370 w 1544448"/>
                  <a:gd name="connsiteY72" fmla="*/ 12823 h 913708"/>
                  <a:gd name="connsiteX73" fmla="*/ 147434 w 1544448"/>
                  <a:gd name="connsiteY73" fmla="*/ 0 h 913708"/>
                  <a:gd name="connsiteX74" fmla="*/ 123498 w 1544448"/>
                  <a:gd name="connsiteY74" fmla="*/ 12823 h 913708"/>
                  <a:gd name="connsiteX75" fmla="*/ 4912 w 1544448"/>
                  <a:gd name="connsiteY75" fmla="*/ 190497 h 913708"/>
                  <a:gd name="connsiteX76" fmla="*/ 3441 w 1544448"/>
                  <a:gd name="connsiteY76" fmla="*/ 219973 h 913708"/>
                  <a:gd name="connsiteX77" fmla="*/ 28711 w 1544448"/>
                  <a:gd name="connsiteY77" fmla="*/ 235292 h 913708"/>
                  <a:gd name="connsiteX78" fmla="*/ 37465 w 1544448"/>
                  <a:gd name="connsiteY78" fmla="*/ 233924 h 913708"/>
                  <a:gd name="connsiteX79" fmla="*/ 97852 w 1544448"/>
                  <a:gd name="connsiteY79" fmla="*/ 215014 h 913708"/>
                  <a:gd name="connsiteX80" fmla="*/ 202692 w 1544448"/>
                  <a:gd name="connsiteY80" fmla="*/ 553437 h 913708"/>
                  <a:gd name="connsiteX81" fmla="*/ 479975 w 1544448"/>
                  <a:gd name="connsiteY81" fmla="*/ 820871 h 913708"/>
                  <a:gd name="connsiteX82" fmla="*/ 839632 w 1544448"/>
                  <a:gd name="connsiteY82" fmla="*/ 913709 h 913708"/>
                  <a:gd name="connsiteX83" fmla="*/ 839632 w 1544448"/>
                  <a:gd name="connsiteY83" fmla="*/ 913709 h 913708"/>
                  <a:gd name="connsiteX84" fmla="*/ 870270 w 1544448"/>
                  <a:gd name="connsiteY84" fmla="*/ 913059 h 913708"/>
                  <a:gd name="connsiteX85" fmla="*/ 1263745 w 1544448"/>
                  <a:gd name="connsiteY85" fmla="*/ 781069 h 913708"/>
                  <a:gd name="connsiteX86" fmla="*/ 1521400 w 1544448"/>
                  <a:gd name="connsiteY86" fmla="*/ 467540 h 913708"/>
                  <a:gd name="connsiteX87" fmla="*/ 1542019 w 1544448"/>
                  <a:gd name="connsiteY87" fmla="*/ 415531 h 913708"/>
                  <a:gd name="connsiteX88" fmla="*/ 1537984 w 1544448"/>
                  <a:gd name="connsiteY88" fmla="*/ 376857 h 913708"/>
                  <a:gd name="connsiteX89" fmla="*/ 1506081 w 1544448"/>
                  <a:gd name="connsiteY89" fmla="*/ 351690 h 9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44448" h="913708">
                    <a:moveTo>
                      <a:pt x="1506047" y="351690"/>
                    </a:moveTo>
                    <a:cubicBezTo>
                      <a:pt x="1501841" y="350732"/>
                      <a:pt x="1497635" y="350253"/>
                      <a:pt x="1493497" y="350253"/>
                    </a:cubicBezTo>
                    <a:cubicBezTo>
                      <a:pt x="1471066" y="350253"/>
                      <a:pt x="1452190" y="364136"/>
                      <a:pt x="1444223" y="386500"/>
                    </a:cubicBezTo>
                    <a:cubicBezTo>
                      <a:pt x="1441522" y="394091"/>
                      <a:pt x="1438786" y="401477"/>
                      <a:pt x="1436051" y="408418"/>
                    </a:cubicBezTo>
                    <a:cubicBezTo>
                      <a:pt x="1434854" y="411496"/>
                      <a:pt x="1433623" y="414539"/>
                      <a:pt x="1432392" y="417582"/>
                    </a:cubicBezTo>
                    <a:cubicBezTo>
                      <a:pt x="1431400" y="419668"/>
                      <a:pt x="1430477" y="421617"/>
                      <a:pt x="1429827" y="423532"/>
                    </a:cubicBezTo>
                    <a:cubicBezTo>
                      <a:pt x="1429622" y="424011"/>
                      <a:pt x="1429417" y="424524"/>
                      <a:pt x="1429212" y="425002"/>
                    </a:cubicBezTo>
                    <a:cubicBezTo>
                      <a:pt x="1423023" y="439090"/>
                      <a:pt x="1416218" y="453144"/>
                      <a:pt x="1409071" y="466754"/>
                    </a:cubicBezTo>
                    <a:cubicBezTo>
                      <a:pt x="1394812" y="493836"/>
                      <a:pt x="1378570" y="520234"/>
                      <a:pt x="1360755" y="545230"/>
                    </a:cubicBezTo>
                    <a:cubicBezTo>
                      <a:pt x="1358840" y="547931"/>
                      <a:pt x="1356822" y="550564"/>
                      <a:pt x="1354805" y="553231"/>
                    </a:cubicBezTo>
                    <a:cubicBezTo>
                      <a:pt x="1353369" y="555112"/>
                      <a:pt x="1351932" y="557027"/>
                      <a:pt x="1350462" y="558976"/>
                    </a:cubicBezTo>
                    <a:cubicBezTo>
                      <a:pt x="1349675" y="559865"/>
                      <a:pt x="1349060" y="560720"/>
                      <a:pt x="1348581" y="561404"/>
                    </a:cubicBezTo>
                    <a:cubicBezTo>
                      <a:pt x="1347521" y="562874"/>
                      <a:pt x="1345880" y="565234"/>
                      <a:pt x="1345162" y="566123"/>
                    </a:cubicBezTo>
                    <a:cubicBezTo>
                      <a:pt x="1342358" y="569645"/>
                      <a:pt x="1339486" y="573167"/>
                      <a:pt x="1336613" y="576655"/>
                    </a:cubicBezTo>
                    <a:cubicBezTo>
                      <a:pt x="1326628" y="588691"/>
                      <a:pt x="1316165" y="600488"/>
                      <a:pt x="1305462" y="611738"/>
                    </a:cubicBezTo>
                    <a:cubicBezTo>
                      <a:pt x="1284433" y="633862"/>
                      <a:pt x="1261693" y="654720"/>
                      <a:pt x="1237928" y="673767"/>
                    </a:cubicBezTo>
                    <a:cubicBezTo>
                      <a:pt x="1236287" y="675066"/>
                      <a:pt x="1234646" y="676366"/>
                      <a:pt x="1232970" y="677699"/>
                    </a:cubicBezTo>
                    <a:lnTo>
                      <a:pt x="1230576" y="679546"/>
                    </a:lnTo>
                    <a:cubicBezTo>
                      <a:pt x="1228901" y="680811"/>
                      <a:pt x="1227225" y="682042"/>
                      <a:pt x="1225550" y="683307"/>
                    </a:cubicBezTo>
                    <a:cubicBezTo>
                      <a:pt x="1219463" y="687821"/>
                      <a:pt x="1213171" y="692334"/>
                      <a:pt x="1206880" y="696711"/>
                    </a:cubicBezTo>
                    <a:cubicBezTo>
                      <a:pt x="1193715" y="705841"/>
                      <a:pt x="1180071" y="714561"/>
                      <a:pt x="1166325" y="722699"/>
                    </a:cubicBezTo>
                    <a:cubicBezTo>
                      <a:pt x="1153126" y="730495"/>
                      <a:pt x="1139482" y="737984"/>
                      <a:pt x="1125770" y="744857"/>
                    </a:cubicBezTo>
                    <a:cubicBezTo>
                      <a:pt x="1119273" y="748140"/>
                      <a:pt x="1112571" y="751354"/>
                      <a:pt x="1105835" y="754466"/>
                    </a:cubicBezTo>
                    <a:cubicBezTo>
                      <a:pt x="1102313" y="756107"/>
                      <a:pt x="1098791" y="757680"/>
                      <a:pt x="1095235" y="759253"/>
                    </a:cubicBezTo>
                    <a:cubicBezTo>
                      <a:pt x="1093628" y="759971"/>
                      <a:pt x="1089764" y="761646"/>
                      <a:pt x="1089764" y="761646"/>
                    </a:cubicBezTo>
                    <a:cubicBezTo>
                      <a:pt x="1059741" y="773922"/>
                      <a:pt x="1029718" y="783975"/>
                      <a:pt x="1000585" y="791498"/>
                    </a:cubicBezTo>
                    <a:cubicBezTo>
                      <a:pt x="984889" y="795567"/>
                      <a:pt x="968921" y="799089"/>
                      <a:pt x="953123" y="801962"/>
                    </a:cubicBezTo>
                    <a:cubicBezTo>
                      <a:pt x="945942" y="803261"/>
                      <a:pt x="938727" y="804458"/>
                      <a:pt x="931615" y="805552"/>
                    </a:cubicBezTo>
                    <a:cubicBezTo>
                      <a:pt x="930110" y="805791"/>
                      <a:pt x="926314" y="806339"/>
                      <a:pt x="926314" y="806339"/>
                    </a:cubicBezTo>
                    <a:cubicBezTo>
                      <a:pt x="921937" y="806886"/>
                      <a:pt x="917595" y="807399"/>
                      <a:pt x="913218" y="807877"/>
                    </a:cubicBezTo>
                    <a:cubicBezTo>
                      <a:pt x="889042" y="810476"/>
                      <a:pt x="864422" y="811775"/>
                      <a:pt x="839973" y="811775"/>
                    </a:cubicBezTo>
                    <a:cubicBezTo>
                      <a:pt x="832211" y="811775"/>
                      <a:pt x="824381" y="811639"/>
                      <a:pt x="816619" y="811365"/>
                    </a:cubicBezTo>
                    <a:cubicBezTo>
                      <a:pt x="800616" y="810818"/>
                      <a:pt x="784442" y="809724"/>
                      <a:pt x="768507" y="808048"/>
                    </a:cubicBezTo>
                    <a:cubicBezTo>
                      <a:pt x="765054" y="807672"/>
                      <a:pt x="761600" y="807296"/>
                      <a:pt x="758146" y="806886"/>
                    </a:cubicBezTo>
                    <a:cubicBezTo>
                      <a:pt x="756881" y="806749"/>
                      <a:pt x="753701" y="806202"/>
                      <a:pt x="751889" y="805928"/>
                    </a:cubicBezTo>
                    <a:cubicBezTo>
                      <a:pt x="750418" y="805689"/>
                      <a:pt x="749734" y="805586"/>
                      <a:pt x="749016" y="805552"/>
                    </a:cubicBezTo>
                    <a:cubicBezTo>
                      <a:pt x="747204" y="805278"/>
                      <a:pt x="745392" y="805005"/>
                      <a:pt x="743579" y="804731"/>
                    </a:cubicBezTo>
                    <a:cubicBezTo>
                      <a:pt x="739442" y="804116"/>
                      <a:pt x="735304" y="803500"/>
                      <a:pt x="731167" y="802782"/>
                    </a:cubicBezTo>
                    <a:cubicBezTo>
                      <a:pt x="701794" y="797619"/>
                      <a:pt x="672523" y="790404"/>
                      <a:pt x="644142" y="781411"/>
                    </a:cubicBezTo>
                    <a:cubicBezTo>
                      <a:pt x="630088" y="776965"/>
                      <a:pt x="616034" y="771973"/>
                      <a:pt x="602391" y="766605"/>
                    </a:cubicBezTo>
                    <a:cubicBezTo>
                      <a:pt x="598937" y="765271"/>
                      <a:pt x="595518" y="763869"/>
                      <a:pt x="592098" y="762467"/>
                    </a:cubicBezTo>
                    <a:cubicBezTo>
                      <a:pt x="590901" y="761920"/>
                      <a:pt x="589739" y="761441"/>
                      <a:pt x="588747" y="761031"/>
                    </a:cubicBezTo>
                    <a:cubicBezTo>
                      <a:pt x="581464" y="757885"/>
                      <a:pt x="574214" y="754568"/>
                      <a:pt x="567170" y="751217"/>
                    </a:cubicBezTo>
                    <a:cubicBezTo>
                      <a:pt x="540977" y="738736"/>
                      <a:pt x="515297" y="724409"/>
                      <a:pt x="490848" y="708611"/>
                    </a:cubicBezTo>
                    <a:cubicBezTo>
                      <a:pt x="478675" y="700746"/>
                      <a:pt x="466639" y="692403"/>
                      <a:pt x="455047" y="683820"/>
                    </a:cubicBezTo>
                    <a:cubicBezTo>
                      <a:pt x="453713" y="682828"/>
                      <a:pt x="452414" y="681837"/>
                      <a:pt x="451114" y="680845"/>
                    </a:cubicBezTo>
                    <a:cubicBezTo>
                      <a:pt x="449576" y="679682"/>
                      <a:pt x="448037" y="678486"/>
                      <a:pt x="446498" y="677357"/>
                    </a:cubicBezTo>
                    <a:lnTo>
                      <a:pt x="443729" y="675169"/>
                    </a:lnTo>
                    <a:cubicBezTo>
                      <a:pt x="437813" y="670450"/>
                      <a:pt x="431897" y="665594"/>
                      <a:pt x="426187" y="660739"/>
                    </a:cubicBezTo>
                    <a:cubicBezTo>
                      <a:pt x="403960" y="641795"/>
                      <a:pt x="382760" y="621244"/>
                      <a:pt x="363201" y="599633"/>
                    </a:cubicBezTo>
                    <a:cubicBezTo>
                      <a:pt x="353524" y="588965"/>
                      <a:pt x="344052" y="577817"/>
                      <a:pt x="335059" y="566533"/>
                    </a:cubicBezTo>
                    <a:lnTo>
                      <a:pt x="332289" y="563011"/>
                    </a:lnTo>
                    <a:lnTo>
                      <a:pt x="329861" y="559797"/>
                    </a:lnTo>
                    <a:cubicBezTo>
                      <a:pt x="328698" y="558258"/>
                      <a:pt x="327536" y="556753"/>
                      <a:pt x="326407" y="555215"/>
                    </a:cubicBezTo>
                    <a:cubicBezTo>
                      <a:pt x="322099" y="549402"/>
                      <a:pt x="317825" y="543452"/>
                      <a:pt x="313721" y="537536"/>
                    </a:cubicBezTo>
                    <a:cubicBezTo>
                      <a:pt x="296795" y="513121"/>
                      <a:pt x="281373" y="487373"/>
                      <a:pt x="267832" y="460975"/>
                    </a:cubicBezTo>
                    <a:cubicBezTo>
                      <a:pt x="261199" y="448049"/>
                      <a:pt x="254941" y="434782"/>
                      <a:pt x="249162" y="421480"/>
                    </a:cubicBezTo>
                    <a:cubicBezTo>
                      <a:pt x="248684" y="420249"/>
                      <a:pt x="248136" y="418950"/>
                      <a:pt x="247555" y="417651"/>
                    </a:cubicBezTo>
                    <a:cubicBezTo>
                      <a:pt x="246222" y="414402"/>
                      <a:pt x="244922" y="411119"/>
                      <a:pt x="243623" y="407837"/>
                    </a:cubicBezTo>
                    <a:cubicBezTo>
                      <a:pt x="240990" y="401100"/>
                      <a:pt x="238391" y="394125"/>
                      <a:pt x="235895" y="387115"/>
                    </a:cubicBezTo>
                    <a:cubicBezTo>
                      <a:pt x="225739" y="358528"/>
                      <a:pt x="217498" y="328950"/>
                      <a:pt x="211309" y="299235"/>
                    </a:cubicBezTo>
                    <a:cubicBezTo>
                      <a:pt x="209292" y="289558"/>
                      <a:pt x="207684" y="279505"/>
                      <a:pt x="206111" y="269760"/>
                    </a:cubicBezTo>
                    <a:cubicBezTo>
                      <a:pt x="205599" y="266545"/>
                      <a:pt x="205086" y="263331"/>
                      <a:pt x="204539" y="260151"/>
                    </a:cubicBezTo>
                    <a:cubicBezTo>
                      <a:pt x="204470" y="259536"/>
                      <a:pt x="204368" y="258989"/>
                      <a:pt x="204299" y="258510"/>
                    </a:cubicBezTo>
                    <a:cubicBezTo>
                      <a:pt x="204026" y="256697"/>
                      <a:pt x="203479" y="253415"/>
                      <a:pt x="203308" y="252081"/>
                    </a:cubicBezTo>
                    <a:cubicBezTo>
                      <a:pt x="202795" y="247944"/>
                      <a:pt x="202350" y="243806"/>
                      <a:pt x="201940" y="239669"/>
                    </a:cubicBezTo>
                    <a:cubicBezTo>
                      <a:pt x="201187" y="232112"/>
                      <a:pt x="200504" y="224418"/>
                      <a:pt x="199991" y="216758"/>
                    </a:cubicBezTo>
                    <a:cubicBezTo>
                      <a:pt x="199991" y="216519"/>
                      <a:pt x="199991" y="216314"/>
                      <a:pt x="199956" y="216075"/>
                    </a:cubicBezTo>
                    <a:lnTo>
                      <a:pt x="257369" y="234061"/>
                    </a:lnTo>
                    <a:cubicBezTo>
                      <a:pt x="260241" y="234950"/>
                      <a:pt x="263182" y="235429"/>
                      <a:pt x="266123" y="235429"/>
                    </a:cubicBezTo>
                    <a:cubicBezTo>
                      <a:pt x="276655" y="235429"/>
                      <a:pt x="286332" y="229547"/>
                      <a:pt x="291392" y="220109"/>
                    </a:cubicBezTo>
                    <a:cubicBezTo>
                      <a:pt x="296453" y="210638"/>
                      <a:pt x="295906" y="199627"/>
                      <a:pt x="289922" y="190634"/>
                    </a:cubicBezTo>
                    <a:lnTo>
                      <a:pt x="171370" y="12823"/>
                    </a:lnTo>
                    <a:cubicBezTo>
                      <a:pt x="166036" y="4787"/>
                      <a:pt x="157077" y="0"/>
                      <a:pt x="147434" y="0"/>
                    </a:cubicBezTo>
                    <a:cubicBezTo>
                      <a:pt x="137791" y="0"/>
                      <a:pt x="128832" y="4787"/>
                      <a:pt x="123498" y="12823"/>
                    </a:cubicBezTo>
                    <a:lnTo>
                      <a:pt x="4912" y="190497"/>
                    </a:lnTo>
                    <a:cubicBezTo>
                      <a:pt x="-1073" y="199490"/>
                      <a:pt x="-1620" y="210501"/>
                      <a:pt x="3441" y="219973"/>
                    </a:cubicBezTo>
                    <a:cubicBezTo>
                      <a:pt x="8502" y="229410"/>
                      <a:pt x="18179" y="235292"/>
                      <a:pt x="28711" y="235292"/>
                    </a:cubicBezTo>
                    <a:cubicBezTo>
                      <a:pt x="31652" y="235292"/>
                      <a:pt x="34592" y="234847"/>
                      <a:pt x="37465" y="233924"/>
                    </a:cubicBezTo>
                    <a:lnTo>
                      <a:pt x="97852" y="215014"/>
                    </a:lnTo>
                    <a:cubicBezTo>
                      <a:pt x="105170" y="335105"/>
                      <a:pt x="141040" y="451264"/>
                      <a:pt x="202692" y="553437"/>
                    </a:cubicBezTo>
                    <a:cubicBezTo>
                      <a:pt x="270363" y="665526"/>
                      <a:pt x="366244" y="758022"/>
                      <a:pt x="479975" y="820871"/>
                    </a:cubicBezTo>
                    <a:cubicBezTo>
                      <a:pt x="589841" y="881600"/>
                      <a:pt x="714206" y="913709"/>
                      <a:pt x="839632" y="913709"/>
                    </a:cubicBezTo>
                    <a:lnTo>
                      <a:pt x="839632" y="913709"/>
                    </a:lnTo>
                    <a:cubicBezTo>
                      <a:pt x="849821" y="913709"/>
                      <a:pt x="860114" y="913504"/>
                      <a:pt x="870270" y="913059"/>
                    </a:cubicBezTo>
                    <a:cubicBezTo>
                      <a:pt x="1013066" y="907041"/>
                      <a:pt x="1149125" y="861391"/>
                      <a:pt x="1263745" y="781069"/>
                    </a:cubicBezTo>
                    <a:cubicBezTo>
                      <a:pt x="1378843" y="700404"/>
                      <a:pt x="1467920" y="591974"/>
                      <a:pt x="1521400" y="467540"/>
                    </a:cubicBezTo>
                    <a:cubicBezTo>
                      <a:pt x="1529846" y="447913"/>
                      <a:pt x="1536377" y="431397"/>
                      <a:pt x="1542019" y="415531"/>
                    </a:cubicBezTo>
                    <a:cubicBezTo>
                      <a:pt x="1546328" y="403426"/>
                      <a:pt x="1544857" y="389338"/>
                      <a:pt x="1537984" y="376857"/>
                    </a:cubicBezTo>
                    <a:cubicBezTo>
                      <a:pt x="1530940" y="364034"/>
                      <a:pt x="1519006" y="354630"/>
                      <a:pt x="1506081" y="351690"/>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7" name="Freeform: Shape 36">
                <a:extLst>
                  <a:ext uri="{FF2B5EF4-FFF2-40B4-BE49-F238E27FC236}">
                    <a16:creationId xmlns:a16="http://schemas.microsoft.com/office/drawing/2014/main" id="{56D87C9C-AF39-A3F7-D039-172AEEA4BB02}"/>
                  </a:ext>
                </a:extLst>
              </p:cNvPr>
              <p:cNvSpPr/>
              <p:nvPr/>
            </p:nvSpPr>
            <p:spPr>
              <a:xfrm>
                <a:off x="5331426" y="1767908"/>
                <a:ext cx="1621443" cy="957815"/>
              </a:xfrm>
              <a:custGeom>
                <a:avLst/>
                <a:gdLst>
                  <a:gd name="connsiteX0" fmla="*/ 1541007 w 1544345"/>
                  <a:gd name="connsiteY0" fmla="*/ 692266 h 912272"/>
                  <a:gd name="connsiteX1" fmla="*/ 1515737 w 1544345"/>
                  <a:gd name="connsiteY1" fmla="*/ 676947 h 912272"/>
                  <a:gd name="connsiteX2" fmla="*/ 1506984 w 1544345"/>
                  <a:gd name="connsiteY2" fmla="*/ 678315 h 912272"/>
                  <a:gd name="connsiteX3" fmla="*/ 1446528 w 1544345"/>
                  <a:gd name="connsiteY3" fmla="*/ 697258 h 912272"/>
                  <a:gd name="connsiteX4" fmla="*/ 1341756 w 1544345"/>
                  <a:gd name="connsiteY4" fmla="*/ 360272 h 912272"/>
                  <a:gd name="connsiteX5" fmla="*/ 1064474 w 1544345"/>
                  <a:gd name="connsiteY5" fmla="*/ 92838 h 912272"/>
                  <a:gd name="connsiteX6" fmla="*/ 704817 w 1544345"/>
                  <a:gd name="connsiteY6" fmla="*/ 0 h 912272"/>
                  <a:gd name="connsiteX7" fmla="*/ 674178 w 1544345"/>
                  <a:gd name="connsiteY7" fmla="*/ 650 h 912272"/>
                  <a:gd name="connsiteX8" fmla="*/ 280703 w 1544345"/>
                  <a:gd name="connsiteY8" fmla="*/ 132640 h 912272"/>
                  <a:gd name="connsiteX9" fmla="*/ 23048 w 1544345"/>
                  <a:gd name="connsiteY9" fmla="*/ 446169 h 912272"/>
                  <a:gd name="connsiteX10" fmla="*/ 2429 w 1544345"/>
                  <a:gd name="connsiteY10" fmla="*/ 498178 h 912272"/>
                  <a:gd name="connsiteX11" fmla="*/ 6464 w 1544345"/>
                  <a:gd name="connsiteY11" fmla="*/ 536852 h 912272"/>
                  <a:gd name="connsiteX12" fmla="*/ 38367 w 1544345"/>
                  <a:gd name="connsiteY12" fmla="*/ 562019 h 912272"/>
                  <a:gd name="connsiteX13" fmla="*/ 50917 w 1544345"/>
                  <a:gd name="connsiteY13" fmla="*/ 563456 h 912272"/>
                  <a:gd name="connsiteX14" fmla="*/ 50917 w 1544345"/>
                  <a:gd name="connsiteY14" fmla="*/ 563456 h 912272"/>
                  <a:gd name="connsiteX15" fmla="*/ 100157 w 1544345"/>
                  <a:gd name="connsiteY15" fmla="*/ 527209 h 912272"/>
                  <a:gd name="connsiteX16" fmla="*/ 108329 w 1544345"/>
                  <a:gd name="connsiteY16" fmla="*/ 505291 h 912272"/>
                  <a:gd name="connsiteX17" fmla="*/ 111988 w 1544345"/>
                  <a:gd name="connsiteY17" fmla="*/ 496161 h 912272"/>
                  <a:gd name="connsiteX18" fmla="*/ 114553 w 1544345"/>
                  <a:gd name="connsiteY18" fmla="*/ 490211 h 912272"/>
                  <a:gd name="connsiteX19" fmla="*/ 115202 w 1544345"/>
                  <a:gd name="connsiteY19" fmla="*/ 488741 h 912272"/>
                  <a:gd name="connsiteX20" fmla="*/ 135343 w 1544345"/>
                  <a:gd name="connsiteY20" fmla="*/ 446989 h 912272"/>
                  <a:gd name="connsiteX21" fmla="*/ 183659 w 1544345"/>
                  <a:gd name="connsiteY21" fmla="*/ 368513 h 912272"/>
                  <a:gd name="connsiteX22" fmla="*/ 189609 w 1544345"/>
                  <a:gd name="connsiteY22" fmla="*/ 360512 h 912272"/>
                  <a:gd name="connsiteX23" fmla="*/ 193884 w 1544345"/>
                  <a:gd name="connsiteY23" fmla="*/ 354835 h 912272"/>
                  <a:gd name="connsiteX24" fmla="*/ 195833 w 1544345"/>
                  <a:gd name="connsiteY24" fmla="*/ 352305 h 912272"/>
                  <a:gd name="connsiteX25" fmla="*/ 199218 w 1544345"/>
                  <a:gd name="connsiteY25" fmla="*/ 347620 h 912272"/>
                  <a:gd name="connsiteX26" fmla="*/ 207767 w 1544345"/>
                  <a:gd name="connsiteY26" fmla="*/ 337089 h 912272"/>
                  <a:gd name="connsiteX27" fmla="*/ 238918 w 1544345"/>
                  <a:gd name="connsiteY27" fmla="*/ 302005 h 912272"/>
                  <a:gd name="connsiteX28" fmla="*/ 306452 w 1544345"/>
                  <a:gd name="connsiteY28" fmla="*/ 239976 h 912272"/>
                  <a:gd name="connsiteX29" fmla="*/ 311341 w 1544345"/>
                  <a:gd name="connsiteY29" fmla="*/ 236078 h 912272"/>
                  <a:gd name="connsiteX30" fmla="*/ 313803 w 1544345"/>
                  <a:gd name="connsiteY30" fmla="*/ 234198 h 912272"/>
                  <a:gd name="connsiteX31" fmla="*/ 318830 w 1544345"/>
                  <a:gd name="connsiteY31" fmla="*/ 230436 h 912272"/>
                  <a:gd name="connsiteX32" fmla="*/ 337500 w 1544345"/>
                  <a:gd name="connsiteY32" fmla="*/ 217032 h 912272"/>
                  <a:gd name="connsiteX33" fmla="*/ 378055 w 1544345"/>
                  <a:gd name="connsiteY33" fmla="*/ 191044 h 912272"/>
                  <a:gd name="connsiteX34" fmla="*/ 418609 w 1544345"/>
                  <a:gd name="connsiteY34" fmla="*/ 168886 h 912272"/>
                  <a:gd name="connsiteX35" fmla="*/ 438545 w 1544345"/>
                  <a:gd name="connsiteY35" fmla="*/ 159278 h 912272"/>
                  <a:gd name="connsiteX36" fmla="*/ 449145 w 1544345"/>
                  <a:gd name="connsiteY36" fmla="*/ 154490 h 912272"/>
                  <a:gd name="connsiteX37" fmla="*/ 454616 w 1544345"/>
                  <a:gd name="connsiteY37" fmla="*/ 152097 h 912272"/>
                  <a:gd name="connsiteX38" fmla="*/ 543795 w 1544345"/>
                  <a:gd name="connsiteY38" fmla="*/ 122245 h 912272"/>
                  <a:gd name="connsiteX39" fmla="*/ 591257 w 1544345"/>
                  <a:gd name="connsiteY39" fmla="*/ 111782 h 912272"/>
                  <a:gd name="connsiteX40" fmla="*/ 612765 w 1544345"/>
                  <a:gd name="connsiteY40" fmla="*/ 108191 h 912272"/>
                  <a:gd name="connsiteX41" fmla="*/ 618100 w 1544345"/>
                  <a:gd name="connsiteY41" fmla="*/ 107405 h 912272"/>
                  <a:gd name="connsiteX42" fmla="*/ 631162 w 1544345"/>
                  <a:gd name="connsiteY42" fmla="*/ 105866 h 912272"/>
                  <a:gd name="connsiteX43" fmla="*/ 704406 w 1544345"/>
                  <a:gd name="connsiteY43" fmla="*/ 101968 h 912272"/>
                  <a:gd name="connsiteX44" fmla="*/ 727761 w 1544345"/>
                  <a:gd name="connsiteY44" fmla="*/ 102378 h 912272"/>
                  <a:gd name="connsiteX45" fmla="*/ 775873 w 1544345"/>
                  <a:gd name="connsiteY45" fmla="*/ 105695 h 912272"/>
                  <a:gd name="connsiteX46" fmla="*/ 786199 w 1544345"/>
                  <a:gd name="connsiteY46" fmla="*/ 106858 h 912272"/>
                  <a:gd name="connsiteX47" fmla="*/ 792457 w 1544345"/>
                  <a:gd name="connsiteY47" fmla="*/ 107815 h 912272"/>
                  <a:gd name="connsiteX48" fmla="*/ 795329 w 1544345"/>
                  <a:gd name="connsiteY48" fmla="*/ 108191 h 912272"/>
                  <a:gd name="connsiteX49" fmla="*/ 800766 w 1544345"/>
                  <a:gd name="connsiteY49" fmla="*/ 109012 h 912272"/>
                  <a:gd name="connsiteX50" fmla="*/ 813179 w 1544345"/>
                  <a:gd name="connsiteY50" fmla="*/ 110961 h 912272"/>
                  <a:gd name="connsiteX51" fmla="*/ 900204 w 1544345"/>
                  <a:gd name="connsiteY51" fmla="*/ 132332 h 912272"/>
                  <a:gd name="connsiteX52" fmla="*/ 941955 w 1544345"/>
                  <a:gd name="connsiteY52" fmla="*/ 147139 h 912272"/>
                  <a:gd name="connsiteX53" fmla="*/ 952213 w 1544345"/>
                  <a:gd name="connsiteY53" fmla="*/ 151242 h 912272"/>
                  <a:gd name="connsiteX54" fmla="*/ 955599 w 1544345"/>
                  <a:gd name="connsiteY54" fmla="*/ 152678 h 912272"/>
                  <a:gd name="connsiteX55" fmla="*/ 977209 w 1544345"/>
                  <a:gd name="connsiteY55" fmla="*/ 162492 h 912272"/>
                  <a:gd name="connsiteX56" fmla="*/ 1053531 w 1544345"/>
                  <a:gd name="connsiteY56" fmla="*/ 205098 h 912272"/>
                  <a:gd name="connsiteX57" fmla="*/ 1089333 w 1544345"/>
                  <a:gd name="connsiteY57" fmla="*/ 229889 h 912272"/>
                  <a:gd name="connsiteX58" fmla="*/ 1093265 w 1544345"/>
                  <a:gd name="connsiteY58" fmla="*/ 232898 h 912272"/>
                  <a:gd name="connsiteX59" fmla="*/ 1097882 w 1544345"/>
                  <a:gd name="connsiteY59" fmla="*/ 236386 h 912272"/>
                  <a:gd name="connsiteX60" fmla="*/ 1100651 w 1544345"/>
                  <a:gd name="connsiteY60" fmla="*/ 238574 h 912272"/>
                  <a:gd name="connsiteX61" fmla="*/ 1118193 w 1544345"/>
                  <a:gd name="connsiteY61" fmla="*/ 253004 h 912272"/>
                  <a:gd name="connsiteX62" fmla="*/ 1181179 w 1544345"/>
                  <a:gd name="connsiteY62" fmla="*/ 314110 h 912272"/>
                  <a:gd name="connsiteX63" fmla="*/ 1209321 w 1544345"/>
                  <a:gd name="connsiteY63" fmla="*/ 347210 h 912272"/>
                  <a:gd name="connsiteX64" fmla="*/ 1212057 w 1544345"/>
                  <a:gd name="connsiteY64" fmla="*/ 350664 h 912272"/>
                  <a:gd name="connsiteX65" fmla="*/ 1214519 w 1544345"/>
                  <a:gd name="connsiteY65" fmla="*/ 353946 h 912272"/>
                  <a:gd name="connsiteX66" fmla="*/ 1217972 w 1544345"/>
                  <a:gd name="connsiteY66" fmla="*/ 358528 h 912272"/>
                  <a:gd name="connsiteX67" fmla="*/ 1230658 w 1544345"/>
                  <a:gd name="connsiteY67" fmla="*/ 376207 h 912272"/>
                  <a:gd name="connsiteX68" fmla="*/ 1276547 w 1544345"/>
                  <a:gd name="connsiteY68" fmla="*/ 452768 h 912272"/>
                  <a:gd name="connsiteX69" fmla="*/ 1295183 w 1544345"/>
                  <a:gd name="connsiteY69" fmla="*/ 492194 h 912272"/>
                  <a:gd name="connsiteX70" fmla="*/ 1296825 w 1544345"/>
                  <a:gd name="connsiteY70" fmla="*/ 496058 h 912272"/>
                  <a:gd name="connsiteX71" fmla="*/ 1300757 w 1544345"/>
                  <a:gd name="connsiteY71" fmla="*/ 505906 h 912272"/>
                  <a:gd name="connsiteX72" fmla="*/ 1308485 w 1544345"/>
                  <a:gd name="connsiteY72" fmla="*/ 526628 h 912272"/>
                  <a:gd name="connsiteX73" fmla="*/ 1333071 w 1544345"/>
                  <a:gd name="connsiteY73" fmla="*/ 614542 h 912272"/>
                  <a:gd name="connsiteX74" fmla="*/ 1338303 w 1544345"/>
                  <a:gd name="connsiteY74" fmla="*/ 644086 h 912272"/>
                  <a:gd name="connsiteX75" fmla="*/ 1339841 w 1544345"/>
                  <a:gd name="connsiteY75" fmla="*/ 653592 h 912272"/>
                  <a:gd name="connsiteX76" fmla="*/ 1340081 w 1544345"/>
                  <a:gd name="connsiteY76" fmla="*/ 655233 h 912272"/>
                  <a:gd name="connsiteX77" fmla="*/ 1341072 w 1544345"/>
                  <a:gd name="connsiteY77" fmla="*/ 661662 h 912272"/>
                  <a:gd name="connsiteX78" fmla="*/ 1342440 w 1544345"/>
                  <a:gd name="connsiteY78" fmla="*/ 674074 h 912272"/>
                  <a:gd name="connsiteX79" fmla="*/ 1344321 w 1544345"/>
                  <a:gd name="connsiteY79" fmla="*/ 696164 h 912272"/>
                  <a:gd name="connsiteX80" fmla="*/ 1287011 w 1544345"/>
                  <a:gd name="connsiteY80" fmla="*/ 678212 h 912272"/>
                  <a:gd name="connsiteX81" fmla="*/ 1278257 w 1544345"/>
                  <a:gd name="connsiteY81" fmla="*/ 676844 h 912272"/>
                  <a:gd name="connsiteX82" fmla="*/ 1252987 w 1544345"/>
                  <a:gd name="connsiteY82" fmla="*/ 692163 h 912272"/>
                  <a:gd name="connsiteX83" fmla="*/ 1254458 w 1544345"/>
                  <a:gd name="connsiteY83" fmla="*/ 721639 h 912272"/>
                  <a:gd name="connsiteX84" fmla="*/ 1373010 w 1544345"/>
                  <a:gd name="connsiteY84" fmla="*/ 899450 h 912272"/>
                  <a:gd name="connsiteX85" fmla="*/ 1396946 w 1544345"/>
                  <a:gd name="connsiteY85" fmla="*/ 912273 h 912272"/>
                  <a:gd name="connsiteX86" fmla="*/ 1420882 w 1544345"/>
                  <a:gd name="connsiteY86" fmla="*/ 899450 h 912272"/>
                  <a:gd name="connsiteX87" fmla="*/ 1539434 w 1544345"/>
                  <a:gd name="connsiteY87" fmla="*/ 721639 h 912272"/>
                  <a:gd name="connsiteX88" fmla="*/ 1540904 w 1544345"/>
                  <a:gd name="connsiteY88" fmla="*/ 692163 h 9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44345" h="912272">
                    <a:moveTo>
                      <a:pt x="1541007" y="692266"/>
                    </a:moveTo>
                    <a:cubicBezTo>
                      <a:pt x="1535946" y="682828"/>
                      <a:pt x="1526269" y="676947"/>
                      <a:pt x="1515737" y="676947"/>
                    </a:cubicBezTo>
                    <a:cubicBezTo>
                      <a:pt x="1512797" y="676947"/>
                      <a:pt x="1509856" y="677391"/>
                      <a:pt x="1506984" y="678315"/>
                    </a:cubicBezTo>
                    <a:lnTo>
                      <a:pt x="1446528" y="697258"/>
                    </a:lnTo>
                    <a:cubicBezTo>
                      <a:pt x="1439005" y="577680"/>
                      <a:pt x="1403169" y="462035"/>
                      <a:pt x="1341756" y="360272"/>
                    </a:cubicBezTo>
                    <a:cubicBezTo>
                      <a:pt x="1274085" y="248183"/>
                      <a:pt x="1178204" y="155687"/>
                      <a:pt x="1064474" y="92838"/>
                    </a:cubicBezTo>
                    <a:cubicBezTo>
                      <a:pt x="954607" y="32109"/>
                      <a:pt x="830242" y="0"/>
                      <a:pt x="704817" y="0"/>
                    </a:cubicBezTo>
                    <a:cubicBezTo>
                      <a:pt x="694627" y="0"/>
                      <a:pt x="684334" y="205"/>
                      <a:pt x="674178" y="650"/>
                    </a:cubicBezTo>
                    <a:cubicBezTo>
                      <a:pt x="531383" y="6668"/>
                      <a:pt x="395323" y="52317"/>
                      <a:pt x="280703" y="132640"/>
                    </a:cubicBezTo>
                    <a:cubicBezTo>
                      <a:pt x="165605" y="213305"/>
                      <a:pt x="76494" y="321735"/>
                      <a:pt x="23048" y="446169"/>
                    </a:cubicBezTo>
                    <a:cubicBezTo>
                      <a:pt x="14636" y="465762"/>
                      <a:pt x="8071" y="482312"/>
                      <a:pt x="2429" y="498178"/>
                    </a:cubicBezTo>
                    <a:cubicBezTo>
                      <a:pt x="-1879" y="510283"/>
                      <a:pt x="-409" y="524371"/>
                      <a:pt x="6464" y="536852"/>
                    </a:cubicBezTo>
                    <a:cubicBezTo>
                      <a:pt x="13508" y="549675"/>
                      <a:pt x="25442" y="559079"/>
                      <a:pt x="38367" y="562019"/>
                    </a:cubicBezTo>
                    <a:cubicBezTo>
                      <a:pt x="42573" y="562977"/>
                      <a:pt x="46779" y="563456"/>
                      <a:pt x="50917" y="563456"/>
                    </a:cubicBezTo>
                    <a:lnTo>
                      <a:pt x="50917" y="563456"/>
                    </a:lnTo>
                    <a:cubicBezTo>
                      <a:pt x="73348" y="563456"/>
                      <a:pt x="92224" y="549573"/>
                      <a:pt x="100157" y="527209"/>
                    </a:cubicBezTo>
                    <a:cubicBezTo>
                      <a:pt x="102858" y="519618"/>
                      <a:pt x="105594" y="512232"/>
                      <a:pt x="108329" y="505291"/>
                    </a:cubicBezTo>
                    <a:cubicBezTo>
                      <a:pt x="109526" y="502248"/>
                      <a:pt x="110757" y="499204"/>
                      <a:pt x="111988" y="496161"/>
                    </a:cubicBezTo>
                    <a:cubicBezTo>
                      <a:pt x="112980" y="494075"/>
                      <a:pt x="113903" y="492126"/>
                      <a:pt x="114553" y="490211"/>
                    </a:cubicBezTo>
                    <a:cubicBezTo>
                      <a:pt x="114758" y="489698"/>
                      <a:pt x="114963" y="489219"/>
                      <a:pt x="115202" y="488741"/>
                    </a:cubicBezTo>
                    <a:cubicBezTo>
                      <a:pt x="121391" y="474687"/>
                      <a:pt x="128196" y="460633"/>
                      <a:pt x="135343" y="446989"/>
                    </a:cubicBezTo>
                    <a:cubicBezTo>
                      <a:pt x="149568" y="419907"/>
                      <a:pt x="165810" y="393509"/>
                      <a:pt x="183659" y="368513"/>
                    </a:cubicBezTo>
                    <a:cubicBezTo>
                      <a:pt x="185574" y="365812"/>
                      <a:pt x="187592" y="363179"/>
                      <a:pt x="189609" y="360512"/>
                    </a:cubicBezTo>
                    <a:cubicBezTo>
                      <a:pt x="191011" y="358665"/>
                      <a:pt x="192447" y="356750"/>
                      <a:pt x="193884" y="354835"/>
                    </a:cubicBezTo>
                    <a:cubicBezTo>
                      <a:pt x="194704" y="353912"/>
                      <a:pt x="195320" y="353023"/>
                      <a:pt x="195833" y="352305"/>
                    </a:cubicBezTo>
                    <a:cubicBezTo>
                      <a:pt x="196893" y="350835"/>
                      <a:pt x="198534" y="348509"/>
                      <a:pt x="199218" y="347620"/>
                    </a:cubicBezTo>
                    <a:cubicBezTo>
                      <a:pt x="202022" y="344098"/>
                      <a:pt x="204894" y="340576"/>
                      <a:pt x="207767" y="337089"/>
                    </a:cubicBezTo>
                    <a:cubicBezTo>
                      <a:pt x="217751" y="325052"/>
                      <a:pt x="228215" y="313255"/>
                      <a:pt x="238918" y="302005"/>
                    </a:cubicBezTo>
                    <a:cubicBezTo>
                      <a:pt x="259947" y="279881"/>
                      <a:pt x="282687" y="259023"/>
                      <a:pt x="306452" y="239976"/>
                    </a:cubicBezTo>
                    <a:cubicBezTo>
                      <a:pt x="308059" y="238677"/>
                      <a:pt x="309700" y="237378"/>
                      <a:pt x="311341" y="236078"/>
                    </a:cubicBezTo>
                    <a:lnTo>
                      <a:pt x="313803" y="234198"/>
                    </a:lnTo>
                    <a:cubicBezTo>
                      <a:pt x="315479" y="232932"/>
                      <a:pt x="317120" y="231701"/>
                      <a:pt x="318830" y="230436"/>
                    </a:cubicBezTo>
                    <a:cubicBezTo>
                      <a:pt x="324882" y="225922"/>
                      <a:pt x="331174" y="221443"/>
                      <a:pt x="337500" y="217032"/>
                    </a:cubicBezTo>
                    <a:cubicBezTo>
                      <a:pt x="350631" y="207936"/>
                      <a:pt x="364274" y="199217"/>
                      <a:pt x="378055" y="191044"/>
                    </a:cubicBezTo>
                    <a:cubicBezTo>
                      <a:pt x="391322" y="183214"/>
                      <a:pt x="404966" y="175759"/>
                      <a:pt x="418609" y="168886"/>
                    </a:cubicBezTo>
                    <a:cubicBezTo>
                      <a:pt x="425175" y="165569"/>
                      <a:pt x="431877" y="162355"/>
                      <a:pt x="438545" y="159278"/>
                    </a:cubicBezTo>
                    <a:cubicBezTo>
                      <a:pt x="442067" y="157670"/>
                      <a:pt x="445589" y="156063"/>
                      <a:pt x="449145" y="154490"/>
                    </a:cubicBezTo>
                    <a:cubicBezTo>
                      <a:pt x="450752" y="153772"/>
                      <a:pt x="454616" y="152097"/>
                      <a:pt x="454616" y="152097"/>
                    </a:cubicBezTo>
                    <a:cubicBezTo>
                      <a:pt x="484639" y="139821"/>
                      <a:pt x="514627" y="129768"/>
                      <a:pt x="543795" y="122245"/>
                    </a:cubicBezTo>
                    <a:cubicBezTo>
                      <a:pt x="559456" y="118176"/>
                      <a:pt x="575425" y="114654"/>
                      <a:pt x="591257" y="111782"/>
                    </a:cubicBezTo>
                    <a:cubicBezTo>
                      <a:pt x="598438" y="110482"/>
                      <a:pt x="605653" y="109285"/>
                      <a:pt x="612765" y="108191"/>
                    </a:cubicBezTo>
                    <a:lnTo>
                      <a:pt x="618100" y="107405"/>
                    </a:lnTo>
                    <a:cubicBezTo>
                      <a:pt x="622442" y="106858"/>
                      <a:pt x="626819" y="106345"/>
                      <a:pt x="631162" y="105866"/>
                    </a:cubicBezTo>
                    <a:cubicBezTo>
                      <a:pt x="655337" y="103267"/>
                      <a:pt x="679957" y="101968"/>
                      <a:pt x="704406" y="101968"/>
                    </a:cubicBezTo>
                    <a:cubicBezTo>
                      <a:pt x="712168" y="101968"/>
                      <a:pt x="719999" y="102105"/>
                      <a:pt x="727761" y="102378"/>
                    </a:cubicBezTo>
                    <a:cubicBezTo>
                      <a:pt x="743764" y="102925"/>
                      <a:pt x="759938" y="104019"/>
                      <a:pt x="775873" y="105695"/>
                    </a:cubicBezTo>
                    <a:cubicBezTo>
                      <a:pt x="779326" y="106071"/>
                      <a:pt x="782780" y="106447"/>
                      <a:pt x="786199" y="106858"/>
                    </a:cubicBezTo>
                    <a:cubicBezTo>
                      <a:pt x="787499" y="107029"/>
                      <a:pt x="790645" y="107541"/>
                      <a:pt x="792457" y="107815"/>
                    </a:cubicBezTo>
                    <a:cubicBezTo>
                      <a:pt x="793927" y="108054"/>
                      <a:pt x="794611" y="108157"/>
                      <a:pt x="795329" y="108191"/>
                    </a:cubicBezTo>
                    <a:cubicBezTo>
                      <a:pt x="797142" y="108465"/>
                      <a:pt x="798954" y="108738"/>
                      <a:pt x="800766" y="109012"/>
                    </a:cubicBezTo>
                    <a:cubicBezTo>
                      <a:pt x="804904" y="109627"/>
                      <a:pt x="809041" y="110243"/>
                      <a:pt x="813179" y="110961"/>
                    </a:cubicBezTo>
                    <a:cubicBezTo>
                      <a:pt x="842552" y="116124"/>
                      <a:pt x="871822" y="123339"/>
                      <a:pt x="900204" y="132332"/>
                    </a:cubicBezTo>
                    <a:cubicBezTo>
                      <a:pt x="914257" y="136778"/>
                      <a:pt x="928311" y="141770"/>
                      <a:pt x="941955" y="147139"/>
                    </a:cubicBezTo>
                    <a:cubicBezTo>
                      <a:pt x="945409" y="148472"/>
                      <a:pt x="948828" y="149874"/>
                      <a:pt x="952213" y="151242"/>
                    </a:cubicBezTo>
                    <a:cubicBezTo>
                      <a:pt x="953410" y="151823"/>
                      <a:pt x="954573" y="152268"/>
                      <a:pt x="955599" y="152678"/>
                    </a:cubicBezTo>
                    <a:cubicBezTo>
                      <a:pt x="962882" y="155824"/>
                      <a:pt x="970131" y="159141"/>
                      <a:pt x="977209" y="162492"/>
                    </a:cubicBezTo>
                    <a:cubicBezTo>
                      <a:pt x="1003436" y="174973"/>
                      <a:pt x="1029117" y="189300"/>
                      <a:pt x="1053531" y="205098"/>
                    </a:cubicBezTo>
                    <a:cubicBezTo>
                      <a:pt x="1065670" y="212929"/>
                      <a:pt x="1077707" y="221272"/>
                      <a:pt x="1089333" y="229889"/>
                    </a:cubicBezTo>
                    <a:cubicBezTo>
                      <a:pt x="1090666" y="230881"/>
                      <a:pt x="1091966" y="231872"/>
                      <a:pt x="1093265" y="232898"/>
                    </a:cubicBezTo>
                    <a:cubicBezTo>
                      <a:pt x="1094804" y="234061"/>
                      <a:pt x="1096343" y="235258"/>
                      <a:pt x="1097882" y="236386"/>
                    </a:cubicBezTo>
                    <a:lnTo>
                      <a:pt x="1100651" y="238574"/>
                    </a:lnTo>
                    <a:cubicBezTo>
                      <a:pt x="1106499" y="243259"/>
                      <a:pt x="1112414" y="248115"/>
                      <a:pt x="1118193" y="253004"/>
                    </a:cubicBezTo>
                    <a:cubicBezTo>
                      <a:pt x="1140419" y="271948"/>
                      <a:pt x="1161620" y="292499"/>
                      <a:pt x="1181179" y="314110"/>
                    </a:cubicBezTo>
                    <a:cubicBezTo>
                      <a:pt x="1190856" y="324813"/>
                      <a:pt x="1200328" y="335926"/>
                      <a:pt x="1209321" y="347210"/>
                    </a:cubicBezTo>
                    <a:lnTo>
                      <a:pt x="1212057" y="350664"/>
                    </a:lnTo>
                    <a:lnTo>
                      <a:pt x="1214519" y="353946"/>
                    </a:lnTo>
                    <a:cubicBezTo>
                      <a:pt x="1215681" y="355485"/>
                      <a:pt x="1216844" y="356990"/>
                      <a:pt x="1217972" y="358528"/>
                    </a:cubicBezTo>
                    <a:cubicBezTo>
                      <a:pt x="1222212" y="364239"/>
                      <a:pt x="1226487" y="370189"/>
                      <a:pt x="1230658" y="376207"/>
                    </a:cubicBezTo>
                    <a:cubicBezTo>
                      <a:pt x="1247585" y="400622"/>
                      <a:pt x="1263006" y="426370"/>
                      <a:pt x="1276547" y="452768"/>
                    </a:cubicBezTo>
                    <a:cubicBezTo>
                      <a:pt x="1283181" y="465694"/>
                      <a:pt x="1289439" y="478927"/>
                      <a:pt x="1295183" y="492194"/>
                    </a:cubicBezTo>
                    <a:cubicBezTo>
                      <a:pt x="1295696" y="493460"/>
                      <a:pt x="1296209" y="494759"/>
                      <a:pt x="1296825" y="496058"/>
                    </a:cubicBezTo>
                    <a:cubicBezTo>
                      <a:pt x="1298158" y="499341"/>
                      <a:pt x="1299492" y="502589"/>
                      <a:pt x="1300757" y="505906"/>
                    </a:cubicBezTo>
                    <a:cubicBezTo>
                      <a:pt x="1303390" y="512643"/>
                      <a:pt x="1305989" y="519618"/>
                      <a:pt x="1308485" y="526628"/>
                    </a:cubicBezTo>
                    <a:cubicBezTo>
                      <a:pt x="1318641" y="555249"/>
                      <a:pt x="1326882" y="584827"/>
                      <a:pt x="1333071" y="614542"/>
                    </a:cubicBezTo>
                    <a:cubicBezTo>
                      <a:pt x="1335088" y="624253"/>
                      <a:pt x="1336730" y="634341"/>
                      <a:pt x="1338303" y="644086"/>
                    </a:cubicBezTo>
                    <a:cubicBezTo>
                      <a:pt x="1338815" y="647266"/>
                      <a:pt x="1339328" y="650446"/>
                      <a:pt x="1339841" y="653592"/>
                    </a:cubicBezTo>
                    <a:cubicBezTo>
                      <a:pt x="1339910" y="654208"/>
                      <a:pt x="1340012" y="654789"/>
                      <a:pt x="1340081" y="655233"/>
                    </a:cubicBezTo>
                    <a:cubicBezTo>
                      <a:pt x="1340388" y="657046"/>
                      <a:pt x="1340901" y="660328"/>
                      <a:pt x="1341072" y="661662"/>
                    </a:cubicBezTo>
                    <a:cubicBezTo>
                      <a:pt x="1341585" y="665799"/>
                      <a:pt x="1342030" y="669937"/>
                      <a:pt x="1342440" y="674074"/>
                    </a:cubicBezTo>
                    <a:cubicBezTo>
                      <a:pt x="1343192" y="681392"/>
                      <a:pt x="1343808" y="688812"/>
                      <a:pt x="1344321" y="696164"/>
                    </a:cubicBezTo>
                    <a:lnTo>
                      <a:pt x="1287011" y="678212"/>
                    </a:lnTo>
                    <a:cubicBezTo>
                      <a:pt x="1284139" y="677323"/>
                      <a:pt x="1281198" y="676844"/>
                      <a:pt x="1278257" y="676844"/>
                    </a:cubicBezTo>
                    <a:cubicBezTo>
                      <a:pt x="1267725" y="676844"/>
                      <a:pt x="1258048" y="682726"/>
                      <a:pt x="1252987" y="692163"/>
                    </a:cubicBezTo>
                    <a:cubicBezTo>
                      <a:pt x="1247927" y="701635"/>
                      <a:pt x="1248474" y="712646"/>
                      <a:pt x="1254458" y="721639"/>
                    </a:cubicBezTo>
                    <a:lnTo>
                      <a:pt x="1373010" y="899450"/>
                    </a:lnTo>
                    <a:cubicBezTo>
                      <a:pt x="1378344" y="907486"/>
                      <a:pt x="1387303" y="912273"/>
                      <a:pt x="1396946" y="912273"/>
                    </a:cubicBezTo>
                    <a:cubicBezTo>
                      <a:pt x="1406589" y="912273"/>
                      <a:pt x="1415548" y="907486"/>
                      <a:pt x="1420882" y="899450"/>
                    </a:cubicBezTo>
                    <a:lnTo>
                      <a:pt x="1539434" y="721639"/>
                    </a:lnTo>
                    <a:cubicBezTo>
                      <a:pt x="1545418" y="712646"/>
                      <a:pt x="1545965" y="701635"/>
                      <a:pt x="1540904" y="692163"/>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8" name="Freeform: Shape 37">
                <a:extLst>
                  <a:ext uri="{FF2B5EF4-FFF2-40B4-BE49-F238E27FC236}">
                    <a16:creationId xmlns:a16="http://schemas.microsoft.com/office/drawing/2014/main" id="{90DB5C2F-20E0-5178-82B4-180187112351}"/>
                  </a:ext>
                </a:extLst>
              </p:cNvPr>
              <p:cNvSpPr/>
              <p:nvPr/>
            </p:nvSpPr>
            <p:spPr>
              <a:xfrm>
                <a:off x="5999176" y="2452561"/>
                <a:ext cx="209270" cy="251109"/>
              </a:xfrm>
              <a:custGeom>
                <a:avLst/>
                <a:gdLst>
                  <a:gd name="connsiteX0" fmla="*/ 0 w 199319"/>
                  <a:gd name="connsiteY0" fmla="*/ 40168 h 239169"/>
                  <a:gd name="connsiteX1" fmla="*/ 0 w 199319"/>
                  <a:gd name="connsiteY1" fmla="*/ 199001 h 239169"/>
                  <a:gd name="connsiteX2" fmla="*/ 62336 w 199319"/>
                  <a:gd name="connsiteY2" fmla="*/ 232375 h 239169"/>
                  <a:gd name="connsiteX3" fmla="*/ 181470 w 199319"/>
                  <a:gd name="connsiteY3" fmla="*/ 152941 h 239169"/>
                  <a:gd name="connsiteX4" fmla="*/ 181470 w 199319"/>
                  <a:gd name="connsiteY4" fmla="*/ 86228 h 239169"/>
                  <a:gd name="connsiteX5" fmla="*/ 62336 w 199319"/>
                  <a:gd name="connsiteY5" fmla="*/ 6795 h 239169"/>
                  <a:gd name="connsiteX6" fmla="*/ 0 w 199319"/>
                  <a:gd name="connsiteY6" fmla="*/ 40168 h 2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319" h="239169">
                    <a:moveTo>
                      <a:pt x="0" y="40168"/>
                    </a:moveTo>
                    <a:lnTo>
                      <a:pt x="0" y="199001"/>
                    </a:lnTo>
                    <a:cubicBezTo>
                      <a:pt x="0" y="231041"/>
                      <a:pt x="35699" y="250122"/>
                      <a:pt x="62336" y="232375"/>
                    </a:cubicBezTo>
                    <a:lnTo>
                      <a:pt x="181470" y="152941"/>
                    </a:lnTo>
                    <a:cubicBezTo>
                      <a:pt x="205269" y="137075"/>
                      <a:pt x="205269" y="102094"/>
                      <a:pt x="181470" y="86228"/>
                    </a:cubicBezTo>
                    <a:lnTo>
                      <a:pt x="62336" y="6795"/>
                    </a:lnTo>
                    <a:cubicBezTo>
                      <a:pt x="35699" y="-10952"/>
                      <a:pt x="0" y="8128"/>
                      <a:pt x="0" y="4016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E75CA086-AC9B-6A4B-378E-3FB8F4A490FF}"/>
                </a:ext>
              </a:extLst>
            </p:cNvPr>
            <p:cNvGrpSpPr/>
            <p:nvPr/>
          </p:nvGrpSpPr>
          <p:grpSpPr>
            <a:xfrm>
              <a:off x="4300581" y="1681596"/>
              <a:ext cx="1160834" cy="1059741"/>
              <a:chOff x="5189165" y="1767908"/>
              <a:chExt cx="1763704" cy="1620411"/>
            </a:xfrm>
          </p:grpSpPr>
          <p:sp>
            <p:nvSpPr>
              <p:cNvPr id="31" name="Freeform: Shape 30">
                <a:extLst>
                  <a:ext uri="{FF2B5EF4-FFF2-40B4-BE49-F238E27FC236}">
                    <a16:creationId xmlns:a16="http://schemas.microsoft.com/office/drawing/2014/main" id="{4F142E26-9FF0-67C3-D5E0-979B7EBC6419}"/>
                  </a:ext>
                </a:extLst>
              </p:cNvPr>
              <p:cNvSpPr/>
              <p:nvPr/>
            </p:nvSpPr>
            <p:spPr>
              <a:xfrm>
                <a:off x="5519800" y="2018931"/>
                <a:ext cx="1118403" cy="1118402"/>
              </a:xfrm>
              <a:custGeom>
                <a:avLst/>
                <a:gdLst>
                  <a:gd name="connsiteX0" fmla="*/ 1035646 w 1065224"/>
                  <a:gd name="connsiteY0" fmla="*/ 445314 h 1065224"/>
                  <a:gd name="connsiteX1" fmla="*/ 908683 w 1065224"/>
                  <a:gd name="connsiteY1" fmla="*/ 413581 h 1065224"/>
                  <a:gd name="connsiteX2" fmla="*/ 898835 w 1065224"/>
                  <a:gd name="connsiteY2" fmla="*/ 404520 h 1065224"/>
                  <a:gd name="connsiteX3" fmla="*/ 882148 w 1065224"/>
                  <a:gd name="connsiteY3" fmla="*/ 364239 h 1065224"/>
                  <a:gd name="connsiteX4" fmla="*/ 882695 w 1065224"/>
                  <a:gd name="connsiteY4" fmla="*/ 350869 h 1065224"/>
                  <a:gd name="connsiteX5" fmla="*/ 950024 w 1065224"/>
                  <a:gd name="connsiteY5" fmla="*/ 238643 h 1065224"/>
                  <a:gd name="connsiteX6" fmla="*/ 944142 w 1065224"/>
                  <a:gd name="connsiteY6" fmla="*/ 190942 h 1065224"/>
                  <a:gd name="connsiteX7" fmla="*/ 874283 w 1065224"/>
                  <a:gd name="connsiteY7" fmla="*/ 121082 h 1065224"/>
                  <a:gd name="connsiteX8" fmla="*/ 826582 w 1065224"/>
                  <a:gd name="connsiteY8" fmla="*/ 115201 h 1065224"/>
                  <a:gd name="connsiteX9" fmla="*/ 714356 w 1065224"/>
                  <a:gd name="connsiteY9" fmla="*/ 182530 h 1065224"/>
                  <a:gd name="connsiteX10" fmla="*/ 700986 w 1065224"/>
                  <a:gd name="connsiteY10" fmla="*/ 183077 h 1065224"/>
                  <a:gd name="connsiteX11" fmla="*/ 660705 w 1065224"/>
                  <a:gd name="connsiteY11" fmla="*/ 166390 h 1065224"/>
                  <a:gd name="connsiteX12" fmla="*/ 651643 w 1065224"/>
                  <a:gd name="connsiteY12" fmla="*/ 156542 h 1065224"/>
                  <a:gd name="connsiteX13" fmla="*/ 619911 w 1065224"/>
                  <a:gd name="connsiteY13" fmla="*/ 29578 h 1065224"/>
                  <a:gd name="connsiteX14" fmla="*/ 582023 w 1065224"/>
                  <a:gd name="connsiteY14" fmla="*/ 0 h 1065224"/>
                  <a:gd name="connsiteX15" fmla="*/ 483201 w 1065224"/>
                  <a:gd name="connsiteY15" fmla="*/ 0 h 1065224"/>
                  <a:gd name="connsiteX16" fmla="*/ 445314 w 1065224"/>
                  <a:gd name="connsiteY16" fmla="*/ 29578 h 1065224"/>
                  <a:gd name="connsiteX17" fmla="*/ 413582 w 1065224"/>
                  <a:gd name="connsiteY17" fmla="*/ 156542 h 1065224"/>
                  <a:gd name="connsiteX18" fmla="*/ 404520 w 1065224"/>
                  <a:gd name="connsiteY18" fmla="*/ 166390 h 1065224"/>
                  <a:gd name="connsiteX19" fmla="*/ 364239 w 1065224"/>
                  <a:gd name="connsiteY19" fmla="*/ 183077 h 1065224"/>
                  <a:gd name="connsiteX20" fmla="*/ 350869 w 1065224"/>
                  <a:gd name="connsiteY20" fmla="*/ 182530 h 1065224"/>
                  <a:gd name="connsiteX21" fmla="*/ 238643 w 1065224"/>
                  <a:gd name="connsiteY21" fmla="*/ 115201 h 1065224"/>
                  <a:gd name="connsiteX22" fmla="*/ 190942 w 1065224"/>
                  <a:gd name="connsiteY22" fmla="*/ 121082 h 1065224"/>
                  <a:gd name="connsiteX23" fmla="*/ 121082 w 1065224"/>
                  <a:gd name="connsiteY23" fmla="*/ 190942 h 1065224"/>
                  <a:gd name="connsiteX24" fmla="*/ 115201 w 1065224"/>
                  <a:gd name="connsiteY24" fmla="*/ 238643 h 1065224"/>
                  <a:gd name="connsiteX25" fmla="*/ 182530 w 1065224"/>
                  <a:gd name="connsiteY25" fmla="*/ 350869 h 1065224"/>
                  <a:gd name="connsiteX26" fmla="*/ 183077 w 1065224"/>
                  <a:gd name="connsiteY26" fmla="*/ 364239 h 1065224"/>
                  <a:gd name="connsiteX27" fmla="*/ 166390 w 1065224"/>
                  <a:gd name="connsiteY27" fmla="*/ 404520 h 1065224"/>
                  <a:gd name="connsiteX28" fmla="*/ 156542 w 1065224"/>
                  <a:gd name="connsiteY28" fmla="*/ 413581 h 1065224"/>
                  <a:gd name="connsiteX29" fmla="*/ 29578 w 1065224"/>
                  <a:gd name="connsiteY29" fmla="*/ 445314 h 1065224"/>
                  <a:gd name="connsiteX30" fmla="*/ 0 w 1065224"/>
                  <a:gd name="connsiteY30" fmla="*/ 483201 h 1065224"/>
                  <a:gd name="connsiteX31" fmla="*/ 0 w 1065224"/>
                  <a:gd name="connsiteY31" fmla="*/ 582023 h 1065224"/>
                  <a:gd name="connsiteX32" fmla="*/ 29578 w 1065224"/>
                  <a:gd name="connsiteY32" fmla="*/ 619911 h 1065224"/>
                  <a:gd name="connsiteX33" fmla="*/ 156542 w 1065224"/>
                  <a:gd name="connsiteY33" fmla="*/ 651643 h 1065224"/>
                  <a:gd name="connsiteX34" fmla="*/ 166390 w 1065224"/>
                  <a:gd name="connsiteY34" fmla="*/ 660705 h 1065224"/>
                  <a:gd name="connsiteX35" fmla="*/ 183077 w 1065224"/>
                  <a:gd name="connsiteY35" fmla="*/ 700986 h 1065224"/>
                  <a:gd name="connsiteX36" fmla="*/ 182530 w 1065224"/>
                  <a:gd name="connsiteY36" fmla="*/ 714355 h 1065224"/>
                  <a:gd name="connsiteX37" fmla="*/ 115201 w 1065224"/>
                  <a:gd name="connsiteY37" fmla="*/ 826582 h 1065224"/>
                  <a:gd name="connsiteX38" fmla="*/ 121082 w 1065224"/>
                  <a:gd name="connsiteY38" fmla="*/ 874283 h 1065224"/>
                  <a:gd name="connsiteX39" fmla="*/ 190942 w 1065224"/>
                  <a:gd name="connsiteY39" fmla="*/ 944142 h 1065224"/>
                  <a:gd name="connsiteX40" fmla="*/ 238643 w 1065224"/>
                  <a:gd name="connsiteY40" fmla="*/ 950023 h 1065224"/>
                  <a:gd name="connsiteX41" fmla="*/ 350869 w 1065224"/>
                  <a:gd name="connsiteY41" fmla="*/ 882695 h 1065224"/>
                  <a:gd name="connsiteX42" fmla="*/ 364239 w 1065224"/>
                  <a:gd name="connsiteY42" fmla="*/ 882147 h 1065224"/>
                  <a:gd name="connsiteX43" fmla="*/ 404520 w 1065224"/>
                  <a:gd name="connsiteY43" fmla="*/ 898834 h 1065224"/>
                  <a:gd name="connsiteX44" fmla="*/ 413582 w 1065224"/>
                  <a:gd name="connsiteY44" fmla="*/ 908682 h 1065224"/>
                  <a:gd name="connsiteX45" fmla="*/ 445314 w 1065224"/>
                  <a:gd name="connsiteY45" fmla="*/ 1035646 h 1065224"/>
                  <a:gd name="connsiteX46" fmla="*/ 483201 w 1065224"/>
                  <a:gd name="connsiteY46" fmla="*/ 1065224 h 1065224"/>
                  <a:gd name="connsiteX47" fmla="*/ 582023 w 1065224"/>
                  <a:gd name="connsiteY47" fmla="*/ 1065224 h 1065224"/>
                  <a:gd name="connsiteX48" fmla="*/ 619911 w 1065224"/>
                  <a:gd name="connsiteY48" fmla="*/ 1035646 h 1065224"/>
                  <a:gd name="connsiteX49" fmla="*/ 651643 w 1065224"/>
                  <a:gd name="connsiteY49" fmla="*/ 908682 h 1065224"/>
                  <a:gd name="connsiteX50" fmla="*/ 660705 w 1065224"/>
                  <a:gd name="connsiteY50" fmla="*/ 898834 h 1065224"/>
                  <a:gd name="connsiteX51" fmla="*/ 700986 w 1065224"/>
                  <a:gd name="connsiteY51" fmla="*/ 882147 h 1065224"/>
                  <a:gd name="connsiteX52" fmla="*/ 714356 w 1065224"/>
                  <a:gd name="connsiteY52" fmla="*/ 882695 h 1065224"/>
                  <a:gd name="connsiteX53" fmla="*/ 826582 w 1065224"/>
                  <a:gd name="connsiteY53" fmla="*/ 950023 h 1065224"/>
                  <a:gd name="connsiteX54" fmla="*/ 874283 w 1065224"/>
                  <a:gd name="connsiteY54" fmla="*/ 944142 h 1065224"/>
                  <a:gd name="connsiteX55" fmla="*/ 944142 w 1065224"/>
                  <a:gd name="connsiteY55" fmla="*/ 874283 h 1065224"/>
                  <a:gd name="connsiteX56" fmla="*/ 950024 w 1065224"/>
                  <a:gd name="connsiteY56" fmla="*/ 826582 h 1065224"/>
                  <a:gd name="connsiteX57" fmla="*/ 882695 w 1065224"/>
                  <a:gd name="connsiteY57" fmla="*/ 714355 h 1065224"/>
                  <a:gd name="connsiteX58" fmla="*/ 882148 w 1065224"/>
                  <a:gd name="connsiteY58" fmla="*/ 700986 h 1065224"/>
                  <a:gd name="connsiteX59" fmla="*/ 898835 w 1065224"/>
                  <a:gd name="connsiteY59" fmla="*/ 660705 h 1065224"/>
                  <a:gd name="connsiteX60" fmla="*/ 908683 w 1065224"/>
                  <a:gd name="connsiteY60" fmla="*/ 651643 h 1065224"/>
                  <a:gd name="connsiteX61" fmla="*/ 1035646 w 1065224"/>
                  <a:gd name="connsiteY61" fmla="*/ 619911 h 1065224"/>
                  <a:gd name="connsiteX62" fmla="*/ 1065225 w 1065224"/>
                  <a:gd name="connsiteY62" fmla="*/ 582023 h 1065224"/>
                  <a:gd name="connsiteX63" fmla="*/ 1065225 w 1065224"/>
                  <a:gd name="connsiteY63" fmla="*/ 483201 h 1065224"/>
                  <a:gd name="connsiteX64" fmla="*/ 1035646 w 1065224"/>
                  <a:gd name="connsiteY64" fmla="*/ 445314 h 1065224"/>
                  <a:gd name="connsiteX65" fmla="*/ 532544 w 1065224"/>
                  <a:gd name="connsiteY65" fmla="*/ 756586 h 1065224"/>
                  <a:gd name="connsiteX66" fmla="*/ 308536 w 1065224"/>
                  <a:gd name="connsiteY66" fmla="*/ 532578 h 1065224"/>
                  <a:gd name="connsiteX67" fmla="*/ 532544 w 1065224"/>
                  <a:gd name="connsiteY67" fmla="*/ 308570 h 1065224"/>
                  <a:gd name="connsiteX68" fmla="*/ 756552 w 1065224"/>
                  <a:gd name="connsiteY68" fmla="*/ 532578 h 1065224"/>
                  <a:gd name="connsiteX69" fmla="*/ 532544 w 1065224"/>
                  <a:gd name="connsiteY69" fmla="*/ 756586 h 10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65224" h="1065224">
                    <a:moveTo>
                      <a:pt x="1035646" y="445314"/>
                    </a:moveTo>
                    <a:lnTo>
                      <a:pt x="908683" y="413581"/>
                    </a:lnTo>
                    <a:cubicBezTo>
                      <a:pt x="904066" y="412419"/>
                      <a:pt x="900408" y="408999"/>
                      <a:pt x="898835" y="404520"/>
                    </a:cubicBezTo>
                    <a:cubicBezTo>
                      <a:pt x="894013" y="390705"/>
                      <a:pt x="888439" y="377267"/>
                      <a:pt x="882148" y="364239"/>
                    </a:cubicBezTo>
                    <a:cubicBezTo>
                      <a:pt x="880096" y="359965"/>
                      <a:pt x="880233" y="354938"/>
                      <a:pt x="882695" y="350869"/>
                    </a:cubicBezTo>
                    <a:lnTo>
                      <a:pt x="950024" y="238643"/>
                    </a:lnTo>
                    <a:cubicBezTo>
                      <a:pt x="959256" y="223290"/>
                      <a:pt x="956828" y="203594"/>
                      <a:pt x="944142" y="190942"/>
                    </a:cubicBezTo>
                    <a:lnTo>
                      <a:pt x="874283" y="121082"/>
                    </a:lnTo>
                    <a:cubicBezTo>
                      <a:pt x="861597" y="108396"/>
                      <a:pt x="841935" y="106003"/>
                      <a:pt x="826582" y="115201"/>
                    </a:cubicBezTo>
                    <a:lnTo>
                      <a:pt x="714356" y="182530"/>
                    </a:lnTo>
                    <a:cubicBezTo>
                      <a:pt x="710287" y="184992"/>
                      <a:pt x="705260" y="185129"/>
                      <a:pt x="700986" y="183077"/>
                    </a:cubicBezTo>
                    <a:cubicBezTo>
                      <a:pt x="687958" y="176785"/>
                      <a:pt x="674485" y="171211"/>
                      <a:pt x="660705" y="166390"/>
                    </a:cubicBezTo>
                    <a:cubicBezTo>
                      <a:pt x="656225" y="164817"/>
                      <a:pt x="652772" y="161158"/>
                      <a:pt x="651643" y="156542"/>
                    </a:cubicBezTo>
                    <a:lnTo>
                      <a:pt x="619911" y="29578"/>
                    </a:lnTo>
                    <a:cubicBezTo>
                      <a:pt x="615568" y="12207"/>
                      <a:pt x="599941" y="0"/>
                      <a:pt x="582023" y="0"/>
                    </a:cubicBezTo>
                    <a:lnTo>
                      <a:pt x="483201" y="0"/>
                    </a:lnTo>
                    <a:cubicBezTo>
                      <a:pt x="465283" y="0"/>
                      <a:pt x="449657" y="12207"/>
                      <a:pt x="445314" y="29578"/>
                    </a:cubicBezTo>
                    <a:lnTo>
                      <a:pt x="413582" y="156542"/>
                    </a:lnTo>
                    <a:cubicBezTo>
                      <a:pt x="412419" y="161158"/>
                      <a:pt x="408999" y="164817"/>
                      <a:pt x="404520" y="166390"/>
                    </a:cubicBezTo>
                    <a:cubicBezTo>
                      <a:pt x="390705" y="171211"/>
                      <a:pt x="377267" y="176785"/>
                      <a:pt x="364239" y="183077"/>
                    </a:cubicBezTo>
                    <a:cubicBezTo>
                      <a:pt x="359965" y="185129"/>
                      <a:pt x="354938" y="184992"/>
                      <a:pt x="350869" y="182530"/>
                    </a:cubicBezTo>
                    <a:lnTo>
                      <a:pt x="238643" y="115201"/>
                    </a:lnTo>
                    <a:cubicBezTo>
                      <a:pt x="223290" y="105969"/>
                      <a:pt x="203594" y="108396"/>
                      <a:pt x="190942" y="121082"/>
                    </a:cubicBezTo>
                    <a:lnTo>
                      <a:pt x="121082" y="190942"/>
                    </a:lnTo>
                    <a:cubicBezTo>
                      <a:pt x="108396" y="203628"/>
                      <a:pt x="106003" y="223290"/>
                      <a:pt x="115201" y="238643"/>
                    </a:cubicBezTo>
                    <a:lnTo>
                      <a:pt x="182530" y="350869"/>
                    </a:lnTo>
                    <a:cubicBezTo>
                      <a:pt x="184992" y="354938"/>
                      <a:pt x="185129" y="359965"/>
                      <a:pt x="183077" y="364239"/>
                    </a:cubicBezTo>
                    <a:cubicBezTo>
                      <a:pt x="176785" y="377267"/>
                      <a:pt x="171211" y="390740"/>
                      <a:pt x="166390" y="404520"/>
                    </a:cubicBezTo>
                    <a:cubicBezTo>
                      <a:pt x="164817" y="408999"/>
                      <a:pt x="161158" y="412453"/>
                      <a:pt x="156542" y="413581"/>
                    </a:cubicBezTo>
                    <a:lnTo>
                      <a:pt x="29578" y="445314"/>
                    </a:lnTo>
                    <a:cubicBezTo>
                      <a:pt x="12207" y="449657"/>
                      <a:pt x="0" y="465283"/>
                      <a:pt x="0" y="483201"/>
                    </a:cubicBezTo>
                    <a:lnTo>
                      <a:pt x="0" y="582023"/>
                    </a:lnTo>
                    <a:cubicBezTo>
                      <a:pt x="0" y="599941"/>
                      <a:pt x="12207" y="615568"/>
                      <a:pt x="29578" y="619911"/>
                    </a:cubicBezTo>
                    <a:lnTo>
                      <a:pt x="156542" y="651643"/>
                    </a:lnTo>
                    <a:cubicBezTo>
                      <a:pt x="161158" y="652806"/>
                      <a:pt x="164817" y="656225"/>
                      <a:pt x="166390" y="660705"/>
                    </a:cubicBezTo>
                    <a:cubicBezTo>
                      <a:pt x="171211" y="674519"/>
                      <a:pt x="176785" y="687957"/>
                      <a:pt x="183077" y="700986"/>
                    </a:cubicBezTo>
                    <a:cubicBezTo>
                      <a:pt x="185129" y="705260"/>
                      <a:pt x="184992" y="710286"/>
                      <a:pt x="182530" y="714355"/>
                    </a:cubicBezTo>
                    <a:lnTo>
                      <a:pt x="115201" y="826582"/>
                    </a:lnTo>
                    <a:cubicBezTo>
                      <a:pt x="105969" y="841935"/>
                      <a:pt x="108396" y="861631"/>
                      <a:pt x="121082" y="874283"/>
                    </a:cubicBezTo>
                    <a:lnTo>
                      <a:pt x="190942" y="944142"/>
                    </a:lnTo>
                    <a:cubicBezTo>
                      <a:pt x="203628" y="956828"/>
                      <a:pt x="223290" y="959222"/>
                      <a:pt x="238643" y="950023"/>
                    </a:cubicBezTo>
                    <a:lnTo>
                      <a:pt x="350869" y="882695"/>
                    </a:lnTo>
                    <a:cubicBezTo>
                      <a:pt x="354938" y="880233"/>
                      <a:pt x="359965" y="880096"/>
                      <a:pt x="364239" y="882147"/>
                    </a:cubicBezTo>
                    <a:cubicBezTo>
                      <a:pt x="377267" y="888439"/>
                      <a:pt x="390740" y="894013"/>
                      <a:pt x="404520" y="898834"/>
                    </a:cubicBezTo>
                    <a:cubicBezTo>
                      <a:pt x="408999" y="900407"/>
                      <a:pt x="412453" y="904066"/>
                      <a:pt x="413582" y="908682"/>
                    </a:cubicBezTo>
                    <a:lnTo>
                      <a:pt x="445314" y="1035646"/>
                    </a:lnTo>
                    <a:cubicBezTo>
                      <a:pt x="449657" y="1053017"/>
                      <a:pt x="465283" y="1065224"/>
                      <a:pt x="483201" y="1065224"/>
                    </a:cubicBezTo>
                    <a:lnTo>
                      <a:pt x="582023" y="1065224"/>
                    </a:lnTo>
                    <a:cubicBezTo>
                      <a:pt x="599941" y="1065224"/>
                      <a:pt x="615568" y="1053017"/>
                      <a:pt x="619911" y="1035646"/>
                    </a:cubicBezTo>
                    <a:lnTo>
                      <a:pt x="651643" y="908682"/>
                    </a:lnTo>
                    <a:cubicBezTo>
                      <a:pt x="652806" y="904066"/>
                      <a:pt x="656225" y="900407"/>
                      <a:pt x="660705" y="898834"/>
                    </a:cubicBezTo>
                    <a:cubicBezTo>
                      <a:pt x="674519" y="894013"/>
                      <a:pt x="687958" y="888439"/>
                      <a:pt x="700986" y="882147"/>
                    </a:cubicBezTo>
                    <a:cubicBezTo>
                      <a:pt x="705260" y="880096"/>
                      <a:pt x="710287" y="880233"/>
                      <a:pt x="714356" y="882695"/>
                    </a:cubicBezTo>
                    <a:lnTo>
                      <a:pt x="826582" y="950023"/>
                    </a:lnTo>
                    <a:cubicBezTo>
                      <a:pt x="841935" y="959256"/>
                      <a:pt x="861631" y="956828"/>
                      <a:pt x="874283" y="944142"/>
                    </a:cubicBezTo>
                    <a:lnTo>
                      <a:pt x="944142" y="874283"/>
                    </a:lnTo>
                    <a:cubicBezTo>
                      <a:pt x="956828" y="861597"/>
                      <a:pt x="959222" y="841935"/>
                      <a:pt x="950024" y="826582"/>
                    </a:cubicBezTo>
                    <a:lnTo>
                      <a:pt x="882695" y="714355"/>
                    </a:lnTo>
                    <a:cubicBezTo>
                      <a:pt x="880233" y="710286"/>
                      <a:pt x="880096" y="705260"/>
                      <a:pt x="882148" y="700986"/>
                    </a:cubicBezTo>
                    <a:cubicBezTo>
                      <a:pt x="888439" y="687957"/>
                      <a:pt x="894013" y="674485"/>
                      <a:pt x="898835" y="660705"/>
                    </a:cubicBezTo>
                    <a:cubicBezTo>
                      <a:pt x="900408" y="656225"/>
                      <a:pt x="904066" y="652771"/>
                      <a:pt x="908683" y="651643"/>
                    </a:cubicBezTo>
                    <a:lnTo>
                      <a:pt x="1035646" y="619911"/>
                    </a:lnTo>
                    <a:cubicBezTo>
                      <a:pt x="1053017" y="615568"/>
                      <a:pt x="1065225" y="599941"/>
                      <a:pt x="1065225" y="582023"/>
                    </a:cubicBezTo>
                    <a:lnTo>
                      <a:pt x="1065225" y="483201"/>
                    </a:lnTo>
                    <a:cubicBezTo>
                      <a:pt x="1065225" y="465283"/>
                      <a:pt x="1053017" y="449657"/>
                      <a:pt x="1035646" y="445314"/>
                    </a:cubicBezTo>
                    <a:close/>
                    <a:moveTo>
                      <a:pt x="532544" y="756586"/>
                    </a:moveTo>
                    <a:cubicBezTo>
                      <a:pt x="408829" y="756586"/>
                      <a:pt x="308536" y="656293"/>
                      <a:pt x="308536" y="532578"/>
                    </a:cubicBezTo>
                    <a:cubicBezTo>
                      <a:pt x="308536" y="408863"/>
                      <a:pt x="408829" y="308570"/>
                      <a:pt x="532544" y="308570"/>
                    </a:cubicBezTo>
                    <a:cubicBezTo>
                      <a:pt x="656259" y="308570"/>
                      <a:pt x="756552" y="408863"/>
                      <a:pt x="756552" y="532578"/>
                    </a:cubicBezTo>
                    <a:cubicBezTo>
                      <a:pt x="756552" y="656293"/>
                      <a:pt x="656259" y="756586"/>
                      <a:pt x="532544" y="756586"/>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2" name="Freeform: Shape 31">
                <a:extLst>
                  <a:ext uri="{FF2B5EF4-FFF2-40B4-BE49-F238E27FC236}">
                    <a16:creationId xmlns:a16="http://schemas.microsoft.com/office/drawing/2014/main" id="{3F318331-9002-5CBD-6327-3D9269882578}"/>
                  </a:ext>
                </a:extLst>
              </p:cNvPr>
              <p:cNvSpPr/>
              <p:nvPr/>
            </p:nvSpPr>
            <p:spPr>
              <a:xfrm>
                <a:off x="5189165" y="2428997"/>
                <a:ext cx="1621551" cy="959322"/>
              </a:xfrm>
              <a:custGeom>
                <a:avLst/>
                <a:gdLst>
                  <a:gd name="connsiteX0" fmla="*/ 1506047 w 1544448"/>
                  <a:gd name="connsiteY0" fmla="*/ 351690 h 913708"/>
                  <a:gd name="connsiteX1" fmla="*/ 1493497 w 1544448"/>
                  <a:gd name="connsiteY1" fmla="*/ 350253 h 913708"/>
                  <a:gd name="connsiteX2" fmla="*/ 1444223 w 1544448"/>
                  <a:gd name="connsiteY2" fmla="*/ 386500 h 913708"/>
                  <a:gd name="connsiteX3" fmla="*/ 1436051 w 1544448"/>
                  <a:gd name="connsiteY3" fmla="*/ 408418 h 913708"/>
                  <a:gd name="connsiteX4" fmla="*/ 1432392 w 1544448"/>
                  <a:gd name="connsiteY4" fmla="*/ 417582 h 913708"/>
                  <a:gd name="connsiteX5" fmla="*/ 1429827 w 1544448"/>
                  <a:gd name="connsiteY5" fmla="*/ 423532 h 913708"/>
                  <a:gd name="connsiteX6" fmla="*/ 1429212 w 1544448"/>
                  <a:gd name="connsiteY6" fmla="*/ 425002 h 913708"/>
                  <a:gd name="connsiteX7" fmla="*/ 1409071 w 1544448"/>
                  <a:gd name="connsiteY7" fmla="*/ 466754 h 913708"/>
                  <a:gd name="connsiteX8" fmla="*/ 1360755 w 1544448"/>
                  <a:gd name="connsiteY8" fmla="*/ 545230 h 913708"/>
                  <a:gd name="connsiteX9" fmla="*/ 1354805 w 1544448"/>
                  <a:gd name="connsiteY9" fmla="*/ 553231 h 913708"/>
                  <a:gd name="connsiteX10" fmla="*/ 1350462 w 1544448"/>
                  <a:gd name="connsiteY10" fmla="*/ 558976 h 913708"/>
                  <a:gd name="connsiteX11" fmla="*/ 1348581 w 1544448"/>
                  <a:gd name="connsiteY11" fmla="*/ 561404 h 913708"/>
                  <a:gd name="connsiteX12" fmla="*/ 1345162 w 1544448"/>
                  <a:gd name="connsiteY12" fmla="*/ 566123 h 913708"/>
                  <a:gd name="connsiteX13" fmla="*/ 1336613 w 1544448"/>
                  <a:gd name="connsiteY13" fmla="*/ 576655 h 913708"/>
                  <a:gd name="connsiteX14" fmla="*/ 1305462 w 1544448"/>
                  <a:gd name="connsiteY14" fmla="*/ 611738 h 913708"/>
                  <a:gd name="connsiteX15" fmla="*/ 1237928 w 1544448"/>
                  <a:gd name="connsiteY15" fmla="*/ 673767 h 913708"/>
                  <a:gd name="connsiteX16" fmla="*/ 1232970 w 1544448"/>
                  <a:gd name="connsiteY16" fmla="*/ 677699 h 913708"/>
                  <a:gd name="connsiteX17" fmla="*/ 1230576 w 1544448"/>
                  <a:gd name="connsiteY17" fmla="*/ 679546 h 913708"/>
                  <a:gd name="connsiteX18" fmla="*/ 1225550 w 1544448"/>
                  <a:gd name="connsiteY18" fmla="*/ 683307 h 913708"/>
                  <a:gd name="connsiteX19" fmla="*/ 1206880 w 1544448"/>
                  <a:gd name="connsiteY19" fmla="*/ 696711 h 913708"/>
                  <a:gd name="connsiteX20" fmla="*/ 1166325 w 1544448"/>
                  <a:gd name="connsiteY20" fmla="*/ 722699 h 913708"/>
                  <a:gd name="connsiteX21" fmla="*/ 1125770 w 1544448"/>
                  <a:gd name="connsiteY21" fmla="*/ 744857 h 913708"/>
                  <a:gd name="connsiteX22" fmla="*/ 1105835 w 1544448"/>
                  <a:gd name="connsiteY22" fmla="*/ 754466 h 913708"/>
                  <a:gd name="connsiteX23" fmla="*/ 1095235 w 1544448"/>
                  <a:gd name="connsiteY23" fmla="*/ 759253 h 913708"/>
                  <a:gd name="connsiteX24" fmla="*/ 1089764 w 1544448"/>
                  <a:gd name="connsiteY24" fmla="*/ 761646 h 913708"/>
                  <a:gd name="connsiteX25" fmla="*/ 1000585 w 1544448"/>
                  <a:gd name="connsiteY25" fmla="*/ 791498 h 913708"/>
                  <a:gd name="connsiteX26" fmla="*/ 953123 w 1544448"/>
                  <a:gd name="connsiteY26" fmla="*/ 801962 h 913708"/>
                  <a:gd name="connsiteX27" fmla="*/ 931615 w 1544448"/>
                  <a:gd name="connsiteY27" fmla="*/ 805552 h 913708"/>
                  <a:gd name="connsiteX28" fmla="*/ 926314 w 1544448"/>
                  <a:gd name="connsiteY28" fmla="*/ 806339 h 913708"/>
                  <a:gd name="connsiteX29" fmla="*/ 913218 w 1544448"/>
                  <a:gd name="connsiteY29" fmla="*/ 807877 h 913708"/>
                  <a:gd name="connsiteX30" fmla="*/ 839973 w 1544448"/>
                  <a:gd name="connsiteY30" fmla="*/ 811775 h 913708"/>
                  <a:gd name="connsiteX31" fmla="*/ 816619 w 1544448"/>
                  <a:gd name="connsiteY31" fmla="*/ 811365 h 913708"/>
                  <a:gd name="connsiteX32" fmla="*/ 768507 w 1544448"/>
                  <a:gd name="connsiteY32" fmla="*/ 808048 h 913708"/>
                  <a:gd name="connsiteX33" fmla="*/ 758146 w 1544448"/>
                  <a:gd name="connsiteY33" fmla="*/ 806886 h 913708"/>
                  <a:gd name="connsiteX34" fmla="*/ 751889 w 1544448"/>
                  <a:gd name="connsiteY34" fmla="*/ 805928 h 913708"/>
                  <a:gd name="connsiteX35" fmla="*/ 749016 w 1544448"/>
                  <a:gd name="connsiteY35" fmla="*/ 805552 h 913708"/>
                  <a:gd name="connsiteX36" fmla="*/ 743579 w 1544448"/>
                  <a:gd name="connsiteY36" fmla="*/ 804731 h 913708"/>
                  <a:gd name="connsiteX37" fmla="*/ 731167 w 1544448"/>
                  <a:gd name="connsiteY37" fmla="*/ 802782 h 913708"/>
                  <a:gd name="connsiteX38" fmla="*/ 644142 w 1544448"/>
                  <a:gd name="connsiteY38" fmla="*/ 781411 h 913708"/>
                  <a:gd name="connsiteX39" fmla="*/ 602391 w 1544448"/>
                  <a:gd name="connsiteY39" fmla="*/ 766605 h 913708"/>
                  <a:gd name="connsiteX40" fmla="*/ 592098 w 1544448"/>
                  <a:gd name="connsiteY40" fmla="*/ 762467 h 913708"/>
                  <a:gd name="connsiteX41" fmla="*/ 588747 w 1544448"/>
                  <a:gd name="connsiteY41" fmla="*/ 761031 h 913708"/>
                  <a:gd name="connsiteX42" fmla="*/ 567170 w 1544448"/>
                  <a:gd name="connsiteY42" fmla="*/ 751217 h 913708"/>
                  <a:gd name="connsiteX43" fmla="*/ 490848 w 1544448"/>
                  <a:gd name="connsiteY43" fmla="*/ 708611 h 913708"/>
                  <a:gd name="connsiteX44" fmla="*/ 455047 w 1544448"/>
                  <a:gd name="connsiteY44" fmla="*/ 683820 h 913708"/>
                  <a:gd name="connsiteX45" fmla="*/ 451114 w 1544448"/>
                  <a:gd name="connsiteY45" fmla="*/ 680845 h 913708"/>
                  <a:gd name="connsiteX46" fmla="*/ 446498 w 1544448"/>
                  <a:gd name="connsiteY46" fmla="*/ 677357 h 913708"/>
                  <a:gd name="connsiteX47" fmla="*/ 443729 w 1544448"/>
                  <a:gd name="connsiteY47" fmla="*/ 675169 h 913708"/>
                  <a:gd name="connsiteX48" fmla="*/ 426187 w 1544448"/>
                  <a:gd name="connsiteY48" fmla="*/ 660739 h 913708"/>
                  <a:gd name="connsiteX49" fmla="*/ 363201 w 1544448"/>
                  <a:gd name="connsiteY49" fmla="*/ 599633 h 913708"/>
                  <a:gd name="connsiteX50" fmla="*/ 335059 w 1544448"/>
                  <a:gd name="connsiteY50" fmla="*/ 566533 h 913708"/>
                  <a:gd name="connsiteX51" fmla="*/ 332289 w 1544448"/>
                  <a:gd name="connsiteY51" fmla="*/ 563011 h 913708"/>
                  <a:gd name="connsiteX52" fmla="*/ 329861 w 1544448"/>
                  <a:gd name="connsiteY52" fmla="*/ 559797 h 913708"/>
                  <a:gd name="connsiteX53" fmla="*/ 326407 w 1544448"/>
                  <a:gd name="connsiteY53" fmla="*/ 555215 h 913708"/>
                  <a:gd name="connsiteX54" fmla="*/ 313721 w 1544448"/>
                  <a:gd name="connsiteY54" fmla="*/ 537536 h 913708"/>
                  <a:gd name="connsiteX55" fmla="*/ 267832 w 1544448"/>
                  <a:gd name="connsiteY55" fmla="*/ 460975 h 913708"/>
                  <a:gd name="connsiteX56" fmla="*/ 249162 w 1544448"/>
                  <a:gd name="connsiteY56" fmla="*/ 421480 h 913708"/>
                  <a:gd name="connsiteX57" fmla="*/ 247555 w 1544448"/>
                  <a:gd name="connsiteY57" fmla="*/ 417651 h 913708"/>
                  <a:gd name="connsiteX58" fmla="*/ 243623 w 1544448"/>
                  <a:gd name="connsiteY58" fmla="*/ 407837 h 913708"/>
                  <a:gd name="connsiteX59" fmla="*/ 235895 w 1544448"/>
                  <a:gd name="connsiteY59" fmla="*/ 387115 h 913708"/>
                  <a:gd name="connsiteX60" fmla="*/ 211309 w 1544448"/>
                  <a:gd name="connsiteY60" fmla="*/ 299235 h 913708"/>
                  <a:gd name="connsiteX61" fmla="*/ 206111 w 1544448"/>
                  <a:gd name="connsiteY61" fmla="*/ 269760 h 913708"/>
                  <a:gd name="connsiteX62" fmla="*/ 204539 w 1544448"/>
                  <a:gd name="connsiteY62" fmla="*/ 260151 h 913708"/>
                  <a:gd name="connsiteX63" fmla="*/ 204299 w 1544448"/>
                  <a:gd name="connsiteY63" fmla="*/ 258510 h 913708"/>
                  <a:gd name="connsiteX64" fmla="*/ 203308 w 1544448"/>
                  <a:gd name="connsiteY64" fmla="*/ 252081 h 913708"/>
                  <a:gd name="connsiteX65" fmla="*/ 201940 w 1544448"/>
                  <a:gd name="connsiteY65" fmla="*/ 239669 h 913708"/>
                  <a:gd name="connsiteX66" fmla="*/ 199991 w 1544448"/>
                  <a:gd name="connsiteY66" fmla="*/ 216758 h 913708"/>
                  <a:gd name="connsiteX67" fmla="*/ 199956 w 1544448"/>
                  <a:gd name="connsiteY67" fmla="*/ 216075 h 913708"/>
                  <a:gd name="connsiteX68" fmla="*/ 257369 w 1544448"/>
                  <a:gd name="connsiteY68" fmla="*/ 234061 h 913708"/>
                  <a:gd name="connsiteX69" fmla="*/ 266123 w 1544448"/>
                  <a:gd name="connsiteY69" fmla="*/ 235429 h 913708"/>
                  <a:gd name="connsiteX70" fmla="*/ 291392 w 1544448"/>
                  <a:gd name="connsiteY70" fmla="*/ 220109 h 913708"/>
                  <a:gd name="connsiteX71" fmla="*/ 289922 w 1544448"/>
                  <a:gd name="connsiteY71" fmla="*/ 190634 h 913708"/>
                  <a:gd name="connsiteX72" fmla="*/ 171370 w 1544448"/>
                  <a:gd name="connsiteY72" fmla="*/ 12823 h 913708"/>
                  <a:gd name="connsiteX73" fmla="*/ 147434 w 1544448"/>
                  <a:gd name="connsiteY73" fmla="*/ 0 h 913708"/>
                  <a:gd name="connsiteX74" fmla="*/ 123498 w 1544448"/>
                  <a:gd name="connsiteY74" fmla="*/ 12823 h 913708"/>
                  <a:gd name="connsiteX75" fmla="*/ 4912 w 1544448"/>
                  <a:gd name="connsiteY75" fmla="*/ 190497 h 913708"/>
                  <a:gd name="connsiteX76" fmla="*/ 3441 w 1544448"/>
                  <a:gd name="connsiteY76" fmla="*/ 219973 h 913708"/>
                  <a:gd name="connsiteX77" fmla="*/ 28711 w 1544448"/>
                  <a:gd name="connsiteY77" fmla="*/ 235292 h 913708"/>
                  <a:gd name="connsiteX78" fmla="*/ 37465 w 1544448"/>
                  <a:gd name="connsiteY78" fmla="*/ 233924 h 913708"/>
                  <a:gd name="connsiteX79" fmla="*/ 97852 w 1544448"/>
                  <a:gd name="connsiteY79" fmla="*/ 215014 h 913708"/>
                  <a:gd name="connsiteX80" fmla="*/ 202692 w 1544448"/>
                  <a:gd name="connsiteY80" fmla="*/ 553437 h 913708"/>
                  <a:gd name="connsiteX81" fmla="*/ 479975 w 1544448"/>
                  <a:gd name="connsiteY81" fmla="*/ 820871 h 913708"/>
                  <a:gd name="connsiteX82" fmla="*/ 839632 w 1544448"/>
                  <a:gd name="connsiteY82" fmla="*/ 913709 h 913708"/>
                  <a:gd name="connsiteX83" fmla="*/ 839632 w 1544448"/>
                  <a:gd name="connsiteY83" fmla="*/ 913709 h 913708"/>
                  <a:gd name="connsiteX84" fmla="*/ 870270 w 1544448"/>
                  <a:gd name="connsiteY84" fmla="*/ 913059 h 913708"/>
                  <a:gd name="connsiteX85" fmla="*/ 1263745 w 1544448"/>
                  <a:gd name="connsiteY85" fmla="*/ 781069 h 913708"/>
                  <a:gd name="connsiteX86" fmla="*/ 1521400 w 1544448"/>
                  <a:gd name="connsiteY86" fmla="*/ 467540 h 913708"/>
                  <a:gd name="connsiteX87" fmla="*/ 1542019 w 1544448"/>
                  <a:gd name="connsiteY87" fmla="*/ 415531 h 913708"/>
                  <a:gd name="connsiteX88" fmla="*/ 1537984 w 1544448"/>
                  <a:gd name="connsiteY88" fmla="*/ 376857 h 913708"/>
                  <a:gd name="connsiteX89" fmla="*/ 1506081 w 1544448"/>
                  <a:gd name="connsiteY89" fmla="*/ 351690 h 9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44448" h="913708">
                    <a:moveTo>
                      <a:pt x="1506047" y="351690"/>
                    </a:moveTo>
                    <a:cubicBezTo>
                      <a:pt x="1501841" y="350732"/>
                      <a:pt x="1497635" y="350253"/>
                      <a:pt x="1493497" y="350253"/>
                    </a:cubicBezTo>
                    <a:cubicBezTo>
                      <a:pt x="1471066" y="350253"/>
                      <a:pt x="1452190" y="364136"/>
                      <a:pt x="1444223" y="386500"/>
                    </a:cubicBezTo>
                    <a:cubicBezTo>
                      <a:pt x="1441522" y="394091"/>
                      <a:pt x="1438786" y="401477"/>
                      <a:pt x="1436051" y="408418"/>
                    </a:cubicBezTo>
                    <a:cubicBezTo>
                      <a:pt x="1434854" y="411496"/>
                      <a:pt x="1433623" y="414539"/>
                      <a:pt x="1432392" y="417582"/>
                    </a:cubicBezTo>
                    <a:cubicBezTo>
                      <a:pt x="1431400" y="419668"/>
                      <a:pt x="1430477" y="421617"/>
                      <a:pt x="1429827" y="423532"/>
                    </a:cubicBezTo>
                    <a:cubicBezTo>
                      <a:pt x="1429622" y="424011"/>
                      <a:pt x="1429417" y="424524"/>
                      <a:pt x="1429212" y="425002"/>
                    </a:cubicBezTo>
                    <a:cubicBezTo>
                      <a:pt x="1423023" y="439090"/>
                      <a:pt x="1416218" y="453144"/>
                      <a:pt x="1409071" y="466754"/>
                    </a:cubicBezTo>
                    <a:cubicBezTo>
                      <a:pt x="1394812" y="493836"/>
                      <a:pt x="1378570" y="520234"/>
                      <a:pt x="1360755" y="545230"/>
                    </a:cubicBezTo>
                    <a:cubicBezTo>
                      <a:pt x="1358840" y="547931"/>
                      <a:pt x="1356822" y="550564"/>
                      <a:pt x="1354805" y="553231"/>
                    </a:cubicBezTo>
                    <a:cubicBezTo>
                      <a:pt x="1353369" y="555112"/>
                      <a:pt x="1351932" y="557027"/>
                      <a:pt x="1350462" y="558976"/>
                    </a:cubicBezTo>
                    <a:cubicBezTo>
                      <a:pt x="1349675" y="559865"/>
                      <a:pt x="1349060" y="560720"/>
                      <a:pt x="1348581" y="561404"/>
                    </a:cubicBezTo>
                    <a:cubicBezTo>
                      <a:pt x="1347521" y="562874"/>
                      <a:pt x="1345880" y="565234"/>
                      <a:pt x="1345162" y="566123"/>
                    </a:cubicBezTo>
                    <a:cubicBezTo>
                      <a:pt x="1342358" y="569645"/>
                      <a:pt x="1339486" y="573167"/>
                      <a:pt x="1336613" y="576655"/>
                    </a:cubicBezTo>
                    <a:cubicBezTo>
                      <a:pt x="1326628" y="588691"/>
                      <a:pt x="1316165" y="600488"/>
                      <a:pt x="1305462" y="611738"/>
                    </a:cubicBezTo>
                    <a:cubicBezTo>
                      <a:pt x="1284433" y="633862"/>
                      <a:pt x="1261693" y="654720"/>
                      <a:pt x="1237928" y="673767"/>
                    </a:cubicBezTo>
                    <a:cubicBezTo>
                      <a:pt x="1236287" y="675066"/>
                      <a:pt x="1234646" y="676366"/>
                      <a:pt x="1232970" y="677699"/>
                    </a:cubicBezTo>
                    <a:lnTo>
                      <a:pt x="1230576" y="679546"/>
                    </a:lnTo>
                    <a:cubicBezTo>
                      <a:pt x="1228901" y="680811"/>
                      <a:pt x="1227225" y="682042"/>
                      <a:pt x="1225550" y="683307"/>
                    </a:cubicBezTo>
                    <a:cubicBezTo>
                      <a:pt x="1219463" y="687821"/>
                      <a:pt x="1213171" y="692334"/>
                      <a:pt x="1206880" y="696711"/>
                    </a:cubicBezTo>
                    <a:cubicBezTo>
                      <a:pt x="1193715" y="705841"/>
                      <a:pt x="1180071" y="714561"/>
                      <a:pt x="1166325" y="722699"/>
                    </a:cubicBezTo>
                    <a:cubicBezTo>
                      <a:pt x="1153126" y="730495"/>
                      <a:pt x="1139482" y="737984"/>
                      <a:pt x="1125770" y="744857"/>
                    </a:cubicBezTo>
                    <a:cubicBezTo>
                      <a:pt x="1119273" y="748140"/>
                      <a:pt x="1112571" y="751354"/>
                      <a:pt x="1105835" y="754466"/>
                    </a:cubicBezTo>
                    <a:cubicBezTo>
                      <a:pt x="1102313" y="756107"/>
                      <a:pt x="1098791" y="757680"/>
                      <a:pt x="1095235" y="759253"/>
                    </a:cubicBezTo>
                    <a:cubicBezTo>
                      <a:pt x="1093628" y="759971"/>
                      <a:pt x="1089764" y="761646"/>
                      <a:pt x="1089764" y="761646"/>
                    </a:cubicBezTo>
                    <a:cubicBezTo>
                      <a:pt x="1059741" y="773922"/>
                      <a:pt x="1029718" y="783975"/>
                      <a:pt x="1000585" y="791498"/>
                    </a:cubicBezTo>
                    <a:cubicBezTo>
                      <a:pt x="984889" y="795567"/>
                      <a:pt x="968921" y="799089"/>
                      <a:pt x="953123" y="801962"/>
                    </a:cubicBezTo>
                    <a:cubicBezTo>
                      <a:pt x="945942" y="803261"/>
                      <a:pt x="938727" y="804458"/>
                      <a:pt x="931615" y="805552"/>
                    </a:cubicBezTo>
                    <a:cubicBezTo>
                      <a:pt x="930110" y="805791"/>
                      <a:pt x="926314" y="806339"/>
                      <a:pt x="926314" y="806339"/>
                    </a:cubicBezTo>
                    <a:cubicBezTo>
                      <a:pt x="921937" y="806886"/>
                      <a:pt x="917595" y="807399"/>
                      <a:pt x="913218" y="807877"/>
                    </a:cubicBezTo>
                    <a:cubicBezTo>
                      <a:pt x="889042" y="810476"/>
                      <a:pt x="864422" y="811775"/>
                      <a:pt x="839973" y="811775"/>
                    </a:cubicBezTo>
                    <a:cubicBezTo>
                      <a:pt x="832211" y="811775"/>
                      <a:pt x="824381" y="811639"/>
                      <a:pt x="816619" y="811365"/>
                    </a:cubicBezTo>
                    <a:cubicBezTo>
                      <a:pt x="800616" y="810818"/>
                      <a:pt x="784442" y="809724"/>
                      <a:pt x="768507" y="808048"/>
                    </a:cubicBezTo>
                    <a:cubicBezTo>
                      <a:pt x="765054" y="807672"/>
                      <a:pt x="761600" y="807296"/>
                      <a:pt x="758146" y="806886"/>
                    </a:cubicBezTo>
                    <a:cubicBezTo>
                      <a:pt x="756881" y="806749"/>
                      <a:pt x="753701" y="806202"/>
                      <a:pt x="751889" y="805928"/>
                    </a:cubicBezTo>
                    <a:cubicBezTo>
                      <a:pt x="750418" y="805689"/>
                      <a:pt x="749734" y="805586"/>
                      <a:pt x="749016" y="805552"/>
                    </a:cubicBezTo>
                    <a:cubicBezTo>
                      <a:pt x="747204" y="805278"/>
                      <a:pt x="745392" y="805005"/>
                      <a:pt x="743579" y="804731"/>
                    </a:cubicBezTo>
                    <a:cubicBezTo>
                      <a:pt x="739442" y="804116"/>
                      <a:pt x="735304" y="803500"/>
                      <a:pt x="731167" y="802782"/>
                    </a:cubicBezTo>
                    <a:cubicBezTo>
                      <a:pt x="701794" y="797619"/>
                      <a:pt x="672523" y="790404"/>
                      <a:pt x="644142" y="781411"/>
                    </a:cubicBezTo>
                    <a:cubicBezTo>
                      <a:pt x="630088" y="776965"/>
                      <a:pt x="616034" y="771973"/>
                      <a:pt x="602391" y="766605"/>
                    </a:cubicBezTo>
                    <a:cubicBezTo>
                      <a:pt x="598937" y="765271"/>
                      <a:pt x="595518" y="763869"/>
                      <a:pt x="592098" y="762467"/>
                    </a:cubicBezTo>
                    <a:cubicBezTo>
                      <a:pt x="590901" y="761920"/>
                      <a:pt x="589739" y="761441"/>
                      <a:pt x="588747" y="761031"/>
                    </a:cubicBezTo>
                    <a:cubicBezTo>
                      <a:pt x="581464" y="757885"/>
                      <a:pt x="574214" y="754568"/>
                      <a:pt x="567170" y="751217"/>
                    </a:cubicBezTo>
                    <a:cubicBezTo>
                      <a:pt x="540977" y="738736"/>
                      <a:pt x="515297" y="724409"/>
                      <a:pt x="490848" y="708611"/>
                    </a:cubicBezTo>
                    <a:cubicBezTo>
                      <a:pt x="478675" y="700746"/>
                      <a:pt x="466639" y="692403"/>
                      <a:pt x="455047" y="683820"/>
                    </a:cubicBezTo>
                    <a:cubicBezTo>
                      <a:pt x="453713" y="682828"/>
                      <a:pt x="452414" y="681837"/>
                      <a:pt x="451114" y="680845"/>
                    </a:cubicBezTo>
                    <a:cubicBezTo>
                      <a:pt x="449576" y="679682"/>
                      <a:pt x="448037" y="678486"/>
                      <a:pt x="446498" y="677357"/>
                    </a:cubicBezTo>
                    <a:lnTo>
                      <a:pt x="443729" y="675169"/>
                    </a:lnTo>
                    <a:cubicBezTo>
                      <a:pt x="437813" y="670450"/>
                      <a:pt x="431897" y="665594"/>
                      <a:pt x="426187" y="660739"/>
                    </a:cubicBezTo>
                    <a:cubicBezTo>
                      <a:pt x="403960" y="641795"/>
                      <a:pt x="382760" y="621244"/>
                      <a:pt x="363201" y="599633"/>
                    </a:cubicBezTo>
                    <a:cubicBezTo>
                      <a:pt x="353524" y="588965"/>
                      <a:pt x="344052" y="577817"/>
                      <a:pt x="335059" y="566533"/>
                    </a:cubicBezTo>
                    <a:lnTo>
                      <a:pt x="332289" y="563011"/>
                    </a:lnTo>
                    <a:lnTo>
                      <a:pt x="329861" y="559797"/>
                    </a:lnTo>
                    <a:cubicBezTo>
                      <a:pt x="328698" y="558258"/>
                      <a:pt x="327536" y="556753"/>
                      <a:pt x="326407" y="555215"/>
                    </a:cubicBezTo>
                    <a:cubicBezTo>
                      <a:pt x="322099" y="549402"/>
                      <a:pt x="317825" y="543452"/>
                      <a:pt x="313721" y="537536"/>
                    </a:cubicBezTo>
                    <a:cubicBezTo>
                      <a:pt x="296795" y="513121"/>
                      <a:pt x="281373" y="487373"/>
                      <a:pt x="267832" y="460975"/>
                    </a:cubicBezTo>
                    <a:cubicBezTo>
                      <a:pt x="261199" y="448049"/>
                      <a:pt x="254941" y="434782"/>
                      <a:pt x="249162" y="421480"/>
                    </a:cubicBezTo>
                    <a:cubicBezTo>
                      <a:pt x="248684" y="420249"/>
                      <a:pt x="248136" y="418950"/>
                      <a:pt x="247555" y="417651"/>
                    </a:cubicBezTo>
                    <a:cubicBezTo>
                      <a:pt x="246222" y="414402"/>
                      <a:pt x="244922" y="411119"/>
                      <a:pt x="243623" y="407837"/>
                    </a:cubicBezTo>
                    <a:cubicBezTo>
                      <a:pt x="240990" y="401100"/>
                      <a:pt x="238391" y="394125"/>
                      <a:pt x="235895" y="387115"/>
                    </a:cubicBezTo>
                    <a:cubicBezTo>
                      <a:pt x="225739" y="358528"/>
                      <a:pt x="217498" y="328950"/>
                      <a:pt x="211309" y="299235"/>
                    </a:cubicBezTo>
                    <a:cubicBezTo>
                      <a:pt x="209292" y="289558"/>
                      <a:pt x="207684" y="279505"/>
                      <a:pt x="206111" y="269760"/>
                    </a:cubicBezTo>
                    <a:cubicBezTo>
                      <a:pt x="205599" y="266545"/>
                      <a:pt x="205086" y="263331"/>
                      <a:pt x="204539" y="260151"/>
                    </a:cubicBezTo>
                    <a:cubicBezTo>
                      <a:pt x="204470" y="259536"/>
                      <a:pt x="204368" y="258989"/>
                      <a:pt x="204299" y="258510"/>
                    </a:cubicBezTo>
                    <a:cubicBezTo>
                      <a:pt x="204026" y="256697"/>
                      <a:pt x="203479" y="253415"/>
                      <a:pt x="203308" y="252081"/>
                    </a:cubicBezTo>
                    <a:cubicBezTo>
                      <a:pt x="202795" y="247944"/>
                      <a:pt x="202350" y="243806"/>
                      <a:pt x="201940" y="239669"/>
                    </a:cubicBezTo>
                    <a:cubicBezTo>
                      <a:pt x="201187" y="232112"/>
                      <a:pt x="200504" y="224418"/>
                      <a:pt x="199991" y="216758"/>
                    </a:cubicBezTo>
                    <a:cubicBezTo>
                      <a:pt x="199991" y="216519"/>
                      <a:pt x="199991" y="216314"/>
                      <a:pt x="199956" y="216075"/>
                    </a:cubicBezTo>
                    <a:lnTo>
                      <a:pt x="257369" y="234061"/>
                    </a:lnTo>
                    <a:cubicBezTo>
                      <a:pt x="260241" y="234950"/>
                      <a:pt x="263182" y="235429"/>
                      <a:pt x="266123" y="235429"/>
                    </a:cubicBezTo>
                    <a:cubicBezTo>
                      <a:pt x="276655" y="235429"/>
                      <a:pt x="286332" y="229547"/>
                      <a:pt x="291392" y="220109"/>
                    </a:cubicBezTo>
                    <a:cubicBezTo>
                      <a:pt x="296453" y="210638"/>
                      <a:pt x="295906" y="199627"/>
                      <a:pt x="289922" y="190634"/>
                    </a:cubicBezTo>
                    <a:lnTo>
                      <a:pt x="171370" y="12823"/>
                    </a:lnTo>
                    <a:cubicBezTo>
                      <a:pt x="166036" y="4787"/>
                      <a:pt x="157077" y="0"/>
                      <a:pt x="147434" y="0"/>
                    </a:cubicBezTo>
                    <a:cubicBezTo>
                      <a:pt x="137791" y="0"/>
                      <a:pt x="128832" y="4787"/>
                      <a:pt x="123498" y="12823"/>
                    </a:cubicBezTo>
                    <a:lnTo>
                      <a:pt x="4912" y="190497"/>
                    </a:lnTo>
                    <a:cubicBezTo>
                      <a:pt x="-1073" y="199490"/>
                      <a:pt x="-1620" y="210501"/>
                      <a:pt x="3441" y="219973"/>
                    </a:cubicBezTo>
                    <a:cubicBezTo>
                      <a:pt x="8502" y="229410"/>
                      <a:pt x="18179" y="235292"/>
                      <a:pt x="28711" y="235292"/>
                    </a:cubicBezTo>
                    <a:cubicBezTo>
                      <a:pt x="31652" y="235292"/>
                      <a:pt x="34592" y="234847"/>
                      <a:pt x="37465" y="233924"/>
                    </a:cubicBezTo>
                    <a:lnTo>
                      <a:pt x="97852" y="215014"/>
                    </a:lnTo>
                    <a:cubicBezTo>
                      <a:pt x="105170" y="335105"/>
                      <a:pt x="141040" y="451264"/>
                      <a:pt x="202692" y="553437"/>
                    </a:cubicBezTo>
                    <a:cubicBezTo>
                      <a:pt x="270363" y="665526"/>
                      <a:pt x="366244" y="758022"/>
                      <a:pt x="479975" y="820871"/>
                    </a:cubicBezTo>
                    <a:cubicBezTo>
                      <a:pt x="589841" y="881600"/>
                      <a:pt x="714206" y="913709"/>
                      <a:pt x="839632" y="913709"/>
                    </a:cubicBezTo>
                    <a:lnTo>
                      <a:pt x="839632" y="913709"/>
                    </a:lnTo>
                    <a:cubicBezTo>
                      <a:pt x="849821" y="913709"/>
                      <a:pt x="860114" y="913504"/>
                      <a:pt x="870270" y="913059"/>
                    </a:cubicBezTo>
                    <a:cubicBezTo>
                      <a:pt x="1013066" y="907041"/>
                      <a:pt x="1149125" y="861391"/>
                      <a:pt x="1263745" y="781069"/>
                    </a:cubicBezTo>
                    <a:cubicBezTo>
                      <a:pt x="1378843" y="700404"/>
                      <a:pt x="1467920" y="591974"/>
                      <a:pt x="1521400" y="467540"/>
                    </a:cubicBezTo>
                    <a:cubicBezTo>
                      <a:pt x="1529846" y="447913"/>
                      <a:pt x="1536377" y="431397"/>
                      <a:pt x="1542019" y="415531"/>
                    </a:cubicBezTo>
                    <a:cubicBezTo>
                      <a:pt x="1546328" y="403426"/>
                      <a:pt x="1544857" y="389338"/>
                      <a:pt x="1537984" y="376857"/>
                    </a:cubicBezTo>
                    <a:cubicBezTo>
                      <a:pt x="1530940" y="364034"/>
                      <a:pt x="1519006" y="354630"/>
                      <a:pt x="1506081" y="351690"/>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3" name="Freeform: Shape 32">
                <a:extLst>
                  <a:ext uri="{FF2B5EF4-FFF2-40B4-BE49-F238E27FC236}">
                    <a16:creationId xmlns:a16="http://schemas.microsoft.com/office/drawing/2014/main" id="{BC9F447E-86B8-31B4-1FB6-2F7CD94E0BD3}"/>
                  </a:ext>
                </a:extLst>
              </p:cNvPr>
              <p:cNvSpPr/>
              <p:nvPr/>
            </p:nvSpPr>
            <p:spPr>
              <a:xfrm>
                <a:off x="5331426" y="1767908"/>
                <a:ext cx="1621443" cy="957815"/>
              </a:xfrm>
              <a:custGeom>
                <a:avLst/>
                <a:gdLst>
                  <a:gd name="connsiteX0" fmla="*/ 1541007 w 1544345"/>
                  <a:gd name="connsiteY0" fmla="*/ 692266 h 912272"/>
                  <a:gd name="connsiteX1" fmla="*/ 1515737 w 1544345"/>
                  <a:gd name="connsiteY1" fmla="*/ 676947 h 912272"/>
                  <a:gd name="connsiteX2" fmla="*/ 1506984 w 1544345"/>
                  <a:gd name="connsiteY2" fmla="*/ 678315 h 912272"/>
                  <a:gd name="connsiteX3" fmla="*/ 1446528 w 1544345"/>
                  <a:gd name="connsiteY3" fmla="*/ 697258 h 912272"/>
                  <a:gd name="connsiteX4" fmla="*/ 1341756 w 1544345"/>
                  <a:gd name="connsiteY4" fmla="*/ 360272 h 912272"/>
                  <a:gd name="connsiteX5" fmla="*/ 1064474 w 1544345"/>
                  <a:gd name="connsiteY5" fmla="*/ 92838 h 912272"/>
                  <a:gd name="connsiteX6" fmla="*/ 704817 w 1544345"/>
                  <a:gd name="connsiteY6" fmla="*/ 0 h 912272"/>
                  <a:gd name="connsiteX7" fmla="*/ 674178 w 1544345"/>
                  <a:gd name="connsiteY7" fmla="*/ 650 h 912272"/>
                  <a:gd name="connsiteX8" fmla="*/ 280703 w 1544345"/>
                  <a:gd name="connsiteY8" fmla="*/ 132640 h 912272"/>
                  <a:gd name="connsiteX9" fmla="*/ 23048 w 1544345"/>
                  <a:gd name="connsiteY9" fmla="*/ 446169 h 912272"/>
                  <a:gd name="connsiteX10" fmla="*/ 2429 w 1544345"/>
                  <a:gd name="connsiteY10" fmla="*/ 498178 h 912272"/>
                  <a:gd name="connsiteX11" fmla="*/ 6464 w 1544345"/>
                  <a:gd name="connsiteY11" fmla="*/ 536852 h 912272"/>
                  <a:gd name="connsiteX12" fmla="*/ 38367 w 1544345"/>
                  <a:gd name="connsiteY12" fmla="*/ 562019 h 912272"/>
                  <a:gd name="connsiteX13" fmla="*/ 50917 w 1544345"/>
                  <a:gd name="connsiteY13" fmla="*/ 563456 h 912272"/>
                  <a:gd name="connsiteX14" fmla="*/ 50917 w 1544345"/>
                  <a:gd name="connsiteY14" fmla="*/ 563456 h 912272"/>
                  <a:gd name="connsiteX15" fmla="*/ 100157 w 1544345"/>
                  <a:gd name="connsiteY15" fmla="*/ 527209 h 912272"/>
                  <a:gd name="connsiteX16" fmla="*/ 108329 w 1544345"/>
                  <a:gd name="connsiteY16" fmla="*/ 505291 h 912272"/>
                  <a:gd name="connsiteX17" fmla="*/ 111988 w 1544345"/>
                  <a:gd name="connsiteY17" fmla="*/ 496161 h 912272"/>
                  <a:gd name="connsiteX18" fmla="*/ 114553 w 1544345"/>
                  <a:gd name="connsiteY18" fmla="*/ 490211 h 912272"/>
                  <a:gd name="connsiteX19" fmla="*/ 115202 w 1544345"/>
                  <a:gd name="connsiteY19" fmla="*/ 488741 h 912272"/>
                  <a:gd name="connsiteX20" fmla="*/ 135343 w 1544345"/>
                  <a:gd name="connsiteY20" fmla="*/ 446989 h 912272"/>
                  <a:gd name="connsiteX21" fmla="*/ 183659 w 1544345"/>
                  <a:gd name="connsiteY21" fmla="*/ 368513 h 912272"/>
                  <a:gd name="connsiteX22" fmla="*/ 189609 w 1544345"/>
                  <a:gd name="connsiteY22" fmla="*/ 360512 h 912272"/>
                  <a:gd name="connsiteX23" fmla="*/ 193884 w 1544345"/>
                  <a:gd name="connsiteY23" fmla="*/ 354835 h 912272"/>
                  <a:gd name="connsiteX24" fmla="*/ 195833 w 1544345"/>
                  <a:gd name="connsiteY24" fmla="*/ 352305 h 912272"/>
                  <a:gd name="connsiteX25" fmla="*/ 199218 w 1544345"/>
                  <a:gd name="connsiteY25" fmla="*/ 347620 h 912272"/>
                  <a:gd name="connsiteX26" fmla="*/ 207767 w 1544345"/>
                  <a:gd name="connsiteY26" fmla="*/ 337089 h 912272"/>
                  <a:gd name="connsiteX27" fmla="*/ 238918 w 1544345"/>
                  <a:gd name="connsiteY27" fmla="*/ 302005 h 912272"/>
                  <a:gd name="connsiteX28" fmla="*/ 306452 w 1544345"/>
                  <a:gd name="connsiteY28" fmla="*/ 239976 h 912272"/>
                  <a:gd name="connsiteX29" fmla="*/ 311341 w 1544345"/>
                  <a:gd name="connsiteY29" fmla="*/ 236078 h 912272"/>
                  <a:gd name="connsiteX30" fmla="*/ 313803 w 1544345"/>
                  <a:gd name="connsiteY30" fmla="*/ 234198 h 912272"/>
                  <a:gd name="connsiteX31" fmla="*/ 318830 w 1544345"/>
                  <a:gd name="connsiteY31" fmla="*/ 230436 h 912272"/>
                  <a:gd name="connsiteX32" fmla="*/ 337500 w 1544345"/>
                  <a:gd name="connsiteY32" fmla="*/ 217032 h 912272"/>
                  <a:gd name="connsiteX33" fmla="*/ 378055 w 1544345"/>
                  <a:gd name="connsiteY33" fmla="*/ 191044 h 912272"/>
                  <a:gd name="connsiteX34" fmla="*/ 418609 w 1544345"/>
                  <a:gd name="connsiteY34" fmla="*/ 168886 h 912272"/>
                  <a:gd name="connsiteX35" fmla="*/ 438545 w 1544345"/>
                  <a:gd name="connsiteY35" fmla="*/ 159278 h 912272"/>
                  <a:gd name="connsiteX36" fmla="*/ 449145 w 1544345"/>
                  <a:gd name="connsiteY36" fmla="*/ 154490 h 912272"/>
                  <a:gd name="connsiteX37" fmla="*/ 454616 w 1544345"/>
                  <a:gd name="connsiteY37" fmla="*/ 152097 h 912272"/>
                  <a:gd name="connsiteX38" fmla="*/ 543795 w 1544345"/>
                  <a:gd name="connsiteY38" fmla="*/ 122245 h 912272"/>
                  <a:gd name="connsiteX39" fmla="*/ 591257 w 1544345"/>
                  <a:gd name="connsiteY39" fmla="*/ 111782 h 912272"/>
                  <a:gd name="connsiteX40" fmla="*/ 612765 w 1544345"/>
                  <a:gd name="connsiteY40" fmla="*/ 108191 h 912272"/>
                  <a:gd name="connsiteX41" fmla="*/ 618100 w 1544345"/>
                  <a:gd name="connsiteY41" fmla="*/ 107405 h 912272"/>
                  <a:gd name="connsiteX42" fmla="*/ 631162 w 1544345"/>
                  <a:gd name="connsiteY42" fmla="*/ 105866 h 912272"/>
                  <a:gd name="connsiteX43" fmla="*/ 704406 w 1544345"/>
                  <a:gd name="connsiteY43" fmla="*/ 101968 h 912272"/>
                  <a:gd name="connsiteX44" fmla="*/ 727761 w 1544345"/>
                  <a:gd name="connsiteY44" fmla="*/ 102378 h 912272"/>
                  <a:gd name="connsiteX45" fmla="*/ 775873 w 1544345"/>
                  <a:gd name="connsiteY45" fmla="*/ 105695 h 912272"/>
                  <a:gd name="connsiteX46" fmla="*/ 786199 w 1544345"/>
                  <a:gd name="connsiteY46" fmla="*/ 106858 h 912272"/>
                  <a:gd name="connsiteX47" fmla="*/ 792457 w 1544345"/>
                  <a:gd name="connsiteY47" fmla="*/ 107815 h 912272"/>
                  <a:gd name="connsiteX48" fmla="*/ 795329 w 1544345"/>
                  <a:gd name="connsiteY48" fmla="*/ 108191 h 912272"/>
                  <a:gd name="connsiteX49" fmla="*/ 800766 w 1544345"/>
                  <a:gd name="connsiteY49" fmla="*/ 109012 h 912272"/>
                  <a:gd name="connsiteX50" fmla="*/ 813179 w 1544345"/>
                  <a:gd name="connsiteY50" fmla="*/ 110961 h 912272"/>
                  <a:gd name="connsiteX51" fmla="*/ 900204 w 1544345"/>
                  <a:gd name="connsiteY51" fmla="*/ 132332 h 912272"/>
                  <a:gd name="connsiteX52" fmla="*/ 941955 w 1544345"/>
                  <a:gd name="connsiteY52" fmla="*/ 147139 h 912272"/>
                  <a:gd name="connsiteX53" fmla="*/ 952213 w 1544345"/>
                  <a:gd name="connsiteY53" fmla="*/ 151242 h 912272"/>
                  <a:gd name="connsiteX54" fmla="*/ 955599 w 1544345"/>
                  <a:gd name="connsiteY54" fmla="*/ 152678 h 912272"/>
                  <a:gd name="connsiteX55" fmla="*/ 977209 w 1544345"/>
                  <a:gd name="connsiteY55" fmla="*/ 162492 h 912272"/>
                  <a:gd name="connsiteX56" fmla="*/ 1053531 w 1544345"/>
                  <a:gd name="connsiteY56" fmla="*/ 205098 h 912272"/>
                  <a:gd name="connsiteX57" fmla="*/ 1089333 w 1544345"/>
                  <a:gd name="connsiteY57" fmla="*/ 229889 h 912272"/>
                  <a:gd name="connsiteX58" fmla="*/ 1093265 w 1544345"/>
                  <a:gd name="connsiteY58" fmla="*/ 232898 h 912272"/>
                  <a:gd name="connsiteX59" fmla="*/ 1097882 w 1544345"/>
                  <a:gd name="connsiteY59" fmla="*/ 236386 h 912272"/>
                  <a:gd name="connsiteX60" fmla="*/ 1100651 w 1544345"/>
                  <a:gd name="connsiteY60" fmla="*/ 238574 h 912272"/>
                  <a:gd name="connsiteX61" fmla="*/ 1118193 w 1544345"/>
                  <a:gd name="connsiteY61" fmla="*/ 253004 h 912272"/>
                  <a:gd name="connsiteX62" fmla="*/ 1181179 w 1544345"/>
                  <a:gd name="connsiteY62" fmla="*/ 314110 h 912272"/>
                  <a:gd name="connsiteX63" fmla="*/ 1209321 w 1544345"/>
                  <a:gd name="connsiteY63" fmla="*/ 347210 h 912272"/>
                  <a:gd name="connsiteX64" fmla="*/ 1212057 w 1544345"/>
                  <a:gd name="connsiteY64" fmla="*/ 350664 h 912272"/>
                  <a:gd name="connsiteX65" fmla="*/ 1214519 w 1544345"/>
                  <a:gd name="connsiteY65" fmla="*/ 353946 h 912272"/>
                  <a:gd name="connsiteX66" fmla="*/ 1217972 w 1544345"/>
                  <a:gd name="connsiteY66" fmla="*/ 358528 h 912272"/>
                  <a:gd name="connsiteX67" fmla="*/ 1230658 w 1544345"/>
                  <a:gd name="connsiteY67" fmla="*/ 376207 h 912272"/>
                  <a:gd name="connsiteX68" fmla="*/ 1276547 w 1544345"/>
                  <a:gd name="connsiteY68" fmla="*/ 452768 h 912272"/>
                  <a:gd name="connsiteX69" fmla="*/ 1295183 w 1544345"/>
                  <a:gd name="connsiteY69" fmla="*/ 492194 h 912272"/>
                  <a:gd name="connsiteX70" fmla="*/ 1296825 w 1544345"/>
                  <a:gd name="connsiteY70" fmla="*/ 496058 h 912272"/>
                  <a:gd name="connsiteX71" fmla="*/ 1300757 w 1544345"/>
                  <a:gd name="connsiteY71" fmla="*/ 505906 h 912272"/>
                  <a:gd name="connsiteX72" fmla="*/ 1308485 w 1544345"/>
                  <a:gd name="connsiteY72" fmla="*/ 526628 h 912272"/>
                  <a:gd name="connsiteX73" fmla="*/ 1333071 w 1544345"/>
                  <a:gd name="connsiteY73" fmla="*/ 614542 h 912272"/>
                  <a:gd name="connsiteX74" fmla="*/ 1338303 w 1544345"/>
                  <a:gd name="connsiteY74" fmla="*/ 644086 h 912272"/>
                  <a:gd name="connsiteX75" fmla="*/ 1339841 w 1544345"/>
                  <a:gd name="connsiteY75" fmla="*/ 653592 h 912272"/>
                  <a:gd name="connsiteX76" fmla="*/ 1340081 w 1544345"/>
                  <a:gd name="connsiteY76" fmla="*/ 655233 h 912272"/>
                  <a:gd name="connsiteX77" fmla="*/ 1341072 w 1544345"/>
                  <a:gd name="connsiteY77" fmla="*/ 661662 h 912272"/>
                  <a:gd name="connsiteX78" fmla="*/ 1342440 w 1544345"/>
                  <a:gd name="connsiteY78" fmla="*/ 674074 h 912272"/>
                  <a:gd name="connsiteX79" fmla="*/ 1344321 w 1544345"/>
                  <a:gd name="connsiteY79" fmla="*/ 696164 h 912272"/>
                  <a:gd name="connsiteX80" fmla="*/ 1287011 w 1544345"/>
                  <a:gd name="connsiteY80" fmla="*/ 678212 h 912272"/>
                  <a:gd name="connsiteX81" fmla="*/ 1278257 w 1544345"/>
                  <a:gd name="connsiteY81" fmla="*/ 676844 h 912272"/>
                  <a:gd name="connsiteX82" fmla="*/ 1252987 w 1544345"/>
                  <a:gd name="connsiteY82" fmla="*/ 692163 h 912272"/>
                  <a:gd name="connsiteX83" fmla="*/ 1254458 w 1544345"/>
                  <a:gd name="connsiteY83" fmla="*/ 721639 h 912272"/>
                  <a:gd name="connsiteX84" fmla="*/ 1373010 w 1544345"/>
                  <a:gd name="connsiteY84" fmla="*/ 899450 h 912272"/>
                  <a:gd name="connsiteX85" fmla="*/ 1396946 w 1544345"/>
                  <a:gd name="connsiteY85" fmla="*/ 912273 h 912272"/>
                  <a:gd name="connsiteX86" fmla="*/ 1420882 w 1544345"/>
                  <a:gd name="connsiteY86" fmla="*/ 899450 h 912272"/>
                  <a:gd name="connsiteX87" fmla="*/ 1539434 w 1544345"/>
                  <a:gd name="connsiteY87" fmla="*/ 721639 h 912272"/>
                  <a:gd name="connsiteX88" fmla="*/ 1540904 w 1544345"/>
                  <a:gd name="connsiteY88" fmla="*/ 692163 h 9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44345" h="912272">
                    <a:moveTo>
                      <a:pt x="1541007" y="692266"/>
                    </a:moveTo>
                    <a:cubicBezTo>
                      <a:pt x="1535946" y="682828"/>
                      <a:pt x="1526269" y="676947"/>
                      <a:pt x="1515737" y="676947"/>
                    </a:cubicBezTo>
                    <a:cubicBezTo>
                      <a:pt x="1512797" y="676947"/>
                      <a:pt x="1509856" y="677391"/>
                      <a:pt x="1506984" y="678315"/>
                    </a:cubicBezTo>
                    <a:lnTo>
                      <a:pt x="1446528" y="697258"/>
                    </a:lnTo>
                    <a:cubicBezTo>
                      <a:pt x="1439005" y="577680"/>
                      <a:pt x="1403169" y="462035"/>
                      <a:pt x="1341756" y="360272"/>
                    </a:cubicBezTo>
                    <a:cubicBezTo>
                      <a:pt x="1274085" y="248183"/>
                      <a:pt x="1178204" y="155687"/>
                      <a:pt x="1064474" y="92838"/>
                    </a:cubicBezTo>
                    <a:cubicBezTo>
                      <a:pt x="954607" y="32109"/>
                      <a:pt x="830242" y="0"/>
                      <a:pt x="704817" y="0"/>
                    </a:cubicBezTo>
                    <a:cubicBezTo>
                      <a:pt x="694627" y="0"/>
                      <a:pt x="684334" y="205"/>
                      <a:pt x="674178" y="650"/>
                    </a:cubicBezTo>
                    <a:cubicBezTo>
                      <a:pt x="531383" y="6668"/>
                      <a:pt x="395323" y="52317"/>
                      <a:pt x="280703" y="132640"/>
                    </a:cubicBezTo>
                    <a:cubicBezTo>
                      <a:pt x="165605" y="213305"/>
                      <a:pt x="76494" y="321735"/>
                      <a:pt x="23048" y="446169"/>
                    </a:cubicBezTo>
                    <a:cubicBezTo>
                      <a:pt x="14636" y="465762"/>
                      <a:pt x="8071" y="482312"/>
                      <a:pt x="2429" y="498178"/>
                    </a:cubicBezTo>
                    <a:cubicBezTo>
                      <a:pt x="-1879" y="510283"/>
                      <a:pt x="-409" y="524371"/>
                      <a:pt x="6464" y="536852"/>
                    </a:cubicBezTo>
                    <a:cubicBezTo>
                      <a:pt x="13508" y="549675"/>
                      <a:pt x="25442" y="559079"/>
                      <a:pt x="38367" y="562019"/>
                    </a:cubicBezTo>
                    <a:cubicBezTo>
                      <a:pt x="42573" y="562977"/>
                      <a:pt x="46779" y="563456"/>
                      <a:pt x="50917" y="563456"/>
                    </a:cubicBezTo>
                    <a:lnTo>
                      <a:pt x="50917" y="563456"/>
                    </a:lnTo>
                    <a:cubicBezTo>
                      <a:pt x="73348" y="563456"/>
                      <a:pt x="92224" y="549573"/>
                      <a:pt x="100157" y="527209"/>
                    </a:cubicBezTo>
                    <a:cubicBezTo>
                      <a:pt x="102858" y="519618"/>
                      <a:pt x="105594" y="512232"/>
                      <a:pt x="108329" y="505291"/>
                    </a:cubicBezTo>
                    <a:cubicBezTo>
                      <a:pt x="109526" y="502248"/>
                      <a:pt x="110757" y="499204"/>
                      <a:pt x="111988" y="496161"/>
                    </a:cubicBezTo>
                    <a:cubicBezTo>
                      <a:pt x="112980" y="494075"/>
                      <a:pt x="113903" y="492126"/>
                      <a:pt x="114553" y="490211"/>
                    </a:cubicBezTo>
                    <a:cubicBezTo>
                      <a:pt x="114758" y="489698"/>
                      <a:pt x="114963" y="489219"/>
                      <a:pt x="115202" y="488741"/>
                    </a:cubicBezTo>
                    <a:cubicBezTo>
                      <a:pt x="121391" y="474687"/>
                      <a:pt x="128196" y="460633"/>
                      <a:pt x="135343" y="446989"/>
                    </a:cubicBezTo>
                    <a:cubicBezTo>
                      <a:pt x="149568" y="419907"/>
                      <a:pt x="165810" y="393509"/>
                      <a:pt x="183659" y="368513"/>
                    </a:cubicBezTo>
                    <a:cubicBezTo>
                      <a:pt x="185574" y="365812"/>
                      <a:pt x="187592" y="363179"/>
                      <a:pt x="189609" y="360512"/>
                    </a:cubicBezTo>
                    <a:cubicBezTo>
                      <a:pt x="191011" y="358665"/>
                      <a:pt x="192447" y="356750"/>
                      <a:pt x="193884" y="354835"/>
                    </a:cubicBezTo>
                    <a:cubicBezTo>
                      <a:pt x="194704" y="353912"/>
                      <a:pt x="195320" y="353023"/>
                      <a:pt x="195833" y="352305"/>
                    </a:cubicBezTo>
                    <a:cubicBezTo>
                      <a:pt x="196893" y="350835"/>
                      <a:pt x="198534" y="348509"/>
                      <a:pt x="199218" y="347620"/>
                    </a:cubicBezTo>
                    <a:cubicBezTo>
                      <a:pt x="202022" y="344098"/>
                      <a:pt x="204894" y="340576"/>
                      <a:pt x="207767" y="337089"/>
                    </a:cubicBezTo>
                    <a:cubicBezTo>
                      <a:pt x="217751" y="325052"/>
                      <a:pt x="228215" y="313255"/>
                      <a:pt x="238918" y="302005"/>
                    </a:cubicBezTo>
                    <a:cubicBezTo>
                      <a:pt x="259947" y="279881"/>
                      <a:pt x="282687" y="259023"/>
                      <a:pt x="306452" y="239976"/>
                    </a:cubicBezTo>
                    <a:cubicBezTo>
                      <a:pt x="308059" y="238677"/>
                      <a:pt x="309700" y="237378"/>
                      <a:pt x="311341" y="236078"/>
                    </a:cubicBezTo>
                    <a:lnTo>
                      <a:pt x="313803" y="234198"/>
                    </a:lnTo>
                    <a:cubicBezTo>
                      <a:pt x="315479" y="232932"/>
                      <a:pt x="317120" y="231701"/>
                      <a:pt x="318830" y="230436"/>
                    </a:cubicBezTo>
                    <a:cubicBezTo>
                      <a:pt x="324882" y="225922"/>
                      <a:pt x="331174" y="221443"/>
                      <a:pt x="337500" y="217032"/>
                    </a:cubicBezTo>
                    <a:cubicBezTo>
                      <a:pt x="350631" y="207936"/>
                      <a:pt x="364274" y="199217"/>
                      <a:pt x="378055" y="191044"/>
                    </a:cubicBezTo>
                    <a:cubicBezTo>
                      <a:pt x="391322" y="183214"/>
                      <a:pt x="404966" y="175759"/>
                      <a:pt x="418609" y="168886"/>
                    </a:cubicBezTo>
                    <a:cubicBezTo>
                      <a:pt x="425175" y="165569"/>
                      <a:pt x="431877" y="162355"/>
                      <a:pt x="438545" y="159278"/>
                    </a:cubicBezTo>
                    <a:cubicBezTo>
                      <a:pt x="442067" y="157670"/>
                      <a:pt x="445589" y="156063"/>
                      <a:pt x="449145" y="154490"/>
                    </a:cubicBezTo>
                    <a:cubicBezTo>
                      <a:pt x="450752" y="153772"/>
                      <a:pt x="454616" y="152097"/>
                      <a:pt x="454616" y="152097"/>
                    </a:cubicBezTo>
                    <a:cubicBezTo>
                      <a:pt x="484639" y="139821"/>
                      <a:pt x="514627" y="129768"/>
                      <a:pt x="543795" y="122245"/>
                    </a:cubicBezTo>
                    <a:cubicBezTo>
                      <a:pt x="559456" y="118176"/>
                      <a:pt x="575425" y="114654"/>
                      <a:pt x="591257" y="111782"/>
                    </a:cubicBezTo>
                    <a:cubicBezTo>
                      <a:pt x="598438" y="110482"/>
                      <a:pt x="605653" y="109285"/>
                      <a:pt x="612765" y="108191"/>
                    </a:cubicBezTo>
                    <a:lnTo>
                      <a:pt x="618100" y="107405"/>
                    </a:lnTo>
                    <a:cubicBezTo>
                      <a:pt x="622442" y="106858"/>
                      <a:pt x="626819" y="106345"/>
                      <a:pt x="631162" y="105866"/>
                    </a:cubicBezTo>
                    <a:cubicBezTo>
                      <a:pt x="655337" y="103267"/>
                      <a:pt x="679957" y="101968"/>
                      <a:pt x="704406" y="101968"/>
                    </a:cubicBezTo>
                    <a:cubicBezTo>
                      <a:pt x="712168" y="101968"/>
                      <a:pt x="719999" y="102105"/>
                      <a:pt x="727761" y="102378"/>
                    </a:cubicBezTo>
                    <a:cubicBezTo>
                      <a:pt x="743764" y="102925"/>
                      <a:pt x="759938" y="104019"/>
                      <a:pt x="775873" y="105695"/>
                    </a:cubicBezTo>
                    <a:cubicBezTo>
                      <a:pt x="779326" y="106071"/>
                      <a:pt x="782780" y="106447"/>
                      <a:pt x="786199" y="106858"/>
                    </a:cubicBezTo>
                    <a:cubicBezTo>
                      <a:pt x="787499" y="107029"/>
                      <a:pt x="790645" y="107541"/>
                      <a:pt x="792457" y="107815"/>
                    </a:cubicBezTo>
                    <a:cubicBezTo>
                      <a:pt x="793927" y="108054"/>
                      <a:pt x="794611" y="108157"/>
                      <a:pt x="795329" y="108191"/>
                    </a:cubicBezTo>
                    <a:cubicBezTo>
                      <a:pt x="797142" y="108465"/>
                      <a:pt x="798954" y="108738"/>
                      <a:pt x="800766" y="109012"/>
                    </a:cubicBezTo>
                    <a:cubicBezTo>
                      <a:pt x="804904" y="109627"/>
                      <a:pt x="809041" y="110243"/>
                      <a:pt x="813179" y="110961"/>
                    </a:cubicBezTo>
                    <a:cubicBezTo>
                      <a:pt x="842552" y="116124"/>
                      <a:pt x="871822" y="123339"/>
                      <a:pt x="900204" y="132332"/>
                    </a:cubicBezTo>
                    <a:cubicBezTo>
                      <a:pt x="914257" y="136778"/>
                      <a:pt x="928311" y="141770"/>
                      <a:pt x="941955" y="147139"/>
                    </a:cubicBezTo>
                    <a:cubicBezTo>
                      <a:pt x="945409" y="148472"/>
                      <a:pt x="948828" y="149874"/>
                      <a:pt x="952213" y="151242"/>
                    </a:cubicBezTo>
                    <a:cubicBezTo>
                      <a:pt x="953410" y="151823"/>
                      <a:pt x="954573" y="152268"/>
                      <a:pt x="955599" y="152678"/>
                    </a:cubicBezTo>
                    <a:cubicBezTo>
                      <a:pt x="962882" y="155824"/>
                      <a:pt x="970131" y="159141"/>
                      <a:pt x="977209" y="162492"/>
                    </a:cubicBezTo>
                    <a:cubicBezTo>
                      <a:pt x="1003436" y="174973"/>
                      <a:pt x="1029117" y="189300"/>
                      <a:pt x="1053531" y="205098"/>
                    </a:cubicBezTo>
                    <a:cubicBezTo>
                      <a:pt x="1065670" y="212929"/>
                      <a:pt x="1077707" y="221272"/>
                      <a:pt x="1089333" y="229889"/>
                    </a:cubicBezTo>
                    <a:cubicBezTo>
                      <a:pt x="1090666" y="230881"/>
                      <a:pt x="1091966" y="231872"/>
                      <a:pt x="1093265" y="232898"/>
                    </a:cubicBezTo>
                    <a:cubicBezTo>
                      <a:pt x="1094804" y="234061"/>
                      <a:pt x="1096343" y="235258"/>
                      <a:pt x="1097882" y="236386"/>
                    </a:cubicBezTo>
                    <a:lnTo>
                      <a:pt x="1100651" y="238574"/>
                    </a:lnTo>
                    <a:cubicBezTo>
                      <a:pt x="1106499" y="243259"/>
                      <a:pt x="1112414" y="248115"/>
                      <a:pt x="1118193" y="253004"/>
                    </a:cubicBezTo>
                    <a:cubicBezTo>
                      <a:pt x="1140419" y="271948"/>
                      <a:pt x="1161620" y="292499"/>
                      <a:pt x="1181179" y="314110"/>
                    </a:cubicBezTo>
                    <a:cubicBezTo>
                      <a:pt x="1190856" y="324813"/>
                      <a:pt x="1200328" y="335926"/>
                      <a:pt x="1209321" y="347210"/>
                    </a:cubicBezTo>
                    <a:lnTo>
                      <a:pt x="1212057" y="350664"/>
                    </a:lnTo>
                    <a:lnTo>
                      <a:pt x="1214519" y="353946"/>
                    </a:lnTo>
                    <a:cubicBezTo>
                      <a:pt x="1215681" y="355485"/>
                      <a:pt x="1216844" y="356990"/>
                      <a:pt x="1217972" y="358528"/>
                    </a:cubicBezTo>
                    <a:cubicBezTo>
                      <a:pt x="1222212" y="364239"/>
                      <a:pt x="1226487" y="370189"/>
                      <a:pt x="1230658" y="376207"/>
                    </a:cubicBezTo>
                    <a:cubicBezTo>
                      <a:pt x="1247585" y="400622"/>
                      <a:pt x="1263006" y="426370"/>
                      <a:pt x="1276547" y="452768"/>
                    </a:cubicBezTo>
                    <a:cubicBezTo>
                      <a:pt x="1283181" y="465694"/>
                      <a:pt x="1289439" y="478927"/>
                      <a:pt x="1295183" y="492194"/>
                    </a:cubicBezTo>
                    <a:cubicBezTo>
                      <a:pt x="1295696" y="493460"/>
                      <a:pt x="1296209" y="494759"/>
                      <a:pt x="1296825" y="496058"/>
                    </a:cubicBezTo>
                    <a:cubicBezTo>
                      <a:pt x="1298158" y="499341"/>
                      <a:pt x="1299492" y="502589"/>
                      <a:pt x="1300757" y="505906"/>
                    </a:cubicBezTo>
                    <a:cubicBezTo>
                      <a:pt x="1303390" y="512643"/>
                      <a:pt x="1305989" y="519618"/>
                      <a:pt x="1308485" y="526628"/>
                    </a:cubicBezTo>
                    <a:cubicBezTo>
                      <a:pt x="1318641" y="555249"/>
                      <a:pt x="1326882" y="584827"/>
                      <a:pt x="1333071" y="614542"/>
                    </a:cubicBezTo>
                    <a:cubicBezTo>
                      <a:pt x="1335088" y="624253"/>
                      <a:pt x="1336730" y="634341"/>
                      <a:pt x="1338303" y="644086"/>
                    </a:cubicBezTo>
                    <a:cubicBezTo>
                      <a:pt x="1338815" y="647266"/>
                      <a:pt x="1339328" y="650446"/>
                      <a:pt x="1339841" y="653592"/>
                    </a:cubicBezTo>
                    <a:cubicBezTo>
                      <a:pt x="1339910" y="654208"/>
                      <a:pt x="1340012" y="654789"/>
                      <a:pt x="1340081" y="655233"/>
                    </a:cubicBezTo>
                    <a:cubicBezTo>
                      <a:pt x="1340388" y="657046"/>
                      <a:pt x="1340901" y="660328"/>
                      <a:pt x="1341072" y="661662"/>
                    </a:cubicBezTo>
                    <a:cubicBezTo>
                      <a:pt x="1341585" y="665799"/>
                      <a:pt x="1342030" y="669937"/>
                      <a:pt x="1342440" y="674074"/>
                    </a:cubicBezTo>
                    <a:cubicBezTo>
                      <a:pt x="1343192" y="681392"/>
                      <a:pt x="1343808" y="688812"/>
                      <a:pt x="1344321" y="696164"/>
                    </a:cubicBezTo>
                    <a:lnTo>
                      <a:pt x="1287011" y="678212"/>
                    </a:lnTo>
                    <a:cubicBezTo>
                      <a:pt x="1284139" y="677323"/>
                      <a:pt x="1281198" y="676844"/>
                      <a:pt x="1278257" y="676844"/>
                    </a:cubicBezTo>
                    <a:cubicBezTo>
                      <a:pt x="1267725" y="676844"/>
                      <a:pt x="1258048" y="682726"/>
                      <a:pt x="1252987" y="692163"/>
                    </a:cubicBezTo>
                    <a:cubicBezTo>
                      <a:pt x="1247927" y="701635"/>
                      <a:pt x="1248474" y="712646"/>
                      <a:pt x="1254458" y="721639"/>
                    </a:cubicBezTo>
                    <a:lnTo>
                      <a:pt x="1373010" y="899450"/>
                    </a:lnTo>
                    <a:cubicBezTo>
                      <a:pt x="1378344" y="907486"/>
                      <a:pt x="1387303" y="912273"/>
                      <a:pt x="1396946" y="912273"/>
                    </a:cubicBezTo>
                    <a:cubicBezTo>
                      <a:pt x="1406589" y="912273"/>
                      <a:pt x="1415548" y="907486"/>
                      <a:pt x="1420882" y="899450"/>
                    </a:cubicBezTo>
                    <a:lnTo>
                      <a:pt x="1539434" y="721639"/>
                    </a:lnTo>
                    <a:cubicBezTo>
                      <a:pt x="1545418" y="712646"/>
                      <a:pt x="1545965" y="701635"/>
                      <a:pt x="1540904" y="692163"/>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34" name="Freeform: Shape 33">
                <a:extLst>
                  <a:ext uri="{FF2B5EF4-FFF2-40B4-BE49-F238E27FC236}">
                    <a16:creationId xmlns:a16="http://schemas.microsoft.com/office/drawing/2014/main" id="{3BF0AC1B-0CDC-2B4D-3D44-5C4946FAA857}"/>
                  </a:ext>
                </a:extLst>
              </p:cNvPr>
              <p:cNvSpPr/>
              <p:nvPr/>
            </p:nvSpPr>
            <p:spPr>
              <a:xfrm>
                <a:off x="5999176" y="2452561"/>
                <a:ext cx="209270" cy="251109"/>
              </a:xfrm>
              <a:custGeom>
                <a:avLst/>
                <a:gdLst>
                  <a:gd name="connsiteX0" fmla="*/ 0 w 199319"/>
                  <a:gd name="connsiteY0" fmla="*/ 40168 h 239169"/>
                  <a:gd name="connsiteX1" fmla="*/ 0 w 199319"/>
                  <a:gd name="connsiteY1" fmla="*/ 199001 h 239169"/>
                  <a:gd name="connsiteX2" fmla="*/ 62336 w 199319"/>
                  <a:gd name="connsiteY2" fmla="*/ 232375 h 239169"/>
                  <a:gd name="connsiteX3" fmla="*/ 181470 w 199319"/>
                  <a:gd name="connsiteY3" fmla="*/ 152941 h 239169"/>
                  <a:gd name="connsiteX4" fmla="*/ 181470 w 199319"/>
                  <a:gd name="connsiteY4" fmla="*/ 86228 h 239169"/>
                  <a:gd name="connsiteX5" fmla="*/ 62336 w 199319"/>
                  <a:gd name="connsiteY5" fmla="*/ 6795 h 239169"/>
                  <a:gd name="connsiteX6" fmla="*/ 0 w 199319"/>
                  <a:gd name="connsiteY6" fmla="*/ 40168 h 2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319" h="239169">
                    <a:moveTo>
                      <a:pt x="0" y="40168"/>
                    </a:moveTo>
                    <a:lnTo>
                      <a:pt x="0" y="199001"/>
                    </a:lnTo>
                    <a:cubicBezTo>
                      <a:pt x="0" y="231041"/>
                      <a:pt x="35699" y="250122"/>
                      <a:pt x="62336" y="232375"/>
                    </a:cubicBezTo>
                    <a:lnTo>
                      <a:pt x="181470" y="152941"/>
                    </a:lnTo>
                    <a:cubicBezTo>
                      <a:pt x="205269" y="137075"/>
                      <a:pt x="205269" y="102094"/>
                      <a:pt x="181470" y="86228"/>
                    </a:cubicBezTo>
                    <a:lnTo>
                      <a:pt x="62336" y="6795"/>
                    </a:lnTo>
                    <a:cubicBezTo>
                      <a:pt x="35699" y="-10952"/>
                      <a:pt x="0" y="8128"/>
                      <a:pt x="0" y="40168"/>
                    </a:cubicBezTo>
                    <a:close/>
                  </a:path>
                </a:pathLst>
              </a:custGeom>
              <a:solidFill>
                <a:schemeClr val="accent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sp>
          <p:nvSpPr>
            <p:cNvPr id="30" name="Freeform: Shape 29">
              <a:extLst>
                <a:ext uri="{FF2B5EF4-FFF2-40B4-BE49-F238E27FC236}">
                  <a16:creationId xmlns:a16="http://schemas.microsoft.com/office/drawing/2014/main" id="{6724C12D-3A0A-EBA4-ADB1-B0D7EA8C3034}"/>
                </a:ext>
              </a:extLst>
            </p:cNvPr>
            <p:cNvSpPr/>
            <p:nvPr/>
          </p:nvSpPr>
          <p:spPr>
            <a:xfrm>
              <a:off x="3305988" y="2021306"/>
              <a:ext cx="5525192" cy="900158"/>
            </a:xfrm>
            <a:custGeom>
              <a:avLst/>
              <a:gdLst>
                <a:gd name="connsiteX0" fmla="*/ 0 w 5790488"/>
                <a:gd name="connsiteY0" fmla="*/ 43584 h 693289"/>
                <a:gd name="connsiteX1" fmla="*/ 5428649 w 5790488"/>
                <a:gd name="connsiteY1" fmla="*/ 58022 h 693289"/>
                <a:gd name="connsiteX2" fmla="*/ 5289083 w 5790488"/>
                <a:gd name="connsiteY2" fmla="*/ 43584 h 693289"/>
                <a:gd name="connsiteX3" fmla="*/ 5327584 w 5790488"/>
                <a:gd name="connsiteY3" fmla="*/ 693289 h 693289"/>
                <a:gd name="connsiteX0" fmla="*/ 0 w 5790488"/>
                <a:gd name="connsiteY0" fmla="*/ 43584 h 58022"/>
                <a:gd name="connsiteX1" fmla="*/ 5428649 w 5790488"/>
                <a:gd name="connsiteY1" fmla="*/ 58022 h 58022"/>
                <a:gd name="connsiteX2" fmla="*/ 5289083 w 5790488"/>
                <a:gd name="connsiteY2" fmla="*/ 43584 h 58022"/>
                <a:gd name="connsiteX0" fmla="*/ 0 w 5428649"/>
                <a:gd name="connsiteY0" fmla="*/ 0 h 14438"/>
                <a:gd name="connsiteX1" fmla="*/ 5428649 w 5428649"/>
                <a:gd name="connsiteY1" fmla="*/ 14438 h 14438"/>
                <a:gd name="connsiteX0" fmla="*/ 0 w 5428649"/>
                <a:gd name="connsiteY0" fmla="*/ 9625 h 24063"/>
                <a:gd name="connsiteX1" fmla="*/ 1029905 w 5428649"/>
                <a:gd name="connsiteY1" fmla="*/ 0 h 24063"/>
                <a:gd name="connsiteX2" fmla="*/ 5428649 w 5428649"/>
                <a:gd name="connsiteY2" fmla="*/ 24063 h 24063"/>
                <a:gd name="connsiteX0" fmla="*/ 0 w 5428649"/>
                <a:gd name="connsiteY0" fmla="*/ 0 h 404634"/>
                <a:gd name="connsiteX1" fmla="*/ 1501543 w 5428649"/>
                <a:gd name="connsiteY1" fmla="*/ 404261 h 404634"/>
                <a:gd name="connsiteX2" fmla="*/ 5428649 w 5428649"/>
                <a:gd name="connsiteY2" fmla="*/ 14438 h 404634"/>
                <a:gd name="connsiteX0" fmla="*/ 0 w 5428649"/>
                <a:gd name="connsiteY0" fmla="*/ 0 h 404896"/>
                <a:gd name="connsiteX1" fmla="*/ 1501543 w 5428649"/>
                <a:gd name="connsiteY1" fmla="*/ 404261 h 404896"/>
                <a:gd name="connsiteX2" fmla="*/ 4052237 w 5428649"/>
                <a:gd name="connsiteY2" fmla="*/ 91440 h 404896"/>
                <a:gd name="connsiteX3" fmla="*/ 5428649 w 5428649"/>
                <a:gd name="connsiteY3" fmla="*/ 14438 h 404896"/>
                <a:gd name="connsiteX0" fmla="*/ 0 w 5428649"/>
                <a:gd name="connsiteY0" fmla="*/ 0 h 422311"/>
                <a:gd name="connsiteX1" fmla="*/ 1501543 w 5428649"/>
                <a:gd name="connsiteY1" fmla="*/ 404261 h 422311"/>
                <a:gd name="connsiteX2" fmla="*/ 4023362 w 5428649"/>
                <a:gd name="connsiteY2" fmla="*/ 380198 h 422311"/>
                <a:gd name="connsiteX3" fmla="*/ 5428649 w 5428649"/>
                <a:gd name="connsiteY3" fmla="*/ 14438 h 422311"/>
                <a:gd name="connsiteX0" fmla="*/ 0 w 5428649"/>
                <a:gd name="connsiteY0" fmla="*/ 0 h 444993"/>
                <a:gd name="connsiteX1" fmla="*/ 1501543 w 5428649"/>
                <a:gd name="connsiteY1" fmla="*/ 404261 h 444993"/>
                <a:gd name="connsiteX2" fmla="*/ 1915429 w 5428649"/>
                <a:gd name="connsiteY2" fmla="*/ 428324 h 444993"/>
                <a:gd name="connsiteX3" fmla="*/ 4023362 w 5428649"/>
                <a:gd name="connsiteY3" fmla="*/ 380198 h 444993"/>
                <a:gd name="connsiteX4" fmla="*/ 5428649 w 5428649"/>
                <a:gd name="connsiteY4" fmla="*/ 14438 h 444993"/>
                <a:gd name="connsiteX0" fmla="*/ 0 w 5428649"/>
                <a:gd name="connsiteY0" fmla="*/ 490901 h 898945"/>
                <a:gd name="connsiteX1" fmla="*/ 1501543 w 5428649"/>
                <a:gd name="connsiteY1" fmla="*/ 895162 h 898945"/>
                <a:gd name="connsiteX2" fmla="*/ 2781702 w 5428649"/>
                <a:gd name="connsiteY2" fmla="*/ 12 h 898945"/>
                <a:gd name="connsiteX3" fmla="*/ 4023362 w 5428649"/>
                <a:gd name="connsiteY3" fmla="*/ 871099 h 898945"/>
                <a:gd name="connsiteX4" fmla="*/ 5428649 w 5428649"/>
                <a:gd name="connsiteY4" fmla="*/ 505339 h 898945"/>
                <a:gd name="connsiteX0" fmla="*/ 0 w 5428649"/>
                <a:gd name="connsiteY0" fmla="*/ 490901 h 898945"/>
                <a:gd name="connsiteX1" fmla="*/ 1501543 w 5428649"/>
                <a:gd name="connsiteY1" fmla="*/ 895162 h 898945"/>
                <a:gd name="connsiteX2" fmla="*/ 2781702 w 5428649"/>
                <a:gd name="connsiteY2" fmla="*/ 12 h 898945"/>
                <a:gd name="connsiteX3" fmla="*/ 4023362 w 5428649"/>
                <a:gd name="connsiteY3" fmla="*/ 871099 h 898945"/>
                <a:gd name="connsiteX4" fmla="*/ 5428649 w 5428649"/>
                <a:gd name="connsiteY4" fmla="*/ 505339 h 898945"/>
                <a:gd name="connsiteX0" fmla="*/ 0 w 5428649"/>
                <a:gd name="connsiteY0" fmla="*/ 491033 h 899077"/>
                <a:gd name="connsiteX1" fmla="*/ 1501543 w 5428649"/>
                <a:gd name="connsiteY1" fmla="*/ 895294 h 899077"/>
                <a:gd name="connsiteX2" fmla="*/ 2781702 w 5428649"/>
                <a:gd name="connsiteY2" fmla="*/ 144 h 899077"/>
                <a:gd name="connsiteX3" fmla="*/ 4023362 w 5428649"/>
                <a:gd name="connsiteY3" fmla="*/ 871231 h 899077"/>
                <a:gd name="connsiteX4" fmla="*/ 5428649 w 5428649"/>
                <a:gd name="connsiteY4" fmla="*/ 505471 h 899077"/>
                <a:gd name="connsiteX0" fmla="*/ 0 w 5428649"/>
                <a:gd name="connsiteY0" fmla="*/ 491033 h 932644"/>
                <a:gd name="connsiteX1" fmla="*/ 1573732 w 5428649"/>
                <a:gd name="connsiteY1" fmla="*/ 928983 h 932644"/>
                <a:gd name="connsiteX2" fmla="*/ 2781702 w 5428649"/>
                <a:gd name="connsiteY2" fmla="*/ 144 h 932644"/>
                <a:gd name="connsiteX3" fmla="*/ 4023362 w 5428649"/>
                <a:gd name="connsiteY3" fmla="*/ 871231 h 932644"/>
                <a:gd name="connsiteX4" fmla="*/ 5428649 w 5428649"/>
                <a:gd name="connsiteY4" fmla="*/ 505471 h 932644"/>
                <a:gd name="connsiteX0" fmla="*/ 0 w 5428649"/>
                <a:gd name="connsiteY0" fmla="*/ 491033 h 932644"/>
                <a:gd name="connsiteX1" fmla="*/ 1573732 w 5428649"/>
                <a:gd name="connsiteY1" fmla="*/ 928983 h 932644"/>
                <a:gd name="connsiteX2" fmla="*/ 2781702 w 5428649"/>
                <a:gd name="connsiteY2" fmla="*/ 144 h 932644"/>
                <a:gd name="connsiteX3" fmla="*/ 4023362 w 5428649"/>
                <a:gd name="connsiteY3" fmla="*/ 871231 h 932644"/>
                <a:gd name="connsiteX4" fmla="*/ 5428649 w 5428649"/>
                <a:gd name="connsiteY4" fmla="*/ 505471 h 932644"/>
                <a:gd name="connsiteX0" fmla="*/ 0 w 5428649"/>
                <a:gd name="connsiteY0" fmla="*/ 491033 h 928983"/>
                <a:gd name="connsiteX1" fmla="*/ 1573732 w 5428649"/>
                <a:gd name="connsiteY1" fmla="*/ 928983 h 928983"/>
                <a:gd name="connsiteX2" fmla="*/ 2781702 w 5428649"/>
                <a:gd name="connsiteY2" fmla="*/ 144 h 928983"/>
                <a:gd name="connsiteX3" fmla="*/ 4023362 w 5428649"/>
                <a:gd name="connsiteY3" fmla="*/ 871231 h 928983"/>
                <a:gd name="connsiteX4" fmla="*/ 5428649 w 5428649"/>
                <a:gd name="connsiteY4" fmla="*/ 505471 h 928983"/>
                <a:gd name="connsiteX0" fmla="*/ 0 w 5428649"/>
                <a:gd name="connsiteY0" fmla="*/ 491033 h 928983"/>
                <a:gd name="connsiteX1" fmla="*/ 1573732 w 5428649"/>
                <a:gd name="connsiteY1" fmla="*/ 928983 h 928983"/>
                <a:gd name="connsiteX2" fmla="*/ 2781702 w 5428649"/>
                <a:gd name="connsiteY2" fmla="*/ 144 h 928983"/>
                <a:gd name="connsiteX3" fmla="*/ 4023362 w 5428649"/>
                <a:gd name="connsiteY3" fmla="*/ 871231 h 928983"/>
                <a:gd name="connsiteX4" fmla="*/ 5428649 w 5428649"/>
                <a:gd name="connsiteY4" fmla="*/ 505471 h 928983"/>
                <a:gd name="connsiteX0" fmla="*/ 0 w 5428649"/>
                <a:gd name="connsiteY0" fmla="*/ 491032 h 928982"/>
                <a:gd name="connsiteX1" fmla="*/ 1573732 w 5428649"/>
                <a:gd name="connsiteY1" fmla="*/ 928982 h 928982"/>
                <a:gd name="connsiteX2" fmla="*/ 2781702 w 5428649"/>
                <a:gd name="connsiteY2" fmla="*/ 143 h 928982"/>
                <a:gd name="connsiteX3" fmla="*/ 4013736 w 5428649"/>
                <a:gd name="connsiteY3" fmla="*/ 890481 h 928982"/>
                <a:gd name="connsiteX4" fmla="*/ 5428649 w 5428649"/>
                <a:gd name="connsiteY4" fmla="*/ 505470 h 928982"/>
                <a:gd name="connsiteX0" fmla="*/ 0 w 5428649"/>
                <a:gd name="connsiteY0" fmla="*/ 491042 h 928992"/>
                <a:gd name="connsiteX1" fmla="*/ 1573732 w 5428649"/>
                <a:gd name="connsiteY1" fmla="*/ 928992 h 928992"/>
                <a:gd name="connsiteX2" fmla="*/ 2781702 w 5428649"/>
                <a:gd name="connsiteY2" fmla="*/ 153 h 928992"/>
                <a:gd name="connsiteX3" fmla="*/ 4013736 w 5428649"/>
                <a:gd name="connsiteY3" fmla="*/ 890491 h 928992"/>
                <a:gd name="connsiteX4" fmla="*/ 5428649 w 5428649"/>
                <a:gd name="connsiteY4" fmla="*/ 505480 h 928992"/>
                <a:gd name="connsiteX0" fmla="*/ 0 w 5428649"/>
                <a:gd name="connsiteY0" fmla="*/ 491042 h 928992"/>
                <a:gd name="connsiteX1" fmla="*/ 1573732 w 5428649"/>
                <a:gd name="connsiteY1" fmla="*/ 928992 h 928992"/>
                <a:gd name="connsiteX2" fmla="*/ 2781702 w 5428649"/>
                <a:gd name="connsiteY2" fmla="*/ 153 h 928992"/>
                <a:gd name="connsiteX3" fmla="*/ 4013736 w 5428649"/>
                <a:gd name="connsiteY3" fmla="*/ 890491 h 928992"/>
                <a:gd name="connsiteX4" fmla="*/ 5428649 w 5428649"/>
                <a:gd name="connsiteY4" fmla="*/ 505480 h 928992"/>
                <a:gd name="connsiteX0" fmla="*/ 0 w 5428649"/>
                <a:gd name="connsiteY0" fmla="*/ 491042 h 928992"/>
                <a:gd name="connsiteX1" fmla="*/ 1573732 w 5428649"/>
                <a:gd name="connsiteY1" fmla="*/ 928992 h 928992"/>
                <a:gd name="connsiteX2" fmla="*/ 2781702 w 5428649"/>
                <a:gd name="connsiteY2" fmla="*/ 153 h 928992"/>
                <a:gd name="connsiteX3" fmla="*/ 4013736 w 5428649"/>
                <a:gd name="connsiteY3" fmla="*/ 890491 h 928992"/>
                <a:gd name="connsiteX4" fmla="*/ 5428649 w 5428649"/>
                <a:gd name="connsiteY4" fmla="*/ 505480 h 928992"/>
                <a:gd name="connsiteX0" fmla="*/ 0 w 5428649"/>
                <a:gd name="connsiteY0" fmla="*/ 462172 h 900122"/>
                <a:gd name="connsiteX1" fmla="*/ 1573732 w 5428649"/>
                <a:gd name="connsiteY1" fmla="*/ 900122 h 900122"/>
                <a:gd name="connsiteX2" fmla="*/ 2772077 w 5428649"/>
                <a:gd name="connsiteY2" fmla="*/ 159 h 900122"/>
                <a:gd name="connsiteX3" fmla="*/ 4013736 w 5428649"/>
                <a:gd name="connsiteY3" fmla="*/ 861621 h 900122"/>
                <a:gd name="connsiteX4" fmla="*/ 5428649 w 5428649"/>
                <a:gd name="connsiteY4" fmla="*/ 476610 h 900122"/>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28649"/>
                <a:gd name="connsiteY0" fmla="*/ 462027 h 899977"/>
                <a:gd name="connsiteX1" fmla="*/ 1573732 w 5428649"/>
                <a:gd name="connsiteY1" fmla="*/ 899977 h 899977"/>
                <a:gd name="connsiteX2" fmla="*/ 2772077 w 5428649"/>
                <a:gd name="connsiteY2" fmla="*/ 14 h 899977"/>
                <a:gd name="connsiteX3" fmla="*/ 4013736 w 5428649"/>
                <a:gd name="connsiteY3" fmla="*/ 861476 h 899977"/>
                <a:gd name="connsiteX4" fmla="*/ 5428649 w 5428649"/>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27 h 899977"/>
                <a:gd name="connsiteX1" fmla="*/ 1573732 w 5485990"/>
                <a:gd name="connsiteY1" fmla="*/ 899977 h 899977"/>
                <a:gd name="connsiteX2" fmla="*/ 2772077 w 5485990"/>
                <a:gd name="connsiteY2" fmla="*/ 14 h 899977"/>
                <a:gd name="connsiteX3" fmla="*/ 4013736 w 5485990"/>
                <a:gd name="connsiteY3" fmla="*/ 861476 h 899977"/>
                <a:gd name="connsiteX4" fmla="*/ 5485990 w 5485990"/>
                <a:gd name="connsiteY4" fmla="*/ 476465 h 899977"/>
                <a:gd name="connsiteX0" fmla="*/ 0 w 5485990"/>
                <a:gd name="connsiteY0" fmla="*/ 462014 h 899964"/>
                <a:gd name="connsiteX1" fmla="*/ 1573732 w 5485990"/>
                <a:gd name="connsiteY1" fmla="*/ 899964 h 899964"/>
                <a:gd name="connsiteX2" fmla="*/ 2772077 w 5485990"/>
                <a:gd name="connsiteY2" fmla="*/ 1 h 899964"/>
                <a:gd name="connsiteX3" fmla="*/ 4013736 w 5485990"/>
                <a:gd name="connsiteY3" fmla="*/ 861463 h 899964"/>
                <a:gd name="connsiteX4" fmla="*/ 5485990 w 5485990"/>
                <a:gd name="connsiteY4" fmla="*/ 476452 h 899964"/>
                <a:gd name="connsiteX0" fmla="*/ 0 w 5485990"/>
                <a:gd name="connsiteY0" fmla="*/ 462014 h 900158"/>
                <a:gd name="connsiteX1" fmla="*/ 1573732 w 5485990"/>
                <a:gd name="connsiteY1" fmla="*/ 899964 h 900158"/>
                <a:gd name="connsiteX2" fmla="*/ 2772077 w 5485990"/>
                <a:gd name="connsiteY2" fmla="*/ 1 h 900158"/>
                <a:gd name="connsiteX3" fmla="*/ 4013736 w 5485990"/>
                <a:gd name="connsiteY3" fmla="*/ 861463 h 900158"/>
                <a:gd name="connsiteX4" fmla="*/ 5485990 w 5485990"/>
                <a:gd name="connsiteY4" fmla="*/ 476452 h 900158"/>
                <a:gd name="connsiteX0" fmla="*/ 0 w 5485990"/>
                <a:gd name="connsiteY0" fmla="*/ 462014 h 900158"/>
                <a:gd name="connsiteX1" fmla="*/ 1573732 w 5485990"/>
                <a:gd name="connsiteY1" fmla="*/ 899964 h 900158"/>
                <a:gd name="connsiteX2" fmla="*/ 2772077 w 5485990"/>
                <a:gd name="connsiteY2" fmla="*/ 1 h 900158"/>
                <a:gd name="connsiteX3" fmla="*/ 4013736 w 5485990"/>
                <a:gd name="connsiteY3" fmla="*/ 861463 h 900158"/>
                <a:gd name="connsiteX4" fmla="*/ 5485990 w 5485990"/>
                <a:gd name="connsiteY4" fmla="*/ 476452 h 90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5990" h="900158">
                  <a:moveTo>
                    <a:pt x="0" y="462014"/>
                  </a:moveTo>
                  <a:cubicBezTo>
                    <a:pt x="904775" y="497307"/>
                    <a:pt x="989765" y="910393"/>
                    <a:pt x="1573732" y="899964"/>
                  </a:cubicBezTo>
                  <a:cubicBezTo>
                    <a:pt x="2157699" y="889535"/>
                    <a:pt x="2150055" y="-802"/>
                    <a:pt x="2772077" y="1"/>
                  </a:cubicBezTo>
                  <a:cubicBezTo>
                    <a:pt x="3394099" y="804"/>
                    <a:pt x="3421099" y="854244"/>
                    <a:pt x="4013736" y="861463"/>
                  </a:cubicBezTo>
                  <a:cubicBezTo>
                    <a:pt x="4606373" y="868682"/>
                    <a:pt x="4521417" y="498912"/>
                    <a:pt x="5485990" y="476452"/>
                  </a:cubicBezTo>
                </a:path>
              </a:pathLst>
            </a:custGeom>
            <a:noFill/>
            <a:ln w="57150" cap="rnd">
              <a:gradFill flip="none" rotWithShape="1">
                <a:gsLst>
                  <a:gs pos="0">
                    <a:schemeClr val="accent5">
                      <a:lumMod val="60000"/>
                      <a:lumOff val="40000"/>
                    </a:schemeClr>
                  </a:gs>
                  <a:gs pos="54000">
                    <a:schemeClr val="accent4">
                      <a:lumMod val="60000"/>
                      <a:lumOff val="40000"/>
                    </a:schemeClr>
                  </a:gs>
                  <a:gs pos="100000">
                    <a:schemeClr val="accent3">
                      <a:lumMod val="60000"/>
                      <a:lumOff val="40000"/>
                    </a:schemeClr>
                  </a:gs>
                </a:gsLst>
                <a:lin ang="0" scaled="1"/>
                <a:tileRect/>
              </a:gra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3" name="Group 42">
            <a:extLst>
              <a:ext uri="{FF2B5EF4-FFF2-40B4-BE49-F238E27FC236}">
                <a16:creationId xmlns:a16="http://schemas.microsoft.com/office/drawing/2014/main" id="{DD431FD5-71A4-3C9D-7D5A-83A40242E4EE}"/>
              </a:ext>
            </a:extLst>
          </p:cNvPr>
          <p:cNvGrpSpPr>
            <a:grpSpLocks noChangeAspect="1"/>
          </p:cNvGrpSpPr>
          <p:nvPr/>
        </p:nvGrpSpPr>
        <p:grpSpPr>
          <a:xfrm>
            <a:off x="3733397" y="2268621"/>
            <a:ext cx="1183566" cy="1188720"/>
            <a:chOff x="1474322" y="1719162"/>
            <a:chExt cx="1547741" cy="1554480"/>
          </a:xfrm>
          <a:solidFill>
            <a:schemeClr val="accent5"/>
          </a:solidFill>
        </p:grpSpPr>
        <p:sp>
          <p:nvSpPr>
            <p:cNvPr id="44" name="Freeform: Shape 43">
              <a:extLst>
                <a:ext uri="{FF2B5EF4-FFF2-40B4-BE49-F238E27FC236}">
                  <a16:creationId xmlns:a16="http://schemas.microsoft.com/office/drawing/2014/main" id="{600EEB2D-09B0-4154-CA43-39EFFEA0F5C5}"/>
                </a:ext>
              </a:extLst>
            </p:cNvPr>
            <p:cNvSpPr/>
            <p:nvPr/>
          </p:nvSpPr>
          <p:spPr>
            <a:xfrm rot="16200000">
              <a:off x="1983778" y="2132286"/>
              <a:ext cx="1309440" cy="767130"/>
            </a:xfrm>
            <a:custGeom>
              <a:avLst/>
              <a:gdLst>
                <a:gd name="connsiteX0" fmla="*/ 208892 w 643307"/>
                <a:gd name="connsiteY0" fmla="*/ 321654 h 321653"/>
                <a:gd name="connsiteX1" fmla="*/ 321654 w 643307"/>
                <a:gd name="connsiteY1" fmla="*/ 208892 h 321653"/>
                <a:gd name="connsiteX2" fmla="*/ 434415 w 643307"/>
                <a:gd name="connsiteY2" fmla="*/ 321654 h 321653"/>
                <a:gd name="connsiteX3" fmla="*/ 643307 w 643307"/>
                <a:gd name="connsiteY3" fmla="*/ 321654 h 321653"/>
                <a:gd name="connsiteX4" fmla="*/ 643307 w 643307"/>
                <a:gd name="connsiteY4" fmla="*/ 291822 h 321653"/>
                <a:gd name="connsiteX5" fmla="*/ 625453 w 643307"/>
                <a:gd name="connsiteY5" fmla="*/ 268935 h 321653"/>
                <a:gd name="connsiteX6" fmla="*/ 548779 w 643307"/>
                <a:gd name="connsiteY6" fmla="*/ 249767 h 321653"/>
                <a:gd name="connsiteX7" fmla="*/ 542835 w 643307"/>
                <a:gd name="connsiteY7" fmla="*/ 244290 h 321653"/>
                <a:gd name="connsiteX8" fmla="*/ 532750 w 643307"/>
                <a:gd name="connsiteY8" fmla="*/ 219957 h 321653"/>
                <a:gd name="connsiteX9" fmla="*/ 533084 w 643307"/>
                <a:gd name="connsiteY9" fmla="*/ 211876 h 321653"/>
                <a:gd name="connsiteX10" fmla="*/ 573736 w 643307"/>
                <a:gd name="connsiteY10" fmla="*/ 144108 h 321653"/>
                <a:gd name="connsiteX11" fmla="*/ 570196 w 643307"/>
                <a:gd name="connsiteY11" fmla="*/ 115299 h 321653"/>
                <a:gd name="connsiteX12" fmla="*/ 528008 w 643307"/>
                <a:gd name="connsiteY12" fmla="*/ 73111 h 321653"/>
                <a:gd name="connsiteX13" fmla="*/ 499200 w 643307"/>
                <a:gd name="connsiteY13" fmla="*/ 69571 h 321653"/>
                <a:gd name="connsiteX14" fmla="*/ 431432 w 643307"/>
                <a:gd name="connsiteY14" fmla="*/ 110223 h 321653"/>
                <a:gd name="connsiteX15" fmla="*/ 423350 w 643307"/>
                <a:gd name="connsiteY15" fmla="*/ 110557 h 321653"/>
                <a:gd name="connsiteX16" fmla="*/ 399017 w 643307"/>
                <a:gd name="connsiteY16" fmla="*/ 100472 h 321653"/>
                <a:gd name="connsiteX17" fmla="*/ 393540 w 643307"/>
                <a:gd name="connsiteY17" fmla="*/ 94528 h 321653"/>
                <a:gd name="connsiteX18" fmla="*/ 374372 w 643307"/>
                <a:gd name="connsiteY18" fmla="*/ 17855 h 321653"/>
                <a:gd name="connsiteX19" fmla="*/ 351486 w 643307"/>
                <a:gd name="connsiteY19" fmla="*/ 0 h 321653"/>
                <a:gd name="connsiteX20" fmla="*/ 291821 w 643307"/>
                <a:gd name="connsiteY20" fmla="*/ 0 h 321653"/>
                <a:gd name="connsiteX21" fmla="*/ 268935 w 643307"/>
                <a:gd name="connsiteY21" fmla="*/ 17855 h 321653"/>
                <a:gd name="connsiteX22" fmla="*/ 249767 w 643307"/>
                <a:gd name="connsiteY22" fmla="*/ 94528 h 321653"/>
                <a:gd name="connsiteX23" fmla="*/ 244290 w 643307"/>
                <a:gd name="connsiteY23" fmla="*/ 100472 h 321653"/>
                <a:gd name="connsiteX24" fmla="*/ 219957 w 643307"/>
                <a:gd name="connsiteY24" fmla="*/ 110557 h 321653"/>
                <a:gd name="connsiteX25" fmla="*/ 211876 w 643307"/>
                <a:gd name="connsiteY25" fmla="*/ 110223 h 321653"/>
                <a:gd name="connsiteX26" fmla="*/ 144107 w 643307"/>
                <a:gd name="connsiteY26" fmla="*/ 69571 h 321653"/>
                <a:gd name="connsiteX27" fmla="*/ 115299 w 643307"/>
                <a:gd name="connsiteY27" fmla="*/ 73111 h 321653"/>
                <a:gd name="connsiteX28" fmla="*/ 73111 w 643307"/>
                <a:gd name="connsiteY28" fmla="*/ 115299 h 321653"/>
                <a:gd name="connsiteX29" fmla="*/ 69571 w 643307"/>
                <a:gd name="connsiteY29" fmla="*/ 144108 h 321653"/>
                <a:gd name="connsiteX30" fmla="*/ 110223 w 643307"/>
                <a:gd name="connsiteY30" fmla="*/ 211876 h 321653"/>
                <a:gd name="connsiteX31" fmla="*/ 110557 w 643307"/>
                <a:gd name="connsiteY31" fmla="*/ 219957 h 321653"/>
                <a:gd name="connsiteX32" fmla="*/ 100472 w 643307"/>
                <a:gd name="connsiteY32" fmla="*/ 244290 h 321653"/>
                <a:gd name="connsiteX33" fmla="*/ 94528 w 643307"/>
                <a:gd name="connsiteY33" fmla="*/ 249767 h 321653"/>
                <a:gd name="connsiteX34" fmla="*/ 17855 w 643307"/>
                <a:gd name="connsiteY34" fmla="*/ 268935 h 321653"/>
                <a:gd name="connsiteX35" fmla="*/ 0 w 643307"/>
                <a:gd name="connsiteY35" fmla="*/ 291822 h 321653"/>
                <a:gd name="connsiteX36" fmla="*/ 0 w 643307"/>
                <a:gd name="connsiteY36" fmla="*/ 321654 h 321653"/>
                <a:gd name="connsiteX37" fmla="*/ 208892 w 643307"/>
                <a:gd name="connsiteY37" fmla="*/ 321654 h 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3307" h="321653">
                  <a:moveTo>
                    <a:pt x="208892" y="321654"/>
                  </a:moveTo>
                  <a:cubicBezTo>
                    <a:pt x="208892" y="259385"/>
                    <a:pt x="259385" y="208892"/>
                    <a:pt x="321654" y="208892"/>
                  </a:cubicBezTo>
                  <a:cubicBezTo>
                    <a:pt x="383923" y="208892"/>
                    <a:pt x="434415" y="259385"/>
                    <a:pt x="434415" y="321654"/>
                  </a:cubicBezTo>
                  <a:lnTo>
                    <a:pt x="643307" y="321654"/>
                  </a:lnTo>
                  <a:lnTo>
                    <a:pt x="643307" y="291822"/>
                  </a:lnTo>
                  <a:cubicBezTo>
                    <a:pt x="643307" y="281002"/>
                    <a:pt x="635938" y="271562"/>
                    <a:pt x="625453" y="268935"/>
                  </a:cubicBezTo>
                  <a:lnTo>
                    <a:pt x="548779" y="249767"/>
                  </a:lnTo>
                  <a:cubicBezTo>
                    <a:pt x="545997" y="249077"/>
                    <a:pt x="543793" y="247006"/>
                    <a:pt x="542835" y="244290"/>
                  </a:cubicBezTo>
                  <a:cubicBezTo>
                    <a:pt x="539919" y="235964"/>
                    <a:pt x="536557" y="227838"/>
                    <a:pt x="532750" y="219957"/>
                  </a:cubicBezTo>
                  <a:cubicBezTo>
                    <a:pt x="531503" y="217375"/>
                    <a:pt x="531592" y="214347"/>
                    <a:pt x="533084" y="211876"/>
                  </a:cubicBezTo>
                  <a:lnTo>
                    <a:pt x="573736" y="144108"/>
                  </a:lnTo>
                  <a:cubicBezTo>
                    <a:pt x="579302" y="134824"/>
                    <a:pt x="577832" y="122958"/>
                    <a:pt x="570196" y="115299"/>
                  </a:cubicBezTo>
                  <a:lnTo>
                    <a:pt x="528008" y="73111"/>
                  </a:lnTo>
                  <a:cubicBezTo>
                    <a:pt x="520350" y="65453"/>
                    <a:pt x="508484" y="64006"/>
                    <a:pt x="499200" y="69571"/>
                  </a:cubicBezTo>
                  <a:lnTo>
                    <a:pt x="431432" y="110223"/>
                  </a:lnTo>
                  <a:cubicBezTo>
                    <a:pt x="428961" y="111693"/>
                    <a:pt x="425933" y="111804"/>
                    <a:pt x="423350" y="110557"/>
                  </a:cubicBezTo>
                  <a:cubicBezTo>
                    <a:pt x="415469" y="106750"/>
                    <a:pt x="407343" y="103389"/>
                    <a:pt x="399017" y="100472"/>
                  </a:cubicBezTo>
                  <a:cubicBezTo>
                    <a:pt x="396301" y="99515"/>
                    <a:pt x="394231" y="97311"/>
                    <a:pt x="393540" y="94528"/>
                  </a:cubicBezTo>
                  <a:lnTo>
                    <a:pt x="374372" y="17855"/>
                  </a:lnTo>
                  <a:cubicBezTo>
                    <a:pt x="371745" y="7347"/>
                    <a:pt x="362306" y="0"/>
                    <a:pt x="351486" y="0"/>
                  </a:cubicBezTo>
                  <a:lnTo>
                    <a:pt x="291821" y="0"/>
                  </a:lnTo>
                  <a:cubicBezTo>
                    <a:pt x="281002" y="0"/>
                    <a:pt x="271562" y="7369"/>
                    <a:pt x="268935" y="17855"/>
                  </a:cubicBezTo>
                  <a:lnTo>
                    <a:pt x="249767" y="94528"/>
                  </a:lnTo>
                  <a:cubicBezTo>
                    <a:pt x="249077" y="97311"/>
                    <a:pt x="247006" y="99515"/>
                    <a:pt x="244290" y="100472"/>
                  </a:cubicBezTo>
                  <a:cubicBezTo>
                    <a:pt x="235964" y="103389"/>
                    <a:pt x="227838" y="106750"/>
                    <a:pt x="219957" y="110557"/>
                  </a:cubicBezTo>
                  <a:cubicBezTo>
                    <a:pt x="217374" y="111804"/>
                    <a:pt x="214347" y="111715"/>
                    <a:pt x="211876" y="110223"/>
                  </a:cubicBezTo>
                  <a:lnTo>
                    <a:pt x="144107" y="69571"/>
                  </a:lnTo>
                  <a:cubicBezTo>
                    <a:pt x="134824" y="64006"/>
                    <a:pt x="122958" y="65475"/>
                    <a:pt x="115299" y="73111"/>
                  </a:cubicBezTo>
                  <a:lnTo>
                    <a:pt x="73111" y="115299"/>
                  </a:lnTo>
                  <a:cubicBezTo>
                    <a:pt x="65453" y="122958"/>
                    <a:pt x="64006" y="134824"/>
                    <a:pt x="69571" y="144108"/>
                  </a:cubicBezTo>
                  <a:lnTo>
                    <a:pt x="110223" y="211876"/>
                  </a:lnTo>
                  <a:cubicBezTo>
                    <a:pt x="111693" y="214347"/>
                    <a:pt x="111804" y="217375"/>
                    <a:pt x="110557" y="219957"/>
                  </a:cubicBezTo>
                  <a:cubicBezTo>
                    <a:pt x="106750" y="227838"/>
                    <a:pt x="103389" y="235964"/>
                    <a:pt x="100472" y="244290"/>
                  </a:cubicBezTo>
                  <a:cubicBezTo>
                    <a:pt x="99515" y="247006"/>
                    <a:pt x="97311" y="249077"/>
                    <a:pt x="94528" y="249767"/>
                  </a:cubicBezTo>
                  <a:lnTo>
                    <a:pt x="17855" y="268935"/>
                  </a:lnTo>
                  <a:cubicBezTo>
                    <a:pt x="7347" y="271562"/>
                    <a:pt x="0" y="281002"/>
                    <a:pt x="0" y="291822"/>
                  </a:cubicBezTo>
                  <a:lnTo>
                    <a:pt x="0" y="321654"/>
                  </a:lnTo>
                  <a:lnTo>
                    <a:pt x="208892" y="32165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nvGrpSpPr>
            <p:cNvPr id="45" name="Group 44">
              <a:extLst>
                <a:ext uri="{FF2B5EF4-FFF2-40B4-BE49-F238E27FC236}">
                  <a16:creationId xmlns:a16="http://schemas.microsoft.com/office/drawing/2014/main" id="{994E2F3A-827F-58F2-87DD-E8E5DFE7A3E9}"/>
                </a:ext>
              </a:extLst>
            </p:cNvPr>
            <p:cNvGrpSpPr>
              <a:grpSpLocks noChangeAspect="1"/>
            </p:cNvGrpSpPr>
            <p:nvPr/>
          </p:nvGrpSpPr>
          <p:grpSpPr>
            <a:xfrm>
              <a:off x="1474322" y="1719162"/>
              <a:ext cx="763533" cy="1554480"/>
              <a:chOff x="2334724" y="2118140"/>
              <a:chExt cx="402026" cy="882304"/>
            </a:xfrm>
            <a:grpFill/>
          </p:grpSpPr>
          <p:sp>
            <p:nvSpPr>
              <p:cNvPr id="46" name="Freeform: Shape 45">
                <a:extLst>
                  <a:ext uri="{FF2B5EF4-FFF2-40B4-BE49-F238E27FC236}">
                    <a16:creationId xmlns:a16="http://schemas.microsoft.com/office/drawing/2014/main" id="{43C69867-41C8-548E-0C30-2F570645373C}"/>
                  </a:ext>
                </a:extLst>
              </p:cNvPr>
              <p:cNvSpPr/>
              <p:nvPr/>
            </p:nvSpPr>
            <p:spPr>
              <a:xfrm rot="16200000">
                <a:off x="2446579" y="2394095"/>
                <a:ext cx="196701" cy="383641"/>
              </a:xfrm>
              <a:custGeom>
                <a:avLst/>
                <a:gdLst>
                  <a:gd name="connsiteX0" fmla="*/ 29144 w 130797"/>
                  <a:gd name="connsiteY0" fmla="*/ 11087 h 255103"/>
                  <a:gd name="connsiteX1" fmla="*/ 12069 w 130797"/>
                  <a:gd name="connsiteY1" fmla="*/ 27873 h 255103"/>
                  <a:gd name="connsiteX2" fmla="*/ 3520 w 130797"/>
                  <a:gd name="connsiteY2" fmla="*/ 44637 h 255103"/>
                  <a:gd name="connsiteX3" fmla="*/ 22554 w 130797"/>
                  <a:gd name="connsiteY3" fmla="*/ 114587 h 255103"/>
                  <a:gd name="connsiteX4" fmla="*/ 40476 w 130797"/>
                  <a:gd name="connsiteY4" fmla="*/ 125585 h 255103"/>
                  <a:gd name="connsiteX5" fmla="*/ 41545 w 130797"/>
                  <a:gd name="connsiteY5" fmla="*/ 126008 h 255103"/>
                  <a:gd name="connsiteX6" fmla="*/ 41545 w 130797"/>
                  <a:gd name="connsiteY6" fmla="*/ 231155 h 255103"/>
                  <a:gd name="connsiteX7" fmla="*/ 48557 w 130797"/>
                  <a:gd name="connsiteY7" fmla="*/ 248075 h 255103"/>
                  <a:gd name="connsiteX8" fmla="*/ 65477 w 130797"/>
                  <a:gd name="connsiteY8" fmla="*/ 255088 h 255103"/>
                  <a:gd name="connsiteX9" fmla="*/ 89410 w 130797"/>
                  <a:gd name="connsiteY9" fmla="*/ 231155 h 255103"/>
                  <a:gd name="connsiteX10" fmla="*/ 89410 w 130797"/>
                  <a:gd name="connsiteY10" fmla="*/ 126230 h 255103"/>
                  <a:gd name="connsiteX11" fmla="*/ 99005 w 130797"/>
                  <a:gd name="connsiteY11" fmla="*/ 121511 h 255103"/>
                  <a:gd name="connsiteX12" fmla="*/ 123873 w 130797"/>
                  <a:gd name="connsiteY12" fmla="*/ 94617 h 255103"/>
                  <a:gd name="connsiteX13" fmla="*/ 128370 w 130797"/>
                  <a:gd name="connsiteY13" fmla="*/ 83241 h 255103"/>
                  <a:gd name="connsiteX14" fmla="*/ 130485 w 130797"/>
                  <a:gd name="connsiteY14" fmla="*/ 70863 h 255103"/>
                  <a:gd name="connsiteX15" fmla="*/ 129260 w 130797"/>
                  <a:gd name="connsiteY15" fmla="*/ 51227 h 255103"/>
                  <a:gd name="connsiteX16" fmla="*/ 121802 w 130797"/>
                  <a:gd name="connsiteY16" fmla="*/ 32170 h 255103"/>
                  <a:gd name="connsiteX17" fmla="*/ 108979 w 130797"/>
                  <a:gd name="connsiteY17" fmla="*/ 16653 h 255103"/>
                  <a:gd name="connsiteX18" fmla="*/ 86582 w 130797"/>
                  <a:gd name="connsiteY18" fmla="*/ 3562 h 255103"/>
                  <a:gd name="connsiteX19" fmla="*/ 65477 w 130797"/>
                  <a:gd name="connsiteY19" fmla="*/ 0 h 255103"/>
                  <a:gd name="connsiteX20" fmla="*/ 29166 w 130797"/>
                  <a:gd name="connsiteY20" fmla="*/ 11087 h 255103"/>
                  <a:gd name="connsiteX21" fmla="*/ 65455 w 130797"/>
                  <a:gd name="connsiteY21" fmla="*/ 47865 h 255103"/>
                  <a:gd name="connsiteX22" fmla="*/ 67748 w 130797"/>
                  <a:gd name="connsiteY22" fmla="*/ 47954 h 255103"/>
                  <a:gd name="connsiteX23" fmla="*/ 72201 w 130797"/>
                  <a:gd name="connsiteY23" fmla="*/ 49156 h 255103"/>
                  <a:gd name="connsiteX24" fmla="*/ 75874 w 130797"/>
                  <a:gd name="connsiteY24" fmla="*/ 51271 h 255103"/>
                  <a:gd name="connsiteX25" fmla="*/ 79547 w 130797"/>
                  <a:gd name="connsiteY25" fmla="*/ 54945 h 255103"/>
                  <a:gd name="connsiteX26" fmla="*/ 81662 w 130797"/>
                  <a:gd name="connsiteY26" fmla="*/ 58618 h 255103"/>
                  <a:gd name="connsiteX27" fmla="*/ 82864 w 130797"/>
                  <a:gd name="connsiteY27" fmla="*/ 63026 h 255103"/>
                  <a:gd name="connsiteX28" fmla="*/ 82864 w 130797"/>
                  <a:gd name="connsiteY28" fmla="*/ 67701 h 255103"/>
                  <a:gd name="connsiteX29" fmla="*/ 81662 w 130797"/>
                  <a:gd name="connsiteY29" fmla="*/ 72109 h 255103"/>
                  <a:gd name="connsiteX30" fmla="*/ 79547 w 130797"/>
                  <a:gd name="connsiteY30" fmla="*/ 75783 h 255103"/>
                  <a:gd name="connsiteX31" fmla="*/ 75874 w 130797"/>
                  <a:gd name="connsiteY31" fmla="*/ 79456 h 255103"/>
                  <a:gd name="connsiteX32" fmla="*/ 72201 w 130797"/>
                  <a:gd name="connsiteY32" fmla="*/ 81571 h 255103"/>
                  <a:gd name="connsiteX33" fmla="*/ 67793 w 130797"/>
                  <a:gd name="connsiteY33" fmla="*/ 82773 h 255103"/>
                  <a:gd name="connsiteX34" fmla="*/ 63117 w 130797"/>
                  <a:gd name="connsiteY34" fmla="*/ 82773 h 255103"/>
                  <a:gd name="connsiteX35" fmla="*/ 58709 w 130797"/>
                  <a:gd name="connsiteY35" fmla="*/ 81571 h 255103"/>
                  <a:gd name="connsiteX36" fmla="*/ 55036 w 130797"/>
                  <a:gd name="connsiteY36" fmla="*/ 79456 h 255103"/>
                  <a:gd name="connsiteX37" fmla="*/ 51363 w 130797"/>
                  <a:gd name="connsiteY37" fmla="*/ 75783 h 255103"/>
                  <a:gd name="connsiteX38" fmla="*/ 49248 w 130797"/>
                  <a:gd name="connsiteY38" fmla="*/ 72109 h 255103"/>
                  <a:gd name="connsiteX39" fmla="*/ 48045 w 130797"/>
                  <a:gd name="connsiteY39" fmla="*/ 67701 h 255103"/>
                  <a:gd name="connsiteX40" fmla="*/ 48045 w 130797"/>
                  <a:gd name="connsiteY40" fmla="*/ 63026 h 255103"/>
                  <a:gd name="connsiteX41" fmla="*/ 49248 w 130797"/>
                  <a:gd name="connsiteY41" fmla="*/ 58618 h 255103"/>
                  <a:gd name="connsiteX42" fmla="*/ 51363 w 130797"/>
                  <a:gd name="connsiteY42" fmla="*/ 54945 h 255103"/>
                  <a:gd name="connsiteX43" fmla="*/ 55036 w 130797"/>
                  <a:gd name="connsiteY43" fmla="*/ 51271 h 255103"/>
                  <a:gd name="connsiteX44" fmla="*/ 58709 w 130797"/>
                  <a:gd name="connsiteY44" fmla="*/ 49156 h 255103"/>
                  <a:gd name="connsiteX45" fmla="*/ 63162 w 130797"/>
                  <a:gd name="connsiteY45" fmla="*/ 47954 h 255103"/>
                  <a:gd name="connsiteX46" fmla="*/ 65455 w 130797"/>
                  <a:gd name="connsiteY46" fmla="*/ 47865 h 25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0797" h="255103">
                    <a:moveTo>
                      <a:pt x="29144" y="11087"/>
                    </a:moveTo>
                    <a:cubicBezTo>
                      <a:pt x="22131" y="16141"/>
                      <a:pt x="17211" y="21016"/>
                      <a:pt x="12069" y="27873"/>
                    </a:cubicBezTo>
                    <a:cubicBezTo>
                      <a:pt x="8239" y="32949"/>
                      <a:pt x="5724" y="38671"/>
                      <a:pt x="3520" y="44637"/>
                    </a:cubicBezTo>
                    <a:cubicBezTo>
                      <a:pt x="-5296" y="68458"/>
                      <a:pt x="2963" y="98491"/>
                      <a:pt x="22554" y="114587"/>
                    </a:cubicBezTo>
                    <a:cubicBezTo>
                      <a:pt x="28320" y="119307"/>
                      <a:pt x="33664" y="122713"/>
                      <a:pt x="40476" y="125585"/>
                    </a:cubicBezTo>
                    <a:cubicBezTo>
                      <a:pt x="40832" y="125741"/>
                      <a:pt x="41188" y="125874"/>
                      <a:pt x="41545" y="126008"/>
                    </a:cubicBezTo>
                    <a:lnTo>
                      <a:pt x="41545" y="231155"/>
                    </a:lnTo>
                    <a:cubicBezTo>
                      <a:pt x="41545" y="237300"/>
                      <a:pt x="44216" y="243734"/>
                      <a:pt x="48557" y="248075"/>
                    </a:cubicBezTo>
                    <a:cubicBezTo>
                      <a:pt x="52698" y="252216"/>
                      <a:pt x="59511" y="255355"/>
                      <a:pt x="65477" y="255088"/>
                    </a:cubicBezTo>
                    <a:cubicBezTo>
                      <a:pt x="78434" y="254509"/>
                      <a:pt x="89410" y="244580"/>
                      <a:pt x="89410" y="231155"/>
                    </a:cubicBezTo>
                    <a:lnTo>
                      <a:pt x="89410" y="126230"/>
                    </a:lnTo>
                    <a:cubicBezTo>
                      <a:pt x="92771" y="124895"/>
                      <a:pt x="96022" y="123336"/>
                      <a:pt x="99005" y="121511"/>
                    </a:cubicBezTo>
                    <a:cubicBezTo>
                      <a:pt x="109335" y="115233"/>
                      <a:pt x="118819" y="105726"/>
                      <a:pt x="123873" y="94617"/>
                    </a:cubicBezTo>
                    <a:cubicBezTo>
                      <a:pt x="125542" y="90922"/>
                      <a:pt x="127257" y="87159"/>
                      <a:pt x="128370" y="83241"/>
                    </a:cubicBezTo>
                    <a:cubicBezTo>
                      <a:pt x="129527" y="79211"/>
                      <a:pt x="129995" y="75004"/>
                      <a:pt x="130485" y="70863"/>
                    </a:cubicBezTo>
                    <a:cubicBezTo>
                      <a:pt x="131264" y="64295"/>
                      <a:pt x="130485" y="57705"/>
                      <a:pt x="129260" y="51227"/>
                    </a:cubicBezTo>
                    <a:cubicBezTo>
                      <a:pt x="127991" y="44593"/>
                      <a:pt x="125231" y="37958"/>
                      <a:pt x="121802" y="32170"/>
                    </a:cubicBezTo>
                    <a:cubicBezTo>
                      <a:pt x="118418" y="26493"/>
                      <a:pt x="114077" y="20927"/>
                      <a:pt x="108979" y="16653"/>
                    </a:cubicBezTo>
                    <a:cubicBezTo>
                      <a:pt x="101944" y="10753"/>
                      <a:pt x="95176" y="6768"/>
                      <a:pt x="86582" y="3562"/>
                    </a:cubicBezTo>
                    <a:cubicBezTo>
                      <a:pt x="79926" y="1091"/>
                      <a:pt x="72557" y="67"/>
                      <a:pt x="65477" y="0"/>
                    </a:cubicBezTo>
                    <a:cubicBezTo>
                      <a:pt x="52899" y="111"/>
                      <a:pt x="39452" y="3651"/>
                      <a:pt x="29166" y="11087"/>
                    </a:cubicBezTo>
                    <a:close/>
                    <a:moveTo>
                      <a:pt x="65455" y="47865"/>
                    </a:moveTo>
                    <a:cubicBezTo>
                      <a:pt x="66234" y="47865"/>
                      <a:pt x="66991" y="47910"/>
                      <a:pt x="67748" y="47954"/>
                    </a:cubicBezTo>
                    <a:cubicBezTo>
                      <a:pt x="69262" y="48288"/>
                      <a:pt x="70731" y="48667"/>
                      <a:pt x="72201" y="49156"/>
                    </a:cubicBezTo>
                    <a:cubicBezTo>
                      <a:pt x="73447" y="49802"/>
                      <a:pt x="74672" y="50514"/>
                      <a:pt x="75874" y="51271"/>
                    </a:cubicBezTo>
                    <a:cubicBezTo>
                      <a:pt x="77165" y="52429"/>
                      <a:pt x="78390" y="53653"/>
                      <a:pt x="79547" y="54945"/>
                    </a:cubicBezTo>
                    <a:cubicBezTo>
                      <a:pt x="80304" y="56125"/>
                      <a:pt x="81017" y="57349"/>
                      <a:pt x="81662" y="58618"/>
                    </a:cubicBezTo>
                    <a:cubicBezTo>
                      <a:pt x="82130" y="60065"/>
                      <a:pt x="82531" y="61535"/>
                      <a:pt x="82864" y="63026"/>
                    </a:cubicBezTo>
                    <a:cubicBezTo>
                      <a:pt x="82954" y="64585"/>
                      <a:pt x="82954" y="66143"/>
                      <a:pt x="82864" y="67701"/>
                    </a:cubicBezTo>
                    <a:cubicBezTo>
                      <a:pt x="82531" y="69193"/>
                      <a:pt x="82152" y="70662"/>
                      <a:pt x="81662" y="72109"/>
                    </a:cubicBezTo>
                    <a:cubicBezTo>
                      <a:pt x="81017" y="73356"/>
                      <a:pt x="80304" y="74581"/>
                      <a:pt x="79547" y="75783"/>
                    </a:cubicBezTo>
                    <a:cubicBezTo>
                      <a:pt x="78390" y="77074"/>
                      <a:pt x="77165" y="78298"/>
                      <a:pt x="75874" y="79456"/>
                    </a:cubicBezTo>
                    <a:cubicBezTo>
                      <a:pt x="74694" y="80213"/>
                      <a:pt x="73470" y="80925"/>
                      <a:pt x="72201" y="81571"/>
                    </a:cubicBezTo>
                    <a:cubicBezTo>
                      <a:pt x="70753" y="82039"/>
                      <a:pt x="69284" y="82439"/>
                      <a:pt x="67793" y="82773"/>
                    </a:cubicBezTo>
                    <a:cubicBezTo>
                      <a:pt x="66234" y="82862"/>
                      <a:pt x="64676" y="82862"/>
                      <a:pt x="63117" y="82773"/>
                    </a:cubicBezTo>
                    <a:cubicBezTo>
                      <a:pt x="61626" y="82439"/>
                      <a:pt x="60156" y="82061"/>
                      <a:pt x="58709" y="81571"/>
                    </a:cubicBezTo>
                    <a:cubicBezTo>
                      <a:pt x="57463" y="80925"/>
                      <a:pt x="56238" y="80213"/>
                      <a:pt x="55036" y="79456"/>
                    </a:cubicBezTo>
                    <a:cubicBezTo>
                      <a:pt x="53745" y="78298"/>
                      <a:pt x="52520" y="77074"/>
                      <a:pt x="51363" y="75783"/>
                    </a:cubicBezTo>
                    <a:cubicBezTo>
                      <a:pt x="50606" y="74603"/>
                      <a:pt x="49893" y="73378"/>
                      <a:pt x="49248" y="72109"/>
                    </a:cubicBezTo>
                    <a:cubicBezTo>
                      <a:pt x="48780" y="70662"/>
                      <a:pt x="48379" y="69193"/>
                      <a:pt x="48045" y="67701"/>
                    </a:cubicBezTo>
                    <a:cubicBezTo>
                      <a:pt x="47956" y="66143"/>
                      <a:pt x="47956" y="64585"/>
                      <a:pt x="48045" y="63026"/>
                    </a:cubicBezTo>
                    <a:cubicBezTo>
                      <a:pt x="48379" y="61535"/>
                      <a:pt x="48758" y="60065"/>
                      <a:pt x="49248" y="58618"/>
                    </a:cubicBezTo>
                    <a:cubicBezTo>
                      <a:pt x="49893" y="57371"/>
                      <a:pt x="50606" y="56147"/>
                      <a:pt x="51363" y="54945"/>
                    </a:cubicBezTo>
                    <a:cubicBezTo>
                      <a:pt x="52520" y="53653"/>
                      <a:pt x="53745" y="52429"/>
                      <a:pt x="55036" y="51271"/>
                    </a:cubicBezTo>
                    <a:cubicBezTo>
                      <a:pt x="56216" y="50514"/>
                      <a:pt x="57440" y="49802"/>
                      <a:pt x="58709" y="49156"/>
                    </a:cubicBezTo>
                    <a:cubicBezTo>
                      <a:pt x="60179" y="48667"/>
                      <a:pt x="61648" y="48288"/>
                      <a:pt x="63162" y="47954"/>
                    </a:cubicBezTo>
                    <a:cubicBezTo>
                      <a:pt x="63919" y="47910"/>
                      <a:pt x="64698" y="47865"/>
                      <a:pt x="65455" y="4786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47" name="Freeform: Shape 46">
                <a:extLst>
                  <a:ext uri="{FF2B5EF4-FFF2-40B4-BE49-F238E27FC236}">
                    <a16:creationId xmlns:a16="http://schemas.microsoft.com/office/drawing/2014/main" id="{5AEBF443-743B-1308-AF82-B3744EB992C3}"/>
                  </a:ext>
                </a:extLst>
              </p:cNvPr>
              <p:cNvSpPr/>
              <p:nvPr/>
            </p:nvSpPr>
            <p:spPr>
              <a:xfrm rot="16200000">
                <a:off x="2397175" y="2055754"/>
                <a:ext cx="258871" cy="383643"/>
              </a:xfrm>
              <a:custGeom>
                <a:avLst/>
                <a:gdLst>
                  <a:gd name="connsiteX0" fmla="*/ 53409 w 172137"/>
                  <a:gd name="connsiteY0" fmla="*/ 27873 h 255104"/>
                  <a:gd name="connsiteX1" fmla="*/ 44860 w 172137"/>
                  <a:gd name="connsiteY1" fmla="*/ 44637 h 255104"/>
                  <a:gd name="connsiteX2" fmla="*/ 63894 w 172137"/>
                  <a:gd name="connsiteY2" fmla="*/ 114587 h 255104"/>
                  <a:gd name="connsiteX3" fmla="*/ 81816 w 172137"/>
                  <a:gd name="connsiteY3" fmla="*/ 125585 h 255104"/>
                  <a:gd name="connsiteX4" fmla="*/ 82885 w 172137"/>
                  <a:gd name="connsiteY4" fmla="*/ 126008 h 255104"/>
                  <a:gd name="connsiteX5" fmla="*/ 82885 w 172137"/>
                  <a:gd name="connsiteY5" fmla="*/ 165769 h 255104"/>
                  <a:gd name="connsiteX6" fmla="*/ 23933 w 172137"/>
                  <a:gd name="connsiteY6" fmla="*/ 165769 h 255104"/>
                  <a:gd name="connsiteX7" fmla="*/ 0 w 172137"/>
                  <a:gd name="connsiteY7" fmla="*/ 189702 h 255104"/>
                  <a:gd name="connsiteX8" fmla="*/ 0 w 172137"/>
                  <a:gd name="connsiteY8" fmla="*/ 231155 h 255104"/>
                  <a:gd name="connsiteX9" fmla="*/ 7013 w 172137"/>
                  <a:gd name="connsiteY9" fmla="*/ 248075 h 255104"/>
                  <a:gd name="connsiteX10" fmla="*/ 23933 w 172137"/>
                  <a:gd name="connsiteY10" fmla="*/ 255088 h 255104"/>
                  <a:gd name="connsiteX11" fmla="*/ 47865 w 172137"/>
                  <a:gd name="connsiteY11" fmla="*/ 231155 h 255104"/>
                  <a:gd name="connsiteX12" fmla="*/ 47865 w 172137"/>
                  <a:gd name="connsiteY12" fmla="*/ 213657 h 255104"/>
                  <a:gd name="connsiteX13" fmla="*/ 106817 w 172137"/>
                  <a:gd name="connsiteY13" fmla="*/ 213657 h 255104"/>
                  <a:gd name="connsiteX14" fmla="*/ 130750 w 172137"/>
                  <a:gd name="connsiteY14" fmla="*/ 189724 h 255104"/>
                  <a:gd name="connsiteX15" fmla="*/ 130750 w 172137"/>
                  <a:gd name="connsiteY15" fmla="*/ 126230 h 255104"/>
                  <a:gd name="connsiteX16" fmla="*/ 140345 w 172137"/>
                  <a:gd name="connsiteY16" fmla="*/ 121511 h 255104"/>
                  <a:gd name="connsiteX17" fmla="*/ 165213 w 172137"/>
                  <a:gd name="connsiteY17" fmla="*/ 94617 h 255104"/>
                  <a:gd name="connsiteX18" fmla="*/ 169710 w 172137"/>
                  <a:gd name="connsiteY18" fmla="*/ 83241 h 255104"/>
                  <a:gd name="connsiteX19" fmla="*/ 171825 w 172137"/>
                  <a:gd name="connsiteY19" fmla="*/ 70863 h 255104"/>
                  <a:gd name="connsiteX20" fmla="*/ 170600 w 172137"/>
                  <a:gd name="connsiteY20" fmla="*/ 51227 h 255104"/>
                  <a:gd name="connsiteX21" fmla="*/ 163142 w 172137"/>
                  <a:gd name="connsiteY21" fmla="*/ 32170 h 255104"/>
                  <a:gd name="connsiteX22" fmla="*/ 150319 w 172137"/>
                  <a:gd name="connsiteY22" fmla="*/ 16653 h 255104"/>
                  <a:gd name="connsiteX23" fmla="*/ 127922 w 172137"/>
                  <a:gd name="connsiteY23" fmla="*/ 3562 h 255104"/>
                  <a:gd name="connsiteX24" fmla="*/ 106817 w 172137"/>
                  <a:gd name="connsiteY24" fmla="*/ 0 h 255104"/>
                  <a:gd name="connsiteX25" fmla="*/ 70506 w 172137"/>
                  <a:gd name="connsiteY25" fmla="*/ 11087 h 255104"/>
                  <a:gd name="connsiteX26" fmla="*/ 53431 w 172137"/>
                  <a:gd name="connsiteY26" fmla="*/ 27873 h 255104"/>
                  <a:gd name="connsiteX27" fmla="*/ 106795 w 172137"/>
                  <a:gd name="connsiteY27" fmla="*/ 47865 h 255104"/>
                  <a:gd name="connsiteX28" fmla="*/ 109088 w 172137"/>
                  <a:gd name="connsiteY28" fmla="*/ 47954 h 255104"/>
                  <a:gd name="connsiteX29" fmla="*/ 113541 w 172137"/>
                  <a:gd name="connsiteY29" fmla="*/ 49156 h 255104"/>
                  <a:gd name="connsiteX30" fmla="*/ 117214 w 172137"/>
                  <a:gd name="connsiteY30" fmla="*/ 51271 h 255104"/>
                  <a:gd name="connsiteX31" fmla="*/ 120887 w 172137"/>
                  <a:gd name="connsiteY31" fmla="*/ 54945 h 255104"/>
                  <a:gd name="connsiteX32" fmla="*/ 123002 w 172137"/>
                  <a:gd name="connsiteY32" fmla="*/ 58618 h 255104"/>
                  <a:gd name="connsiteX33" fmla="*/ 124204 w 172137"/>
                  <a:gd name="connsiteY33" fmla="*/ 63026 h 255104"/>
                  <a:gd name="connsiteX34" fmla="*/ 124204 w 172137"/>
                  <a:gd name="connsiteY34" fmla="*/ 67701 h 255104"/>
                  <a:gd name="connsiteX35" fmla="*/ 123002 w 172137"/>
                  <a:gd name="connsiteY35" fmla="*/ 72109 h 255104"/>
                  <a:gd name="connsiteX36" fmla="*/ 120887 w 172137"/>
                  <a:gd name="connsiteY36" fmla="*/ 75783 h 255104"/>
                  <a:gd name="connsiteX37" fmla="*/ 117214 w 172137"/>
                  <a:gd name="connsiteY37" fmla="*/ 79456 h 255104"/>
                  <a:gd name="connsiteX38" fmla="*/ 113541 w 172137"/>
                  <a:gd name="connsiteY38" fmla="*/ 81571 h 255104"/>
                  <a:gd name="connsiteX39" fmla="*/ 109132 w 172137"/>
                  <a:gd name="connsiteY39" fmla="*/ 82773 h 255104"/>
                  <a:gd name="connsiteX40" fmla="*/ 104457 w 172137"/>
                  <a:gd name="connsiteY40" fmla="*/ 82773 h 255104"/>
                  <a:gd name="connsiteX41" fmla="*/ 100049 w 172137"/>
                  <a:gd name="connsiteY41" fmla="*/ 81571 h 255104"/>
                  <a:gd name="connsiteX42" fmla="*/ 96376 w 172137"/>
                  <a:gd name="connsiteY42" fmla="*/ 79456 h 255104"/>
                  <a:gd name="connsiteX43" fmla="*/ 92702 w 172137"/>
                  <a:gd name="connsiteY43" fmla="*/ 75783 h 255104"/>
                  <a:gd name="connsiteX44" fmla="*/ 90587 w 172137"/>
                  <a:gd name="connsiteY44" fmla="*/ 72109 h 255104"/>
                  <a:gd name="connsiteX45" fmla="*/ 89385 w 172137"/>
                  <a:gd name="connsiteY45" fmla="*/ 67701 h 255104"/>
                  <a:gd name="connsiteX46" fmla="*/ 89385 w 172137"/>
                  <a:gd name="connsiteY46" fmla="*/ 63026 h 255104"/>
                  <a:gd name="connsiteX47" fmla="*/ 90587 w 172137"/>
                  <a:gd name="connsiteY47" fmla="*/ 58618 h 255104"/>
                  <a:gd name="connsiteX48" fmla="*/ 92702 w 172137"/>
                  <a:gd name="connsiteY48" fmla="*/ 54945 h 255104"/>
                  <a:gd name="connsiteX49" fmla="*/ 96376 w 172137"/>
                  <a:gd name="connsiteY49" fmla="*/ 51271 h 255104"/>
                  <a:gd name="connsiteX50" fmla="*/ 100049 w 172137"/>
                  <a:gd name="connsiteY50" fmla="*/ 49156 h 255104"/>
                  <a:gd name="connsiteX51" fmla="*/ 104502 w 172137"/>
                  <a:gd name="connsiteY51" fmla="*/ 47954 h 255104"/>
                  <a:gd name="connsiteX52" fmla="*/ 106795 w 172137"/>
                  <a:gd name="connsiteY52" fmla="*/ 47865 h 2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2137" h="255104">
                    <a:moveTo>
                      <a:pt x="53409" y="27873"/>
                    </a:moveTo>
                    <a:cubicBezTo>
                      <a:pt x="49579" y="32949"/>
                      <a:pt x="47064" y="38671"/>
                      <a:pt x="44860" y="44637"/>
                    </a:cubicBezTo>
                    <a:cubicBezTo>
                      <a:pt x="36043" y="68458"/>
                      <a:pt x="44303" y="98491"/>
                      <a:pt x="63894" y="114587"/>
                    </a:cubicBezTo>
                    <a:cubicBezTo>
                      <a:pt x="69660" y="119307"/>
                      <a:pt x="75003" y="122713"/>
                      <a:pt x="81816" y="125585"/>
                    </a:cubicBezTo>
                    <a:cubicBezTo>
                      <a:pt x="82172" y="125741"/>
                      <a:pt x="82528" y="125874"/>
                      <a:pt x="82885" y="126008"/>
                    </a:cubicBezTo>
                    <a:lnTo>
                      <a:pt x="82885" y="165769"/>
                    </a:lnTo>
                    <a:lnTo>
                      <a:pt x="23933" y="165769"/>
                    </a:lnTo>
                    <a:cubicBezTo>
                      <a:pt x="10998" y="165769"/>
                      <a:pt x="0" y="176745"/>
                      <a:pt x="0" y="189702"/>
                    </a:cubicBezTo>
                    <a:lnTo>
                      <a:pt x="0" y="231155"/>
                    </a:lnTo>
                    <a:cubicBezTo>
                      <a:pt x="0" y="237300"/>
                      <a:pt x="2672" y="243734"/>
                      <a:pt x="7013" y="248075"/>
                    </a:cubicBezTo>
                    <a:cubicBezTo>
                      <a:pt x="11354" y="252416"/>
                      <a:pt x="17966" y="255355"/>
                      <a:pt x="23933" y="255088"/>
                    </a:cubicBezTo>
                    <a:cubicBezTo>
                      <a:pt x="36889" y="254509"/>
                      <a:pt x="47865" y="244580"/>
                      <a:pt x="47865" y="231155"/>
                    </a:cubicBezTo>
                    <a:lnTo>
                      <a:pt x="47865" y="213657"/>
                    </a:lnTo>
                    <a:lnTo>
                      <a:pt x="106817" y="213657"/>
                    </a:lnTo>
                    <a:cubicBezTo>
                      <a:pt x="119752" y="213657"/>
                      <a:pt x="130750" y="202681"/>
                      <a:pt x="130750" y="189724"/>
                    </a:cubicBezTo>
                    <a:lnTo>
                      <a:pt x="130750" y="126230"/>
                    </a:lnTo>
                    <a:cubicBezTo>
                      <a:pt x="134111" y="124895"/>
                      <a:pt x="137362" y="123336"/>
                      <a:pt x="140345" y="121511"/>
                    </a:cubicBezTo>
                    <a:cubicBezTo>
                      <a:pt x="150675" y="115233"/>
                      <a:pt x="160159" y="105726"/>
                      <a:pt x="165213" y="94617"/>
                    </a:cubicBezTo>
                    <a:cubicBezTo>
                      <a:pt x="166882" y="90922"/>
                      <a:pt x="168597" y="87159"/>
                      <a:pt x="169710" y="83241"/>
                    </a:cubicBezTo>
                    <a:cubicBezTo>
                      <a:pt x="170867" y="79211"/>
                      <a:pt x="171335" y="75004"/>
                      <a:pt x="171825" y="70863"/>
                    </a:cubicBezTo>
                    <a:cubicBezTo>
                      <a:pt x="172604" y="64295"/>
                      <a:pt x="171825" y="57705"/>
                      <a:pt x="170600" y="51227"/>
                    </a:cubicBezTo>
                    <a:cubicBezTo>
                      <a:pt x="169331" y="44593"/>
                      <a:pt x="166571" y="37958"/>
                      <a:pt x="163142" y="32170"/>
                    </a:cubicBezTo>
                    <a:cubicBezTo>
                      <a:pt x="159758" y="26493"/>
                      <a:pt x="155417" y="20927"/>
                      <a:pt x="150319" y="16653"/>
                    </a:cubicBezTo>
                    <a:cubicBezTo>
                      <a:pt x="143284" y="10753"/>
                      <a:pt x="136516" y="6768"/>
                      <a:pt x="127922" y="3562"/>
                    </a:cubicBezTo>
                    <a:cubicBezTo>
                      <a:pt x="121266" y="1091"/>
                      <a:pt x="113897" y="67"/>
                      <a:pt x="106817" y="0"/>
                    </a:cubicBezTo>
                    <a:cubicBezTo>
                      <a:pt x="94239" y="111"/>
                      <a:pt x="80792" y="3651"/>
                      <a:pt x="70506" y="11087"/>
                    </a:cubicBezTo>
                    <a:cubicBezTo>
                      <a:pt x="63494" y="16141"/>
                      <a:pt x="58574" y="21016"/>
                      <a:pt x="53431" y="27873"/>
                    </a:cubicBezTo>
                    <a:close/>
                    <a:moveTo>
                      <a:pt x="106795" y="47865"/>
                    </a:moveTo>
                    <a:cubicBezTo>
                      <a:pt x="107574" y="47865"/>
                      <a:pt x="108331" y="47910"/>
                      <a:pt x="109088" y="47954"/>
                    </a:cubicBezTo>
                    <a:cubicBezTo>
                      <a:pt x="110602" y="48288"/>
                      <a:pt x="112071" y="48667"/>
                      <a:pt x="113541" y="49156"/>
                    </a:cubicBezTo>
                    <a:cubicBezTo>
                      <a:pt x="114787" y="49802"/>
                      <a:pt x="116012" y="50514"/>
                      <a:pt x="117214" y="51271"/>
                    </a:cubicBezTo>
                    <a:cubicBezTo>
                      <a:pt x="118505" y="52429"/>
                      <a:pt x="119730" y="53653"/>
                      <a:pt x="120887" y="54945"/>
                    </a:cubicBezTo>
                    <a:cubicBezTo>
                      <a:pt x="121644" y="56125"/>
                      <a:pt x="122357" y="57349"/>
                      <a:pt x="123002" y="58618"/>
                    </a:cubicBezTo>
                    <a:cubicBezTo>
                      <a:pt x="123470" y="60065"/>
                      <a:pt x="123870" y="61535"/>
                      <a:pt x="124204" y="63026"/>
                    </a:cubicBezTo>
                    <a:cubicBezTo>
                      <a:pt x="124293" y="64585"/>
                      <a:pt x="124293" y="66143"/>
                      <a:pt x="124204" y="67701"/>
                    </a:cubicBezTo>
                    <a:cubicBezTo>
                      <a:pt x="123870" y="69193"/>
                      <a:pt x="123492" y="70662"/>
                      <a:pt x="123002" y="72109"/>
                    </a:cubicBezTo>
                    <a:cubicBezTo>
                      <a:pt x="122357" y="73356"/>
                      <a:pt x="121644" y="74581"/>
                      <a:pt x="120887" y="75783"/>
                    </a:cubicBezTo>
                    <a:cubicBezTo>
                      <a:pt x="119730" y="77074"/>
                      <a:pt x="118505" y="78298"/>
                      <a:pt x="117214" y="79456"/>
                    </a:cubicBezTo>
                    <a:cubicBezTo>
                      <a:pt x="116034" y="80213"/>
                      <a:pt x="114809" y="80925"/>
                      <a:pt x="113541" y="81571"/>
                    </a:cubicBezTo>
                    <a:cubicBezTo>
                      <a:pt x="112093" y="82039"/>
                      <a:pt x="110624" y="82439"/>
                      <a:pt x="109132" y="82773"/>
                    </a:cubicBezTo>
                    <a:cubicBezTo>
                      <a:pt x="107574" y="82862"/>
                      <a:pt x="106016" y="82862"/>
                      <a:pt x="104457" y="82773"/>
                    </a:cubicBezTo>
                    <a:cubicBezTo>
                      <a:pt x="102966" y="82439"/>
                      <a:pt x="101496" y="82061"/>
                      <a:pt x="100049" y="81571"/>
                    </a:cubicBezTo>
                    <a:cubicBezTo>
                      <a:pt x="98802" y="80925"/>
                      <a:pt x="97578" y="80213"/>
                      <a:pt x="96376" y="79456"/>
                    </a:cubicBezTo>
                    <a:cubicBezTo>
                      <a:pt x="95085" y="78298"/>
                      <a:pt x="93860" y="77074"/>
                      <a:pt x="92702" y="75783"/>
                    </a:cubicBezTo>
                    <a:cubicBezTo>
                      <a:pt x="91946" y="74603"/>
                      <a:pt x="91233" y="73378"/>
                      <a:pt x="90587" y="72109"/>
                    </a:cubicBezTo>
                    <a:cubicBezTo>
                      <a:pt x="90120" y="70662"/>
                      <a:pt x="89719" y="69193"/>
                      <a:pt x="89385" y="67701"/>
                    </a:cubicBezTo>
                    <a:cubicBezTo>
                      <a:pt x="89296" y="66143"/>
                      <a:pt x="89296" y="64585"/>
                      <a:pt x="89385" y="63026"/>
                    </a:cubicBezTo>
                    <a:cubicBezTo>
                      <a:pt x="89719" y="61535"/>
                      <a:pt x="90098" y="60065"/>
                      <a:pt x="90587" y="58618"/>
                    </a:cubicBezTo>
                    <a:cubicBezTo>
                      <a:pt x="91233" y="57371"/>
                      <a:pt x="91946" y="56147"/>
                      <a:pt x="92702" y="54945"/>
                    </a:cubicBezTo>
                    <a:cubicBezTo>
                      <a:pt x="93860" y="53653"/>
                      <a:pt x="95085" y="52429"/>
                      <a:pt x="96376" y="51271"/>
                    </a:cubicBezTo>
                    <a:cubicBezTo>
                      <a:pt x="97556" y="50514"/>
                      <a:pt x="98780" y="49802"/>
                      <a:pt x="100049" y="49156"/>
                    </a:cubicBezTo>
                    <a:cubicBezTo>
                      <a:pt x="101519" y="48667"/>
                      <a:pt x="102988" y="48288"/>
                      <a:pt x="104502" y="47954"/>
                    </a:cubicBezTo>
                    <a:cubicBezTo>
                      <a:pt x="105259" y="47910"/>
                      <a:pt x="106038" y="47865"/>
                      <a:pt x="106795" y="4786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48" name="Freeform: Shape 47">
                <a:extLst>
                  <a:ext uri="{FF2B5EF4-FFF2-40B4-BE49-F238E27FC236}">
                    <a16:creationId xmlns:a16="http://schemas.microsoft.com/office/drawing/2014/main" id="{3AABACEB-56EA-23B8-EA31-886F9AD9422C}"/>
                  </a:ext>
                </a:extLst>
              </p:cNvPr>
              <p:cNvSpPr/>
              <p:nvPr/>
            </p:nvSpPr>
            <p:spPr>
              <a:xfrm rot="16200000">
                <a:off x="2397007" y="2679054"/>
                <a:ext cx="259107" cy="383674"/>
              </a:xfrm>
              <a:custGeom>
                <a:avLst/>
                <a:gdLst>
                  <a:gd name="connsiteX0" fmla="*/ 41545 w 172294"/>
                  <a:gd name="connsiteY0" fmla="*/ 126052 h 255125"/>
                  <a:gd name="connsiteX1" fmla="*/ 41545 w 172294"/>
                  <a:gd name="connsiteY1" fmla="*/ 189746 h 255125"/>
                  <a:gd name="connsiteX2" fmla="*/ 65477 w 172294"/>
                  <a:gd name="connsiteY2" fmla="*/ 213679 h 255125"/>
                  <a:gd name="connsiteX3" fmla="*/ 124429 w 172294"/>
                  <a:gd name="connsiteY3" fmla="*/ 213679 h 255125"/>
                  <a:gd name="connsiteX4" fmla="*/ 124429 w 172294"/>
                  <a:gd name="connsiteY4" fmla="*/ 231178 h 255125"/>
                  <a:gd name="connsiteX5" fmla="*/ 131442 w 172294"/>
                  <a:gd name="connsiteY5" fmla="*/ 248097 h 255125"/>
                  <a:gd name="connsiteX6" fmla="*/ 148362 w 172294"/>
                  <a:gd name="connsiteY6" fmla="*/ 255110 h 255125"/>
                  <a:gd name="connsiteX7" fmla="*/ 172294 w 172294"/>
                  <a:gd name="connsiteY7" fmla="*/ 231178 h 255125"/>
                  <a:gd name="connsiteX8" fmla="*/ 172294 w 172294"/>
                  <a:gd name="connsiteY8" fmla="*/ 189724 h 255125"/>
                  <a:gd name="connsiteX9" fmla="*/ 148362 w 172294"/>
                  <a:gd name="connsiteY9" fmla="*/ 165792 h 255125"/>
                  <a:gd name="connsiteX10" fmla="*/ 89410 w 172294"/>
                  <a:gd name="connsiteY10" fmla="*/ 165792 h 255125"/>
                  <a:gd name="connsiteX11" fmla="*/ 89410 w 172294"/>
                  <a:gd name="connsiteY11" fmla="*/ 126230 h 255125"/>
                  <a:gd name="connsiteX12" fmla="*/ 99005 w 172294"/>
                  <a:gd name="connsiteY12" fmla="*/ 121511 h 255125"/>
                  <a:gd name="connsiteX13" fmla="*/ 123873 w 172294"/>
                  <a:gd name="connsiteY13" fmla="*/ 94617 h 255125"/>
                  <a:gd name="connsiteX14" fmla="*/ 128370 w 172294"/>
                  <a:gd name="connsiteY14" fmla="*/ 83241 h 255125"/>
                  <a:gd name="connsiteX15" fmla="*/ 130485 w 172294"/>
                  <a:gd name="connsiteY15" fmla="*/ 70863 h 255125"/>
                  <a:gd name="connsiteX16" fmla="*/ 129260 w 172294"/>
                  <a:gd name="connsiteY16" fmla="*/ 51227 h 255125"/>
                  <a:gd name="connsiteX17" fmla="*/ 121802 w 172294"/>
                  <a:gd name="connsiteY17" fmla="*/ 32170 h 255125"/>
                  <a:gd name="connsiteX18" fmla="*/ 108979 w 172294"/>
                  <a:gd name="connsiteY18" fmla="*/ 16653 h 255125"/>
                  <a:gd name="connsiteX19" fmla="*/ 86582 w 172294"/>
                  <a:gd name="connsiteY19" fmla="*/ 3562 h 255125"/>
                  <a:gd name="connsiteX20" fmla="*/ 65477 w 172294"/>
                  <a:gd name="connsiteY20" fmla="*/ 0 h 255125"/>
                  <a:gd name="connsiteX21" fmla="*/ 29166 w 172294"/>
                  <a:gd name="connsiteY21" fmla="*/ 11087 h 255125"/>
                  <a:gd name="connsiteX22" fmla="*/ 12091 w 172294"/>
                  <a:gd name="connsiteY22" fmla="*/ 27873 h 255125"/>
                  <a:gd name="connsiteX23" fmla="*/ 3520 w 172294"/>
                  <a:gd name="connsiteY23" fmla="*/ 44637 h 255125"/>
                  <a:gd name="connsiteX24" fmla="*/ 22554 w 172294"/>
                  <a:gd name="connsiteY24" fmla="*/ 114587 h 255125"/>
                  <a:gd name="connsiteX25" fmla="*/ 40476 w 172294"/>
                  <a:gd name="connsiteY25" fmla="*/ 125585 h 255125"/>
                  <a:gd name="connsiteX26" fmla="*/ 41545 w 172294"/>
                  <a:gd name="connsiteY26" fmla="*/ 126008 h 255125"/>
                  <a:gd name="connsiteX27" fmla="*/ 58732 w 172294"/>
                  <a:gd name="connsiteY27" fmla="*/ 81638 h 255125"/>
                  <a:gd name="connsiteX28" fmla="*/ 55058 w 172294"/>
                  <a:gd name="connsiteY28" fmla="*/ 79523 h 255125"/>
                  <a:gd name="connsiteX29" fmla="*/ 51385 w 172294"/>
                  <a:gd name="connsiteY29" fmla="*/ 75850 h 255125"/>
                  <a:gd name="connsiteX30" fmla="*/ 49270 w 172294"/>
                  <a:gd name="connsiteY30" fmla="*/ 72176 h 255125"/>
                  <a:gd name="connsiteX31" fmla="*/ 48068 w 172294"/>
                  <a:gd name="connsiteY31" fmla="*/ 67768 h 255125"/>
                  <a:gd name="connsiteX32" fmla="*/ 48068 w 172294"/>
                  <a:gd name="connsiteY32" fmla="*/ 63093 h 255125"/>
                  <a:gd name="connsiteX33" fmla="*/ 49270 w 172294"/>
                  <a:gd name="connsiteY33" fmla="*/ 58685 h 255125"/>
                  <a:gd name="connsiteX34" fmla="*/ 51385 w 172294"/>
                  <a:gd name="connsiteY34" fmla="*/ 55012 h 255125"/>
                  <a:gd name="connsiteX35" fmla="*/ 55058 w 172294"/>
                  <a:gd name="connsiteY35" fmla="*/ 51338 h 255125"/>
                  <a:gd name="connsiteX36" fmla="*/ 58732 w 172294"/>
                  <a:gd name="connsiteY36" fmla="*/ 49223 h 255125"/>
                  <a:gd name="connsiteX37" fmla="*/ 63184 w 172294"/>
                  <a:gd name="connsiteY37" fmla="*/ 48021 h 255125"/>
                  <a:gd name="connsiteX38" fmla="*/ 65477 w 172294"/>
                  <a:gd name="connsiteY38" fmla="*/ 47932 h 255125"/>
                  <a:gd name="connsiteX39" fmla="*/ 67770 w 172294"/>
                  <a:gd name="connsiteY39" fmla="*/ 48021 h 255125"/>
                  <a:gd name="connsiteX40" fmla="*/ 72223 w 172294"/>
                  <a:gd name="connsiteY40" fmla="*/ 49223 h 255125"/>
                  <a:gd name="connsiteX41" fmla="*/ 75896 w 172294"/>
                  <a:gd name="connsiteY41" fmla="*/ 51338 h 255125"/>
                  <a:gd name="connsiteX42" fmla="*/ 79570 w 172294"/>
                  <a:gd name="connsiteY42" fmla="*/ 55012 h 255125"/>
                  <a:gd name="connsiteX43" fmla="*/ 81685 w 172294"/>
                  <a:gd name="connsiteY43" fmla="*/ 58685 h 255125"/>
                  <a:gd name="connsiteX44" fmla="*/ 82887 w 172294"/>
                  <a:gd name="connsiteY44" fmla="*/ 63093 h 255125"/>
                  <a:gd name="connsiteX45" fmla="*/ 82887 w 172294"/>
                  <a:gd name="connsiteY45" fmla="*/ 67768 h 255125"/>
                  <a:gd name="connsiteX46" fmla="*/ 81685 w 172294"/>
                  <a:gd name="connsiteY46" fmla="*/ 72176 h 255125"/>
                  <a:gd name="connsiteX47" fmla="*/ 79570 w 172294"/>
                  <a:gd name="connsiteY47" fmla="*/ 75850 h 255125"/>
                  <a:gd name="connsiteX48" fmla="*/ 75896 w 172294"/>
                  <a:gd name="connsiteY48" fmla="*/ 79523 h 255125"/>
                  <a:gd name="connsiteX49" fmla="*/ 72223 w 172294"/>
                  <a:gd name="connsiteY49" fmla="*/ 81638 h 255125"/>
                  <a:gd name="connsiteX50" fmla="*/ 67815 w 172294"/>
                  <a:gd name="connsiteY50" fmla="*/ 82840 h 255125"/>
                  <a:gd name="connsiteX51" fmla="*/ 63140 w 172294"/>
                  <a:gd name="connsiteY51" fmla="*/ 82840 h 255125"/>
                  <a:gd name="connsiteX52" fmla="*/ 58732 w 172294"/>
                  <a:gd name="connsiteY52" fmla="*/ 81638 h 25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2294" h="255125">
                    <a:moveTo>
                      <a:pt x="41545" y="126052"/>
                    </a:moveTo>
                    <a:lnTo>
                      <a:pt x="41545" y="189746"/>
                    </a:lnTo>
                    <a:cubicBezTo>
                      <a:pt x="41545" y="202681"/>
                      <a:pt x="52520" y="213679"/>
                      <a:pt x="65477" y="213679"/>
                    </a:cubicBezTo>
                    <a:lnTo>
                      <a:pt x="124429" y="213679"/>
                    </a:lnTo>
                    <a:lnTo>
                      <a:pt x="124429" y="231178"/>
                    </a:lnTo>
                    <a:cubicBezTo>
                      <a:pt x="124429" y="237322"/>
                      <a:pt x="127101" y="243756"/>
                      <a:pt x="131442" y="248097"/>
                    </a:cubicBezTo>
                    <a:cubicBezTo>
                      <a:pt x="135583" y="252238"/>
                      <a:pt x="142395" y="255377"/>
                      <a:pt x="148362" y="255110"/>
                    </a:cubicBezTo>
                    <a:cubicBezTo>
                      <a:pt x="161319" y="254531"/>
                      <a:pt x="172294" y="244602"/>
                      <a:pt x="172294" y="231178"/>
                    </a:cubicBezTo>
                    <a:lnTo>
                      <a:pt x="172294" y="189724"/>
                    </a:lnTo>
                    <a:cubicBezTo>
                      <a:pt x="172294" y="176789"/>
                      <a:pt x="161319" y="165792"/>
                      <a:pt x="148362" y="165792"/>
                    </a:cubicBezTo>
                    <a:lnTo>
                      <a:pt x="89410" y="165792"/>
                    </a:lnTo>
                    <a:lnTo>
                      <a:pt x="89410" y="126230"/>
                    </a:lnTo>
                    <a:cubicBezTo>
                      <a:pt x="92771" y="124895"/>
                      <a:pt x="96022" y="123336"/>
                      <a:pt x="99005" y="121511"/>
                    </a:cubicBezTo>
                    <a:cubicBezTo>
                      <a:pt x="109335" y="115233"/>
                      <a:pt x="118819" y="105726"/>
                      <a:pt x="123873" y="94617"/>
                    </a:cubicBezTo>
                    <a:cubicBezTo>
                      <a:pt x="125542" y="90922"/>
                      <a:pt x="127257" y="87159"/>
                      <a:pt x="128370" y="83241"/>
                    </a:cubicBezTo>
                    <a:cubicBezTo>
                      <a:pt x="129527" y="79211"/>
                      <a:pt x="129995" y="75004"/>
                      <a:pt x="130485" y="70863"/>
                    </a:cubicBezTo>
                    <a:cubicBezTo>
                      <a:pt x="131264" y="64295"/>
                      <a:pt x="130485" y="57705"/>
                      <a:pt x="129260" y="51227"/>
                    </a:cubicBezTo>
                    <a:cubicBezTo>
                      <a:pt x="127991" y="44593"/>
                      <a:pt x="125231" y="37958"/>
                      <a:pt x="121802" y="32170"/>
                    </a:cubicBezTo>
                    <a:cubicBezTo>
                      <a:pt x="118418" y="26493"/>
                      <a:pt x="114077" y="20927"/>
                      <a:pt x="108979" y="16653"/>
                    </a:cubicBezTo>
                    <a:cubicBezTo>
                      <a:pt x="101944" y="10753"/>
                      <a:pt x="95176" y="6768"/>
                      <a:pt x="86582" y="3562"/>
                    </a:cubicBezTo>
                    <a:cubicBezTo>
                      <a:pt x="79926" y="1091"/>
                      <a:pt x="72557" y="67"/>
                      <a:pt x="65477" y="0"/>
                    </a:cubicBezTo>
                    <a:cubicBezTo>
                      <a:pt x="52899" y="111"/>
                      <a:pt x="39452" y="3651"/>
                      <a:pt x="29166" y="11087"/>
                    </a:cubicBezTo>
                    <a:cubicBezTo>
                      <a:pt x="22154" y="16141"/>
                      <a:pt x="17234" y="21016"/>
                      <a:pt x="12091" y="27873"/>
                    </a:cubicBezTo>
                    <a:cubicBezTo>
                      <a:pt x="8262" y="32949"/>
                      <a:pt x="5746" y="38671"/>
                      <a:pt x="3520" y="44637"/>
                    </a:cubicBezTo>
                    <a:cubicBezTo>
                      <a:pt x="-5296" y="68458"/>
                      <a:pt x="2963" y="98491"/>
                      <a:pt x="22554" y="114587"/>
                    </a:cubicBezTo>
                    <a:cubicBezTo>
                      <a:pt x="28320" y="119307"/>
                      <a:pt x="33664" y="122713"/>
                      <a:pt x="40476" y="125585"/>
                    </a:cubicBezTo>
                    <a:cubicBezTo>
                      <a:pt x="40832" y="125741"/>
                      <a:pt x="41188" y="125874"/>
                      <a:pt x="41545" y="126008"/>
                    </a:cubicBezTo>
                    <a:close/>
                    <a:moveTo>
                      <a:pt x="58732" y="81638"/>
                    </a:moveTo>
                    <a:cubicBezTo>
                      <a:pt x="57485" y="80992"/>
                      <a:pt x="56260" y="80280"/>
                      <a:pt x="55058" y="79523"/>
                    </a:cubicBezTo>
                    <a:cubicBezTo>
                      <a:pt x="53767" y="78365"/>
                      <a:pt x="52542" y="77141"/>
                      <a:pt x="51385" y="75850"/>
                    </a:cubicBezTo>
                    <a:cubicBezTo>
                      <a:pt x="50628" y="74670"/>
                      <a:pt x="49915" y="73445"/>
                      <a:pt x="49270" y="72176"/>
                    </a:cubicBezTo>
                    <a:cubicBezTo>
                      <a:pt x="48802" y="70729"/>
                      <a:pt x="48402" y="69260"/>
                      <a:pt x="48068" y="67768"/>
                    </a:cubicBezTo>
                    <a:cubicBezTo>
                      <a:pt x="47979" y="66210"/>
                      <a:pt x="47979" y="64651"/>
                      <a:pt x="48068" y="63093"/>
                    </a:cubicBezTo>
                    <a:cubicBezTo>
                      <a:pt x="48402" y="61601"/>
                      <a:pt x="48780" y="60132"/>
                      <a:pt x="49270" y="58685"/>
                    </a:cubicBezTo>
                    <a:cubicBezTo>
                      <a:pt x="49915" y="57438"/>
                      <a:pt x="50628" y="56214"/>
                      <a:pt x="51385" y="55012"/>
                    </a:cubicBezTo>
                    <a:cubicBezTo>
                      <a:pt x="52542" y="53720"/>
                      <a:pt x="53767" y="52496"/>
                      <a:pt x="55058" y="51338"/>
                    </a:cubicBezTo>
                    <a:cubicBezTo>
                      <a:pt x="56238" y="50581"/>
                      <a:pt x="57463" y="49869"/>
                      <a:pt x="58732" y="49223"/>
                    </a:cubicBezTo>
                    <a:cubicBezTo>
                      <a:pt x="60201" y="48733"/>
                      <a:pt x="61670" y="48355"/>
                      <a:pt x="63184" y="48021"/>
                    </a:cubicBezTo>
                    <a:cubicBezTo>
                      <a:pt x="63941" y="47976"/>
                      <a:pt x="64720" y="47932"/>
                      <a:pt x="65477" y="47932"/>
                    </a:cubicBezTo>
                    <a:cubicBezTo>
                      <a:pt x="66256" y="47932"/>
                      <a:pt x="67013" y="47976"/>
                      <a:pt x="67770" y="48021"/>
                    </a:cubicBezTo>
                    <a:cubicBezTo>
                      <a:pt x="69284" y="48355"/>
                      <a:pt x="70753" y="48733"/>
                      <a:pt x="72223" y="49223"/>
                    </a:cubicBezTo>
                    <a:cubicBezTo>
                      <a:pt x="73470" y="49869"/>
                      <a:pt x="74694" y="50581"/>
                      <a:pt x="75896" y="51338"/>
                    </a:cubicBezTo>
                    <a:cubicBezTo>
                      <a:pt x="77187" y="52496"/>
                      <a:pt x="78412" y="53720"/>
                      <a:pt x="79570" y="55012"/>
                    </a:cubicBezTo>
                    <a:cubicBezTo>
                      <a:pt x="80327" y="56191"/>
                      <a:pt x="81039" y="57416"/>
                      <a:pt x="81685" y="58685"/>
                    </a:cubicBezTo>
                    <a:cubicBezTo>
                      <a:pt x="82152" y="60132"/>
                      <a:pt x="82553" y="61601"/>
                      <a:pt x="82887" y="63093"/>
                    </a:cubicBezTo>
                    <a:cubicBezTo>
                      <a:pt x="82976" y="64651"/>
                      <a:pt x="82976" y="66210"/>
                      <a:pt x="82887" y="67768"/>
                    </a:cubicBezTo>
                    <a:cubicBezTo>
                      <a:pt x="82553" y="69260"/>
                      <a:pt x="82174" y="70729"/>
                      <a:pt x="81685" y="72176"/>
                    </a:cubicBezTo>
                    <a:cubicBezTo>
                      <a:pt x="81039" y="73423"/>
                      <a:pt x="80327" y="74647"/>
                      <a:pt x="79570" y="75850"/>
                    </a:cubicBezTo>
                    <a:cubicBezTo>
                      <a:pt x="78412" y="77141"/>
                      <a:pt x="77187" y="78365"/>
                      <a:pt x="75896" y="79523"/>
                    </a:cubicBezTo>
                    <a:cubicBezTo>
                      <a:pt x="74716" y="80280"/>
                      <a:pt x="73492" y="80992"/>
                      <a:pt x="72223" y="81638"/>
                    </a:cubicBezTo>
                    <a:cubicBezTo>
                      <a:pt x="70776" y="82105"/>
                      <a:pt x="69306" y="82506"/>
                      <a:pt x="67815" y="82840"/>
                    </a:cubicBezTo>
                    <a:cubicBezTo>
                      <a:pt x="66256" y="82929"/>
                      <a:pt x="64698" y="82929"/>
                      <a:pt x="63140" y="82840"/>
                    </a:cubicBezTo>
                    <a:cubicBezTo>
                      <a:pt x="61648" y="82506"/>
                      <a:pt x="60179" y="82128"/>
                      <a:pt x="58732" y="8163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grpSp>
      <p:grpSp>
        <p:nvGrpSpPr>
          <p:cNvPr id="49" name="Group 48">
            <a:extLst>
              <a:ext uri="{FF2B5EF4-FFF2-40B4-BE49-F238E27FC236}">
                <a16:creationId xmlns:a16="http://schemas.microsoft.com/office/drawing/2014/main" id="{FDEF1074-8306-CD04-4E74-9BE867EA602E}"/>
              </a:ext>
            </a:extLst>
          </p:cNvPr>
          <p:cNvGrpSpPr>
            <a:grpSpLocks noChangeAspect="1"/>
          </p:cNvGrpSpPr>
          <p:nvPr/>
        </p:nvGrpSpPr>
        <p:grpSpPr>
          <a:xfrm>
            <a:off x="9658963" y="2250478"/>
            <a:ext cx="1185982" cy="1188720"/>
            <a:chOff x="8881858" y="1626820"/>
            <a:chExt cx="1706713" cy="1710651"/>
          </a:xfrm>
          <a:solidFill>
            <a:schemeClr val="accent3"/>
          </a:solidFill>
        </p:grpSpPr>
        <p:grpSp>
          <p:nvGrpSpPr>
            <p:cNvPr id="50" name="Group 49">
              <a:extLst>
                <a:ext uri="{FF2B5EF4-FFF2-40B4-BE49-F238E27FC236}">
                  <a16:creationId xmlns:a16="http://schemas.microsoft.com/office/drawing/2014/main" id="{A720E141-F9CF-E29A-77D8-A8A67F81AD52}"/>
                </a:ext>
              </a:extLst>
            </p:cNvPr>
            <p:cNvGrpSpPr/>
            <p:nvPr/>
          </p:nvGrpSpPr>
          <p:grpSpPr>
            <a:xfrm>
              <a:off x="9927831" y="1626820"/>
              <a:ext cx="660740" cy="1710651"/>
              <a:chOff x="9923580" y="1824418"/>
              <a:chExt cx="616484" cy="1596073"/>
            </a:xfrm>
            <a:grpFill/>
          </p:grpSpPr>
          <p:sp>
            <p:nvSpPr>
              <p:cNvPr id="52" name="Freeform: Shape 51">
                <a:extLst>
                  <a:ext uri="{FF2B5EF4-FFF2-40B4-BE49-F238E27FC236}">
                    <a16:creationId xmlns:a16="http://schemas.microsoft.com/office/drawing/2014/main" id="{0AD4BC3F-04D3-0526-900E-E4047E6A87FD}"/>
                  </a:ext>
                </a:extLst>
              </p:cNvPr>
              <p:cNvSpPr/>
              <p:nvPr/>
            </p:nvSpPr>
            <p:spPr>
              <a:xfrm>
                <a:off x="9993308" y="2767286"/>
                <a:ext cx="446202" cy="430360"/>
              </a:xfrm>
              <a:custGeom>
                <a:avLst/>
                <a:gdLst>
                  <a:gd name="connsiteX0" fmla="*/ 344174 w 410775"/>
                  <a:gd name="connsiteY0" fmla="*/ 170354 h 396191"/>
                  <a:gd name="connsiteX1" fmla="*/ 322476 w 410775"/>
                  <a:gd name="connsiteY1" fmla="*/ 162483 h 396191"/>
                  <a:gd name="connsiteX2" fmla="*/ 322476 w 410775"/>
                  <a:gd name="connsiteY2" fmla="*/ 30781 h 396191"/>
                  <a:gd name="connsiteX3" fmla="*/ 291695 w 410775"/>
                  <a:gd name="connsiteY3" fmla="*/ 0 h 396191"/>
                  <a:gd name="connsiteX4" fmla="*/ 30478 w 410775"/>
                  <a:gd name="connsiteY4" fmla="*/ 0 h 396191"/>
                  <a:gd name="connsiteX5" fmla="*/ 0 w 410775"/>
                  <a:gd name="connsiteY5" fmla="*/ 30478 h 396191"/>
                  <a:gd name="connsiteX6" fmla="*/ 0 w 410775"/>
                  <a:gd name="connsiteY6" fmla="*/ 30478 h 396191"/>
                  <a:gd name="connsiteX7" fmla="*/ 30478 w 410775"/>
                  <a:gd name="connsiteY7" fmla="*/ 60956 h 396191"/>
                  <a:gd name="connsiteX8" fmla="*/ 121475 w 410775"/>
                  <a:gd name="connsiteY8" fmla="*/ 60956 h 396191"/>
                  <a:gd name="connsiteX9" fmla="*/ 127463 w 410775"/>
                  <a:gd name="connsiteY9" fmla="*/ 61562 h 396191"/>
                  <a:gd name="connsiteX10" fmla="*/ 260880 w 410775"/>
                  <a:gd name="connsiteY10" fmla="*/ 61562 h 396191"/>
                  <a:gd name="connsiteX11" fmla="*/ 260880 w 410775"/>
                  <a:gd name="connsiteY11" fmla="*/ 162012 h 396191"/>
                  <a:gd name="connsiteX12" fmla="*/ 172608 w 410775"/>
                  <a:gd name="connsiteY12" fmla="*/ 277095 h 396191"/>
                  <a:gd name="connsiteX13" fmla="*/ 193028 w 410775"/>
                  <a:gd name="connsiteY13" fmla="*/ 343568 h 396191"/>
                  <a:gd name="connsiteX14" fmla="*/ 253042 w 410775"/>
                  <a:gd name="connsiteY14" fmla="*/ 389622 h 396191"/>
                  <a:gd name="connsiteX15" fmla="*/ 323754 w 410775"/>
                  <a:gd name="connsiteY15" fmla="*/ 391741 h 396191"/>
                  <a:gd name="connsiteX16" fmla="*/ 381245 w 410775"/>
                  <a:gd name="connsiteY16" fmla="*/ 355275 h 396191"/>
                  <a:gd name="connsiteX17" fmla="*/ 403212 w 410775"/>
                  <a:gd name="connsiteY17" fmla="*/ 318203 h 396191"/>
                  <a:gd name="connsiteX18" fmla="*/ 410411 w 410775"/>
                  <a:gd name="connsiteY18" fmla="*/ 284193 h 396191"/>
                  <a:gd name="connsiteX19" fmla="*/ 393995 w 410775"/>
                  <a:gd name="connsiteY19" fmla="*/ 216172 h 396191"/>
                  <a:gd name="connsiteX20" fmla="*/ 344140 w 410775"/>
                  <a:gd name="connsiteY20" fmla="*/ 170287 h 396191"/>
                  <a:gd name="connsiteX21" fmla="*/ 336605 w 410775"/>
                  <a:gd name="connsiteY21" fmla="*/ 283184 h 396191"/>
                  <a:gd name="connsiteX22" fmla="*/ 333409 w 410775"/>
                  <a:gd name="connsiteY22" fmla="*/ 294823 h 396191"/>
                  <a:gd name="connsiteX23" fmla="*/ 327488 w 410775"/>
                  <a:gd name="connsiteY23" fmla="*/ 304848 h 396191"/>
                  <a:gd name="connsiteX24" fmla="*/ 319448 w 410775"/>
                  <a:gd name="connsiteY24" fmla="*/ 312888 h 396191"/>
                  <a:gd name="connsiteX25" fmla="*/ 309423 w 410775"/>
                  <a:gd name="connsiteY25" fmla="*/ 318809 h 396191"/>
                  <a:gd name="connsiteX26" fmla="*/ 297784 w 410775"/>
                  <a:gd name="connsiteY26" fmla="*/ 322005 h 396191"/>
                  <a:gd name="connsiteX27" fmla="*/ 285606 w 410775"/>
                  <a:gd name="connsiteY27" fmla="*/ 322005 h 396191"/>
                  <a:gd name="connsiteX28" fmla="*/ 273966 w 410775"/>
                  <a:gd name="connsiteY28" fmla="*/ 318809 h 396191"/>
                  <a:gd name="connsiteX29" fmla="*/ 263942 w 410775"/>
                  <a:gd name="connsiteY29" fmla="*/ 312888 h 396191"/>
                  <a:gd name="connsiteX30" fmla="*/ 255902 w 410775"/>
                  <a:gd name="connsiteY30" fmla="*/ 304848 h 396191"/>
                  <a:gd name="connsiteX31" fmla="*/ 249981 w 410775"/>
                  <a:gd name="connsiteY31" fmla="*/ 294823 h 396191"/>
                  <a:gd name="connsiteX32" fmla="*/ 246751 w 410775"/>
                  <a:gd name="connsiteY32" fmla="*/ 283083 h 396191"/>
                  <a:gd name="connsiteX33" fmla="*/ 246516 w 410775"/>
                  <a:gd name="connsiteY33" fmla="*/ 277095 h 396191"/>
                  <a:gd name="connsiteX34" fmla="*/ 246751 w 410775"/>
                  <a:gd name="connsiteY34" fmla="*/ 271107 h 396191"/>
                  <a:gd name="connsiteX35" fmla="*/ 249981 w 410775"/>
                  <a:gd name="connsiteY35" fmla="*/ 259366 h 396191"/>
                  <a:gd name="connsiteX36" fmla="*/ 255902 w 410775"/>
                  <a:gd name="connsiteY36" fmla="*/ 249342 h 396191"/>
                  <a:gd name="connsiteX37" fmla="*/ 263942 w 410775"/>
                  <a:gd name="connsiteY37" fmla="*/ 241302 h 396191"/>
                  <a:gd name="connsiteX38" fmla="*/ 273966 w 410775"/>
                  <a:gd name="connsiteY38" fmla="*/ 235381 h 396191"/>
                  <a:gd name="connsiteX39" fmla="*/ 285606 w 410775"/>
                  <a:gd name="connsiteY39" fmla="*/ 232185 h 396191"/>
                  <a:gd name="connsiteX40" fmla="*/ 297784 w 410775"/>
                  <a:gd name="connsiteY40" fmla="*/ 232185 h 396191"/>
                  <a:gd name="connsiteX41" fmla="*/ 309423 w 410775"/>
                  <a:gd name="connsiteY41" fmla="*/ 235381 h 396191"/>
                  <a:gd name="connsiteX42" fmla="*/ 319448 w 410775"/>
                  <a:gd name="connsiteY42" fmla="*/ 241302 h 396191"/>
                  <a:gd name="connsiteX43" fmla="*/ 327488 w 410775"/>
                  <a:gd name="connsiteY43" fmla="*/ 249342 h 396191"/>
                  <a:gd name="connsiteX44" fmla="*/ 333409 w 410775"/>
                  <a:gd name="connsiteY44" fmla="*/ 259366 h 396191"/>
                  <a:gd name="connsiteX45" fmla="*/ 336605 w 410775"/>
                  <a:gd name="connsiteY45" fmla="*/ 271006 h 396191"/>
                  <a:gd name="connsiteX46" fmla="*/ 336605 w 410775"/>
                  <a:gd name="connsiteY46" fmla="*/ 283184 h 3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0775" h="396191">
                    <a:moveTo>
                      <a:pt x="344174" y="170354"/>
                    </a:moveTo>
                    <a:cubicBezTo>
                      <a:pt x="336739" y="166990"/>
                      <a:pt x="329708" y="164434"/>
                      <a:pt x="322476" y="162483"/>
                    </a:cubicBezTo>
                    <a:lnTo>
                      <a:pt x="322476" y="30781"/>
                    </a:lnTo>
                    <a:cubicBezTo>
                      <a:pt x="322476" y="14129"/>
                      <a:pt x="308380" y="0"/>
                      <a:pt x="291695" y="0"/>
                    </a:cubicBezTo>
                    <a:lnTo>
                      <a:pt x="30478" y="0"/>
                    </a:lnTo>
                    <a:cubicBezTo>
                      <a:pt x="13624" y="0"/>
                      <a:pt x="0" y="13658"/>
                      <a:pt x="0" y="30478"/>
                    </a:cubicBezTo>
                    <a:lnTo>
                      <a:pt x="0" y="30478"/>
                    </a:lnTo>
                    <a:cubicBezTo>
                      <a:pt x="0" y="47332"/>
                      <a:pt x="13658" y="60956"/>
                      <a:pt x="30478" y="60956"/>
                    </a:cubicBezTo>
                    <a:lnTo>
                      <a:pt x="121475" y="60956"/>
                    </a:lnTo>
                    <a:cubicBezTo>
                      <a:pt x="123392" y="61326"/>
                      <a:pt x="125411" y="61562"/>
                      <a:pt x="127463" y="61562"/>
                    </a:cubicBezTo>
                    <a:lnTo>
                      <a:pt x="260880" y="61562"/>
                    </a:lnTo>
                    <a:lnTo>
                      <a:pt x="260880" y="162012"/>
                    </a:lnTo>
                    <a:cubicBezTo>
                      <a:pt x="209343" y="174728"/>
                      <a:pt x="173079" y="224650"/>
                      <a:pt x="172608" y="277095"/>
                    </a:cubicBezTo>
                    <a:cubicBezTo>
                      <a:pt x="172810" y="300239"/>
                      <a:pt x="179404" y="324629"/>
                      <a:pt x="193028" y="343568"/>
                    </a:cubicBezTo>
                    <a:cubicBezTo>
                      <a:pt x="208502" y="365131"/>
                      <a:pt x="228182" y="380303"/>
                      <a:pt x="253042" y="389622"/>
                    </a:cubicBezTo>
                    <a:cubicBezTo>
                      <a:pt x="275043" y="397863"/>
                      <a:pt x="301249" y="398099"/>
                      <a:pt x="323754" y="391741"/>
                    </a:cubicBezTo>
                    <a:cubicBezTo>
                      <a:pt x="345452" y="385652"/>
                      <a:pt x="366847" y="372801"/>
                      <a:pt x="381245" y="355275"/>
                    </a:cubicBezTo>
                    <a:cubicBezTo>
                      <a:pt x="390900" y="343534"/>
                      <a:pt x="397594" y="332265"/>
                      <a:pt x="403212" y="318203"/>
                    </a:cubicBezTo>
                    <a:cubicBezTo>
                      <a:pt x="407552" y="307304"/>
                      <a:pt x="409402" y="295900"/>
                      <a:pt x="410411" y="284193"/>
                    </a:cubicBezTo>
                    <a:cubicBezTo>
                      <a:pt x="412430" y="260981"/>
                      <a:pt x="405937" y="236054"/>
                      <a:pt x="393995" y="216172"/>
                    </a:cubicBezTo>
                    <a:cubicBezTo>
                      <a:pt x="382456" y="196930"/>
                      <a:pt x="364694" y="179605"/>
                      <a:pt x="344140" y="170287"/>
                    </a:cubicBezTo>
                    <a:close/>
                    <a:moveTo>
                      <a:pt x="336605" y="283184"/>
                    </a:moveTo>
                    <a:cubicBezTo>
                      <a:pt x="335797" y="287120"/>
                      <a:pt x="334721" y="290988"/>
                      <a:pt x="333409" y="294823"/>
                    </a:cubicBezTo>
                    <a:cubicBezTo>
                      <a:pt x="331659" y="298288"/>
                      <a:pt x="329708" y="301619"/>
                      <a:pt x="327488" y="304848"/>
                    </a:cubicBezTo>
                    <a:cubicBezTo>
                      <a:pt x="324999" y="307708"/>
                      <a:pt x="322307" y="310365"/>
                      <a:pt x="319448" y="312888"/>
                    </a:cubicBezTo>
                    <a:cubicBezTo>
                      <a:pt x="316219" y="315075"/>
                      <a:pt x="312888" y="317060"/>
                      <a:pt x="309423" y="318809"/>
                    </a:cubicBezTo>
                    <a:cubicBezTo>
                      <a:pt x="305622" y="320154"/>
                      <a:pt x="301753" y="321231"/>
                      <a:pt x="297784" y="322005"/>
                    </a:cubicBezTo>
                    <a:cubicBezTo>
                      <a:pt x="293713" y="322274"/>
                      <a:pt x="289643" y="322274"/>
                      <a:pt x="285606" y="322005"/>
                    </a:cubicBezTo>
                    <a:cubicBezTo>
                      <a:pt x="281670" y="321197"/>
                      <a:pt x="277801" y="320121"/>
                      <a:pt x="273966" y="318809"/>
                    </a:cubicBezTo>
                    <a:cubicBezTo>
                      <a:pt x="270501" y="317060"/>
                      <a:pt x="267171" y="315075"/>
                      <a:pt x="263942" y="312888"/>
                    </a:cubicBezTo>
                    <a:cubicBezTo>
                      <a:pt x="261082" y="310399"/>
                      <a:pt x="258425" y="307708"/>
                      <a:pt x="255902" y="304848"/>
                    </a:cubicBezTo>
                    <a:cubicBezTo>
                      <a:pt x="253715" y="301619"/>
                      <a:pt x="251730" y="298288"/>
                      <a:pt x="249981" y="294823"/>
                    </a:cubicBezTo>
                    <a:cubicBezTo>
                      <a:pt x="248635" y="290988"/>
                      <a:pt x="247559" y="287086"/>
                      <a:pt x="246751" y="283083"/>
                    </a:cubicBezTo>
                    <a:cubicBezTo>
                      <a:pt x="246617" y="281098"/>
                      <a:pt x="246516" y="279113"/>
                      <a:pt x="246516" y="277095"/>
                    </a:cubicBezTo>
                    <a:cubicBezTo>
                      <a:pt x="246516" y="275110"/>
                      <a:pt x="246617" y="273092"/>
                      <a:pt x="246751" y="271107"/>
                    </a:cubicBezTo>
                    <a:cubicBezTo>
                      <a:pt x="247559" y="267104"/>
                      <a:pt x="248635" y="263201"/>
                      <a:pt x="249981" y="259366"/>
                    </a:cubicBezTo>
                    <a:cubicBezTo>
                      <a:pt x="251730" y="255902"/>
                      <a:pt x="253715" y="252538"/>
                      <a:pt x="255902" y="249342"/>
                    </a:cubicBezTo>
                    <a:cubicBezTo>
                      <a:pt x="258391" y="246482"/>
                      <a:pt x="261082" y="243825"/>
                      <a:pt x="263942" y="241302"/>
                    </a:cubicBezTo>
                    <a:cubicBezTo>
                      <a:pt x="267171" y="239115"/>
                      <a:pt x="270501" y="237130"/>
                      <a:pt x="273966" y="235381"/>
                    </a:cubicBezTo>
                    <a:cubicBezTo>
                      <a:pt x="277768" y="234035"/>
                      <a:pt x="281636" y="232959"/>
                      <a:pt x="285606" y="232185"/>
                    </a:cubicBezTo>
                    <a:cubicBezTo>
                      <a:pt x="289676" y="231916"/>
                      <a:pt x="293747" y="231916"/>
                      <a:pt x="297784" y="232185"/>
                    </a:cubicBezTo>
                    <a:cubicBezTo>
                      <a:pt x="301720" y="232993"/>
                      <a:pt x="305588" y="234069"/>
                      <a:pt x="309423" y="235381"/>
                    </a:cubicBezTo>
                    <a:cubicBezTo>
                      <a:pt x="312888" y="237130"/>
                      <a:pt x="316219" y="239115"/>
                      <a:pt x="319448" y="241302"/>
                    </a:cubicBezTo>
                    <a:cubicBezTo>
                      <a:pt x="322307" y="243791"/>
                      <a:pt x="324965" y="246482"/>
                      <a:pt x="327488" y="249342"/>
                    </a:cubicBezTo>
                    <a:cubicBezTo>
                      <a:pt x="329675" y="252571"/>
                      <a:pt x="331659" y="255902"/>
                      <a:pt x="333409" y="259366"/>
                    </a:cubicBezTo>
                    <a:cubicBezTo>
                      <a:pt x="334754" y="263168"/>
                      <a:pt x="335831" y="267036"/>
                      <a:pt x="336605" y="271006"/>
                    </a:cubicBezTo>
                    <a:cubicBezTo>
                      <a:pt x="336874" y="275076"/>
                      <a:pt x="336874" y="279147"/>
                      <a:pt x="336605" y="28318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53" name="Freeform: Shape 52">
                <a:extLst>
                  <a:ext uri="{FF2B5EF4-FFF2-40B4-BE49-F238E27FC236}">
                    <a16:creationId xmlns:a16="http://schemas.microsoft.com/office/drawing/2014/main" id="{81553EF7-DB76-8851-4794-6F950869E343}"/>
                  </a:ext>
                </a:extLst>
              </p:cNvPr>
              <p:cNvSpPr/>
              <p:nvPr/>
            </p:nvSpPr>
            <p:spPr>
              <a:xfrm>
                <a:off x="9999988" y="2493089"/>
                <a:ext cx="540076" cy="258605"/>
              </a:xfrm>
              <a:custGeom>
                <a:avLst/>
                <a:gdLst>
                  <a:gd name="connsiteX0" fmla="*/ 480349 w 497197"/>
                  <a:gd name="connsiteY0" fmla="*/ 58121 h 238073"/>
                  <a:gd name="connsiteX1" fmla="*/ 430495 w 497197"/>
                  <a:gd name="connsiteY1" fmla="*/ 12236 h 238073"/>
                  <a:gd name="connsiteX2" fmla="*/ 388007 w 497197"/>
                  <a:gd name="connsiteY2" fmla="*/ 529 h 238073"/>
                  <a:gd name="connsiteX3" fmla="*/ 352685 w 497197"/>
                  <a:gd name="connsiteY3" fmla="*/ 2716 h 238073"/>
                  <a:gd name="connsiteX4" fmla="*/ 265287 w 497197"/>
                  <a:gd name="connsiteY4" fmla="*/ 82039 h 238073"/>
                  <a:gd name="connsiteX5" fmla="*/ 37307 w 497197"/>
                  <a:gd name="connsiteY5" fmla="*/ 81434 h 238073"/>
                  <a:gd name="connsiteX6" fmla="*/ 0 w 497197"/>
                  <a:gd name="connsiteY6" fmla="*/ 118640 h 238073"/>
                  <a:gd name="connsiteX7" fmla="*/ 0 w 497197"/>
                  <a:gd name="connsiteY7" fmla="*/ 118640 h 238073"/>
                  <a:gd name="connsiteX8" fmla="*/ 37206 w 497197"/>
                  <a:gd name="connsiteY8" fmla="*/ 155846 h 238073"/>
                  <a:gd name="connsiteX9" fmla="*/ 119894 w 497197"/>
                  <a:gd name="connsiteY9" fmla="*/ 155846 h 238073"/>
                  <a:gd name="connsiteX10" fmla="*/ 121408 w 497197"/>
                  <a:gd name="connsiteY10" fmla="*/ 155913 h 238073"/>
                  <a:gd name="connsiteX11" fmla="*/ 264917 w 497197"/>
                  <a:gd name="connsiteY11" fmla="*/ 155913 h 238073"/>
                  <a:gd name="connsiteX12" fmla="*/ 279450 w 497197"/>
                  <a:gd name="connsiteY12" fmla="*/ 185450 h 238073"/>
                  <a:gd name="connsiteX13" fmla="*/ 339464 w 497197"/>
                  <a:gd name="connsiteY13" fmla="*/ 231503 h 238073"/>
                  <a:gd name="connsiteX14" fmla="*/ 410176 w 497197"/>
                  <a:gd name="connsiteY14" fmla="*/ 233622 h 238073"/>
                  <a:gd name="connsiteX15" fmla="*/ 467667 w 497197"/>
                  <a:gd name="connsiteY15" fmla="*/ 197156 h 238073"/>
                  <a:gd name="connsiteX16" fmla="*/ 489634 w 497197"/>
                  <a:gd name="connsiteY16" fmla="*/ 160085 h 238073"/>
                  <a:gd name="connsiteX17" fmla="*/ 496833 w 497197"/>
                  <a:gd name="connsiteY17" fmla="*/ 126074 h 238073"/>
                  <a:gd name="connsiteX18" fmla="*/ 480417 w 497197"/>
                  <a:gd name="connsiteY18" fmla="*/ 58054 h 238073"/>
                  <a:gd name="connsiteX19" fmla="*/ 422892 w 497197"/>
                  <a:gd name="connsiteY19" fmla="*/ 125099 h 238073"/>
                  <a:gd name="connsiteX20" fmla="*/ 419696 w 497197"/>
                  <a:gd name="connsiteY20" fmla="*/ 136738 h 238073"/>
                  <a:gd name="connsiteX21" fmla="*/ 413775 w 497197"/>
                  <a:gd name="connsiteY21" fmla="*/ 146763 h 238073"/>
                  <a:gd name="connsiteX22" fmla="*/ 405735 w 497197"/>
                  <a:gd name="connsiteY22" fmla="*/ 154803 h 238073"/>
                  <a:gd name="connsiteX23" fmla="*/ 395710 w 497197"/>
                  <a:gd name="connsiteY23" fmla="*/ 160724 h 238073"/>
                  <a:gd name="connsiteX24" fmla="*/ 384071 w 497197"/>
                  <a:gd name="connsiteY24" fmla="*/ 163920 h 238073"/>
                  <a:gd name="connsiteX25" fmla="*/ 371893 w 497197"/>
                  <a:gd name="connsiteY25" fmla="*/ 163920 h 238073"/>
                  <a:gd name="connsiteX26" fmla="*/ 360254 w 497197"/>
                  <a:gd name="connsiteY26" fmla="*/ 160724 h 238073"/>
                  <a:gd name="connsiteX27" fmla="*/ 350229 w 497197"/>
                  <a:gd name="connsiteY27" fmla="*/ 154803 h 238073"/>
                  <a:gd name="connsiteX28" fmla="*/ 342189 w 497197"/>
                  <a:gd name="connsiteY28" fmla="*/ 146763 h 238073"/>
                  <a:gd name="connsiteX29" fmla="*/ 336268 w 497197"/>
                  <a:gd name="connsiteY29" fmla="*/ 136738 h 238073"/>
                  <a:gd name="connsiteX30" fmla="*/ 333039 w 497197"/>
                  <a:gd name="connsiteY30" fmla="*/ 124998 h 238073"/>
                  <a:gd name="connsiteX31" fmla="*/ 332803 w 497197"/>
                  <a:gd name="connsiteY31" fmla="*/ 119010 h 238073"/>
                  <a:gd name="connsiteX32" fmla="*/ 333039 w 497197"/>
                  <a:gd name="connsiteY32" fmla="*/ 113022 h 238073"/>
                  <a:gd name="connsiteX33" fmla="*/ 336268 w 497197"/>
                  <a:gd name="connsiteY33" fmla="*/ 101282 h 238073"/>
                  <a:gd name="connsiteX34" fmla="*/ 342189 w 497197"/>
                  <a:gd name="connsiteY34" fmla="*/ 91257 h 238073"/>
                  <a:gd name="connsiteX35" fmla="*/ 350229 w 497197"/>
                  <a:gd name="connsiteY35" fmla="*/ 83217 h 238073"/>
                  <a:gd name="connsiteX36" fmla="*/ 360254 w 497197"/>
                  <a:gd name="connsiteY36" fmla="*/ 77296 h 238073"/>
                  <a:gd name="connsiteX37" fmla="*/ 371893 w 497197"/>
                  <a:gd name="connsiteY37" fmla="*/ 74100 h 238073"/>
                  <a:gd name="connsiteX38" fmla="*/ 384071 w 497197"/>
                  <a:gd name="connsiteY38" fmla="*/ 74100 h 238073"/>
                  <a:gd name="connsiteX39" fmla="*/ 395710 w 497197"/>
                  <a:gd name="connsiteY39" fmla="*/ 77296 h 238073"/>
                  <a:gd name="connsiteX40" fmla="*/ 405735 w 497197"/>
                  <a:gd name="connsiteY40" fmla="*/ 83217 h 238073"/>
                  <a:gd name="connsiteX41" fmla="*/ 413775 w 497197"/>
                  <a:gd name="connsiteY41" fmla="*/ 91257 h 238073"/>
                  <a:gd name="connsiteX42" fmla="*/ 419696 w 497197"/>
                  <a:gd name="connsiteY42" fmla="*/ 101282 h 238073"/>
                  <a:gd name="connsiteX43" fmla="*/ 422892 w 497197"/>
                  <a:gd name="connsiteY43" fmla="*/ 112921 h 238073"/>
                  <a:gd name="connsiteX44" fmla="*/ 422892 w 497197"/>
                  <a:gd name="connsiteY44" fmla="*/ 125099 h 23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97197" h="238073">
                    <a:moveTo>
                      <a:pt x="480349" y="58121"/>
                    </a:moveTo>
                    <a:cubicBezTo>
                      <a:pt x="468811" y="38879"/>
                      <a:pt x="451049" y="21554"/>
                      <a:pt x="430495" y="12236"/>
                    </a:cubicBezTo>
                    <a:cubicBezTo>
                      <a:pt x="416231" y="5777"/>
                      <a:pt x="403549" y="2245"/>
                      <a:pt x="388007" y="529"/>
                    </a:cubicBezTo>
                    <a:cubicBezTo>
                      <a:pt x="376199" y="-783"/>
                      <a:pt x="364324" y="495"/>
                      <a:pt x="352685" y="2716"/>
                    </a:cubicBezTo>
                    <a:cubicBezTo>
                      <a:pt x="310937" y="10688"/>
                      <a:pt x="278373" y="42949"/>
                      <a:pt x="265287" y="82039"/>
                    </a:cubicBezTo>
                    <a:cubicBezTo>
                      <a:pt x="242748" y="82039"/>
                      <a:pt x="104890" y="81636"/>
                      <a:pt x="37307" y="81434"/>
                    </a:cubicBezTo>
                    <a:cubicBezTo>
                      <a:pt x="16719" y="81367"/>
                      <a:pt x="0" y="98052"/>
                      <a:pt x="0" y="118640"/>
                    </a:cubicBezTo>
                    <a:lnTo>
                      <a:pt x="0" y="118640"/>
                    </a:lnTo>
                    <a:cubicBezTo>
                      <a:pt x="0" y="139194"/>
                      <a:pt x="16652" y="155846"/>
                      <a:pt x="37206" y="155846"/>
                    </a:cubicBezTo>
                    <a:lnTo>
                      <a:pt x="119894" y="155846"/>
                    </a:lnTo>
                    <a:cubicBezTo>
                      <a:pt x="120398" y="155846"/>
                      <a:pt x="120903" y="155913"/>
                      <a:pt x="121408" y="155913"/>
                    </a:cubicBezTo>
                    <a:lnTo>
                      <a:pt x="264917" y="155913"/>
                    </a:lnTo>
                    <a:cubicBezTo>
                      <a:pt x="268281" y="166476"/>
                      <a:pt x="273058" y="176569"/>
                      <a:pt x="279450" y="185450"/>
                    </a:cubicBezTo>
                    <a:cubicBezTo>
                      <a:pt x="294958" y="207013"/>
                      <a:pt x="314604" y="222185"/>
                      <a:pt x="339464" y="231503"/>
                    </a:cubicBezTo>
                    <a:cubicBezTo>
                      <a:pt x="361465" y="239745"/>
                      <a:pt x="387670" y="239980"/>
                      <a:pt x="410176" y="233622"/>
                    </a:cubicBezTo>
                    <a:cubicBezTo>
                      <a:pt x="431874" y="227534"/>
                      <a:pt x="453269" y="214683"/>
                      <a:pt x="467667" y="197156"/>
                    </a:cubicBezTo>
                    <a:cubicBezTo>
                      <a:pt x="477322" y="185416"/>
                      <a:pt x="484016" y="174146"/>
                      <a:pt x="489634" y="160085"/>
                    </a:cubicBezTo>
                    <a:cubicBezTo>
                      <a:pt x="493974" y="149185"/>
                      <a:pt x="495824" y="137781"/>
                      <a:pt x="496833" y="126074"/>
                    </a:cubicBezTo>
                    <a:cubicBezTo>
                      <a:pt x="498851" y="102863"/>
                      <a:pt x="492359" y="77935"/>
                      <a:pt x="480417" y="58054"/>
                    </a:cubicBezTo>
                    <a:close/>
                    <a:moveTo>
                      <a:pt x="422892" y="125099"/>
                    </a:moveTo>
                    <a:cubicBezTo>
                      <a:pt x="422084" y="129035"/>
                      <a:pt x="421008" y="132903"/>
                      <a:pt x="419696" y="136738"/>
                    </a:cubicBezTo>
                    <a:cubicBezTo>
                      <a:pt x="417947" y="140203"/>
                      <a:pt x="415962" y="143534"/>
                      <a:pt x="413775" y="146763"/>
                    </a:cubicBezTo>
                    <a:cubicBezTo>
                      <a:pt x="411286" y="149623"/>
                      <a:pt x="408595" y="152280"/>
                      <a:pt x="405735" y="154803"/>
                    </a:cubicBezTo>
                    <a:cubicBezTo>
                      <a:pt x="402506" y="156990"/>
                      <a:pt x="399175" y="158975"/>
                      <a:pt x="395710" y="160724"/>
                    </a:cubicBezTo>
                    <a:cubicBezTo>
                      <a:pt x="391909" y="162070"/>
                      <a:pt x="388040" y="163146"/>
                      <a:pt x="384071" y="163920"/>
                    </a:cubicBezTo>
                    <a:cubicBezTo>
                      <a:pt x="380000" y="164189"/>
                      <a:pt x="375930" y="164189"/>
                      <a:pt x="371893" y="163920"/>
                    </a:cubicBezTo>
                    <a:cubicBezTo>
                      <a:pt x="367957" y="163112"/>
                      <a:pt x="364089" y="162036"/>
                      <a:pt x="360254" y="160724"/>
                    </a:cubicBezTo>
                    <a:cubicBezTo>
                      <a:pt x="356789" y="158975"/>
                      <a:pt x="353425" y="156990"/>
                      <a:pt x="350229" y="154803"/>
                    </a:cubicBezTo>
                    <a:cubicBezTo>
                      <a:pt x="347369" y="152314"/>
                      <a:pt x="344712" y="149623"/>
                      <a:pt x="342189" y="146763"/>
                    </a:cubicBezTo>
                    <a:cubicBezTo>
                      <a:pt x="340002" y="143534"/>
                      <a:pt x="338017" y="140203"/>
                      <a:pt x="336268" y="136738"/>
                    </a:cubicBezTo>
                    <a:cubicBezTo>
                      <a:pt x="334923" y="132903"/>
                      <a:pt x="333846" y="129001"/>
                      <a:pt x="333039" y="124998"/>
                    </a:cubicBezTo>
                    <a:cubicBezTo>
                      <a:pt x="332904" y="123013"/>
                      <a:pt x="332803" y="121028"/>
                      <a:pt x="332803" y="119010"/>
                    </a:cubicBezTo>
                    <a:cubicBezTo>
                      <a:pt x="332803" y="117025"/>
                      <a:pt x="332904" y="115007"/>
                      <a:pt x="333039" y="113022"/>
                    </a:cubicBezTo>
                    <a:cubicBezTo>
                      <a:pt x="333846" y="109019"/>
                      <a:pt x="334923" y="105117"/>
                      <a:pt x="336268" y="101282"/>
                    </a:cubicBezTo>
                    <a:cubicBezTo>
                      <a:pt x="338017" y="97817"/>
                      <a:pt x="340002" y="94486"/>
                      <a:pt x="342189" y="91257"/>
                    </a:cubicBezTo>
                    <a:cubicBezTo>
                      <a:pt x="344678" y="88397"/>
                      <a:pt x="347369" y="85740"/>
                      <a:pt x="350229" y="83217"/>
                    </a:cubicBezTo>
                    <a:cubicBezTo>
                      <a:pt x="353458" y="81030"/>
                      <a:pt x="356789" y="79045"/>
                      <a:pt x="360254" y="77296"/>
                    </a:cubicBezTo>
                    <a:cubicBezTo>
                      <a:pt x="364055" y="75951"/>
                      <a:pt x="367924" y="74874"/>
                      <a:pt x="371893" y="74100"/>
                    </a:cubicBezTo>
                    <a:cubicBezTo>
                      <a:pt x="375964" y="73831"/>
                      <a:pt x="380034" y="73831"/>
                      <a:pt x="384071" y="74100"/>
                    </a:cubicBezTo>
                    <a:cubicBezTo>
                      <a:pt x="388007" y="74908"/>
                      <a:pt x="391875" y="75984"/>
                      <a:pt x="395710" y="77296"/>
                    </a:cubicBezTo>
                    <a:cubicBezTo>
                      <a:pt x="399175" y="79045"/>
                      <a:pt x="402506" y="80997"/>
                      <a:pt x="405735" y="83217"/>
                    </a:cubicBezTo>
                    <a:cubicBezTo>
                      <a:pt x="408595" y="85706"/>
                      <a:pt x="411252" y="88397"/>
                      <a:pt x="413775" y="91257"/>
                    </a:cubicBezTo>
                    <a:cubicBezTo>
                      <a:pt x="415962" y="94486"/>
                      <a:pt x="417947" y="97817"/>
                      <a:pt x="419696" y="101282"/>
                    </a:cubicBezTo>
                    <a:cubicBezTo>
                      <a:pt x="421042" y="105083"/>
                      <a:pt x="422118" y="108952"/>
                      <a:pt x="422892" y="112921"/>
                    </a:cubicBezTo>
                    <a:cubicBezTo>
                      <a:pt x="423161" y="116992"/>
                      <a:pt x="423161" y="121062"/>
                      <a:pt x="422892" y="12509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54" name="Freeform: Shape 53">
                <a:extLst>
                  <a:ext uri="{FF2B5EF4-FFF2-40B4-BE49-F238E27FC236}">
                    <a16:creationId xmlns:a16="http://schemas.microsoft.com/office/drawing/2014/main" id="{9FF3D7B4-B13A-278A-9B0A-CC63C3710F2D}"/>
                  </a:ext>
                </a:extLst>
              </p:cNvPr>
              <p:cNvSpPr/>
              <p:nvPr/>
            </p:nvSpPr>
            <p:spPr>
              <a:xfrm>
                <a:off x="9980448" y="2047137"/>
                <a:ext cx="459137" cy="430265"/>
              </a:xfrm>
              <a:custGeom>
                <a:avLst/>
                <a:gdLst>
                  <a:gd name="connsiteX0" fmla="*/ 175064 w 422684"/>
                  <a:gd name="connsiteY0" fmla="*/ 396105 h 396104"/>
                  <a:gd name="connsiteX1" fmla="*/ 303570 w 422684"/>
                  <a:gd name="connsiteY1" fmla="*/ 396105 h 396104"/>
                  <a:gd name="connsiteX2" fmla="*/ 334351 w 422684"/>
                  <a:gd name="connsiteY2" fmla="*/ 365324 h 396104"/>
                  <a:gd name="connsiteX3" fmla="*/ 334351 w 422684"/>
                  <a:gd name="connsiteY3" fmla="*/ 233993 h 396104"/>
                  <a:gd name="connsiteX4" fmla="*/ 335663 w 422684"/>
                  <a:gd name="connsiteY4" fmla="*/ 233690 h 396104"/>
                  <a:gd name="connsiteX5" fmla="*/ 393154 w 422684"/>
                  <a:gd name="connsiteY5" fmla="*/ 197224 h 396104"/>
                  <a:gd name="connsiteX6" fmla="*/ 415121 w 422684"/>
                  <a:gd name="connsiteY6" fmla="*/ 160152 h 396104"/>
                  <a:gd name="connsiteX7" fmla="*/ 422320 w 422684"/>
                  <a:gd name="connsiteY7" fmla="*/ 126142 h 396104"/>
                  <a:gd name="connsiteX8" fmla="*/ 405904 w 422684"/>
                  <a:gd name="connsiteY8" fmla="*/ 58121 h 396104"/>
                  <a:gd name="connsiteX9" fmla="*/ 356049 w 422684"/>
                  <a:gd name="connsiteY9" fmla="*/ 12236 h 396104"/>
                  <a:gd name="connsiteX10" fmla="*/ 313561 w 422684"/>
                  <a:gd name="connsiteY10" fmla="*/ 529 h 396104"/>
                  <a:gd name="connsiteX11" fmla="*/ 278239 w 422684"/>
                  <a:gd name="connsiteY11" fmla="*/ 2716 h 396104"/>
                  <a:gd name="connsiteX12" fmla="*/ 184517 w 422684"/>
                  <a:gd name="connsiteY12" fmla="*/ 118976 h 396104"/>
                  <a:gd name="connsiteX13" fmla="*/ 204936 w 422684"/>
                  <a:gd name="connsiteY13" fmla="*/ 185450 h 396104"/>
                  <a:gd name="connsiteX14" fmla="*/ 264951 w 422684"/>
                  <a:gd name="connsiteY14" fmla="*/ 231503 h 396104"/>
                  <a:gd name="connsiteX15" fmla="*/ 272789 w 422684"/>
                  <a:gd name="connsiteY15" fmla="*/ 234026 h 396104"/>
                  <a:gd name="connsiteX16" fmla="*/ 272789 w 422684"/>
                  <a:gd name="connsiteY16" fmla="*/ 334476 h 396104"/>
                  <a:gd name="connsiteX17" fmla="*/ 30781 w 422684"/>
                  <a:gd name="connsiteY17" fmla="*/ 334476 h 396104"/>
                  <a:gd name="connsiteX18" fmla="*/ 0 w 422684"/>
                  <a:gd name="connsiteY18" fmla="*/ 365257 h 396104"/>
                  <a:gd name="connsiteX19" fmla="*/ 0 w 422684"/>
                  <a:gd name="connsiteY19" fmla="*/ 365257 h 396104"/>
                  <a:gd name="connsiteX20" fmla="*/ 30781 w 422684"/>
                  <a:gd name="connsiteY20" fmla="*/ 396038 h 396104"/>
                  <a:gd name="connsiteX21" fmla="*/ 175098 w 422684"/>
                  <a:gd name="connsiteY21" fmla="*/ 396038 h 396104"/>
                  <a:gd name="connsiteX22" fmla="*/ 267777 w 422684"/>
                  <a:gd name="connsiteY22" fmla="*/ 146763 h 396104"/>
                  <a:gd name="connsiteX23" fmla="*/ 261856 w 422684"/>
                  <a:gd name="connsiteY23" fmla="*/ 136738 h 396104"/>
                  <a:gd name="connsiteX24" fmla="*/ 258626 w 422684"/>
                  <a:gd name="connsiteY24" fmla="*/ 124998 h 396104"/>
                  <a:gd name="connsiteX25" fmla="*/ 258391 w 422684"/>
                  <a:gd name="connsiteY25" fmla="*/ 119010 h 396104"/>
                  <a:gd name="connsiteX26" fmla="*/ 258626 w 422684"/>
                  <a:gd name="connsiteY26" fmla="*/ 113022 h 396104"/>
                  <a:gd name="connsiteX27" fmla="*/ 261856 w 422684"/>
                  <a:gd name="connsiteY27" fmla="*/ 101282 h 396104"/>
                  <a:gd name="connsiteX28" fmla="*/ 267777 w 422684"/>
                  <a:gd name="connsiteY28" fmla="*/ 91257 h 396104"/>
                  <a:gd name="connsiteX29" fmla="*/ 275817 w 422684"/>
                  <a:gd name="connsiteY29" fmla="*/ 83217 h 396104"/>
                  <a:gd name="connsiteX30" fmla="*/ 285841 w 422684"/>
                  <a:gd name="connsiteY30" fmla="*/ 77296 h 396104"/>
                  <a:gd name="connsiteX31" fmla="*/ 297481 w 422684"/>
                  <a:gd name="connsiteY31" fmla="*/ 74100 h 396104"/>
                  <a:gd name="connsiteX32" fmla="*/ 309659 w 422684"/>
                  <a:gd name="connsiteY32" fmla="*/ 74100 h 396104"/>
                  <a:gd name="connsiteX33" fmla="*/ 321298 w 422684"/>
                  <a:gd name="connsiteY33" fmla="*/ 77296 h 396104"/>
                  <a:gd name="connsiteX34" fmla="*/ 331323 w 422684"/>
                  <a:gd name="connsiteY34" fmla="*/ 83217 h 396104"/>
                  <a:gd name="connsiteX35" fmla="*/ 339363 w 422684"/>
                  <a:gd name="connsiteY35" fmla="*/ 91257 h 396104"/>
                  <a:gd name="connsiteX36" fmla="*/ 345284 w 422684"/>
                  <a:gd name="connsiteY36" fmla="*/ 101282 h 396104"/>
                  <a:gd name="connsiteX37" fmla="*/ 348480 w 422684"/>
                  <a:gd name="connsiteY37" fmla="*/ 112921 h 396104"/>
                  <a:gd name="connsiteX38" fmla="*/ 348480 w 422684"/>
                  <a:gd name="connsiteY38" fmla="*/ 125099 h 396104"/>
                  <a:gd name="connsiteX39" fmla="*/ 345284 w 422684"/>
                  <a:gd name="connsiteY39" fmla="*/ 136738 h 396104"/>
                  <a:gd name="connsiteX40" fmla="*/ 339363 w 422684"/>
                  <a:gd name="connsiteY40" fmla="*/ 146763 h 396104"/>
                  <a:gd name="connsiteX41" fmla="*/ 331323 w 422684"/>
                  <a:gd name="connsiteY41" fmla="*/ 154803 h 396104"/>
                  <a:gd name="connsiteX42" fmla="*/ 321298 w 422684"/>
                  <a:gd name="connsiteY42" fmla="*/ 160724 h 396104"/>
                  <a:gd name="connsiteX43" fmla="*/ 309659 w 422684"/>
                  <a:gd name="connsiteY43" fmla="*/ 163920 h 396104"/>
                  <a:gd name="connsiteX44" fmla="*/ 297481 w 422684"/>
                  <a:gd name="connsiteY44" fmla="*/ 163920 h 396104"/>
                  <a:gd name="connsiteX45" fmla="*/ 285841 w 422684"/>
                  <a:gd name="connsiteY45" fmla="*/ 160724 h 396104"/>
                  <a:gd name="connsiteX46" fmla="*/ 275817 w 422684"/>
                  <a:gd name="connsiteY46" fmla="*/ 154803 h 396104"/>
                  <a:gd name="connsiteX47" fmla="*/ 267777 w 422684"/>
                  <a:gd name="connsiteY47" fmla="*/ 146763 h 3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2684" h="396104">
                    <a:moveTo>
                      <a:pt x="175064" y="396105"/>
                    </a:moveTo>
                    <a:lnTo>
                      <a:pt x="303570" y="396105"/>
                    </a:lnTo>
                    <a:cubicBezTo>
                      <a:pt x="320222" y="396105"/>
                      <a:pt x="334351" y="382010"/>
                      <a:pt x="334351" y="365324"/>
                    </a:cubicBezTo>
                    <a:lnTo>
                      <a:pt x="334351" y="233993"/>
                    </a:lnTo>
                    <a:cubicBezTo>
                      <a:pt x="334788" y="233892"/>
                      <a:pt x="335225" y="233791"/>
                      <a:pt x="335663" y="233690"/>
                    </a:cubicBezTo>
                    <a:cubicBezTo>
                      <a:pt x="357361" y="227601"/>
                      <a:pt x="378756" y="214750"/>
                      <a:pt x="393154" y="197224"/>
                    </a:cubicBezTo>
                    <a:cubicBezTo>
                      <a:pt x="402809" y="185483"/>
                      <a:pt x="409503" y="174214"/>
                      <a:pt x="415121" y="160152"/>
                    </a:cubicBezTo>
                    <a:cubicBezTo>
                      <a:pt x="419461" y="149253"/>
                      <a:pt x="421311" y="137849"/>
                      <a:pt x="422320" y="126142"/>
                    </a:cubicBezTo>
                    <a:cubicBezTo>
                      <a:pt x="424338" y="102930"/>
                      <a:pt x="417846" y="78003"/>
                      <a:pt x="405904" y="58121"/>
                    </a:cubicBezTo>
                    <a:cubicBezTo>
                      <a:pt x="394365" y="38879"/>
                      <a:pt x="376603" y="21554"/>
                      <a:pt x="356049" y="12236"/>
                    </a:cubicBezTo>
                    <a:cubicBezTo>
                      <a:pt x="341785" y="5777"/>
                      <a:pt x="329103" y="2245"/>
                      <a:pt x="313561" y="529"/>
                    </a:cubicBezTo>
                    <a:cubicBezTo>
                      <a:pt x="301753" y="-783"/>
                      <a:pt x="289878" y="495"/>
                      <a:pt x="278239" y="2716"/>
                    </a:cubicBezTo>
                    <a:cubicBezTo>
                      <a:pt x="223842" y="13111"/>
                      <a:pt x="184988" y="64748"/>
                      <a:pt x="184517" y="118976"/>
                    </a:cubicBezTo>
                    <a:cubicBezTo>
                      <a:pt x="184719" y="142121"/>
                      <a:pt x="191312" y="166510"/>
                      <a:pt x="204936" y="185450"/>
                    </a:cubicBezTo>
                    <a:cubicBezTo>
                      <a:pt x="220411" y="207013"/>
                      <a:pt x="240091" y="222185"/>
                      <a:pt x="264951" y="231503"/>
                    </a:cubicBezTo>
                    <a:cubicBezTo>
                      <a:pt x="267507" y="232445"/>
                      <a:pt x="270131" y="233286"/>
                      <a:pt x="272789" y="234026"/>
                    </a:cubicBezTo>
                    <a:lnTo>
                      <a:pt x="272789" y="334476"/>
                    </a:lnTo>
                    <a:lnTo>
                      <a:pt x="30781" y="334476"/>
                    </a:lnTo>
                    <a:cubicBezTo>
                      <a:pt x="13793" y="334476"/>
                      <a:pt x="0" y="348268"/>
                      <a:pt x="0" y="365257"/>
                    </a:cubicBezTo>
                    <a:lnTo>
                      <a:pt x="0" y="365257"/>
                    </a:lnTo>
                    <a:cubicBezTo>
                      <a:pt x="0" y="382245"/>
                      <a:pt x="13793" y="396038"/>
                      <a:pt x="30781" y="396038"/>
                    </a:cubicBezTo>
                    <a:lnTo>
                      <a:pt x="175098" y="396038"/>
                    </a:lnTo>
                    <a:close/>
                    <a:moveTo>
                      <a:pt x="267777" y="146763"/>
                    </a:moveTo>
                    <a:cubicBezTo>
                      <a:pt x="265590" y="143534"/>
                      <a:pt x="263605" y="140203"/>
                      <a:pt x="261856" y="136738"/>
                    </a:cubicBezTo>
                    <a:cubicBezTo>
                      <a:pt x="260510" y="132903"/>
                      <a:pt x="259434" y="129001"/>
                      <a:pt x="258626" y="124998"/>
                    </a:cubicBezTo>
                    <a:cubicBezTo>
                      <a:pt x="258492" y="123013"/>
                      <a:pt x="258391" y="121028"/>
                      <a:pt x="258391" y="119010"/>
                    </a:cubicBezTo>
                    <a:cubicBezTo>
                      <a:pt x="258391" y="117025"/>
                      <a:pt x="258492" y="115007"/>
                      <a:pt x="258626" y="113022"/>
                    </a:cubicBezTo>
                    <a:cubicBezTo>
                      <a:pt x="259434" y="109019"/>
                      <a:pt x="260510" y="105117"/>
                      <a:pt x="261856" y="101282"/>
                    </a:cubicBezTo>
                    <a:cubicBezTo>
                      <a:pt x="263605" y="97817"/>
                      <a:pt x="265590" y="94453"/>
                      <a:pt x="267777" y="91257"/>
                    </a:cubicBezTo>
                    <a:cubicBezTo>
                      <a:pt x="270266" y="88397"/>
                      <a:pt x="272957" y="85740"/>
                      <a:pt x="275817" y="83217"/>
                    </a:cubicBezTo>
                    <a:cubicBezTo>
                      <a:pt x="279046" y="81030"/>
                      <a:pt x="282376" y="79045"/>
                      <a:pt x="285841" y="77296"/>
                    </a:cubicBezTo>
                    <a:cubicBezTo>
                      <a:pt x="289643" y="75951"/>
                      <a:pt x="293511" y="74874"/>
                      <a:pt x="297481" y="74100"/>
                    </a:cubicBezTo>
                    <a:cubicBezTo>
                      <a:pt x="301551" y="73831"/>
                      <a:pt x="305622" y="73831"/>
                      <a:pt x="309659" y="74100"/>
                    </a:cubicBezTo>
                    <a:cubicBezTo>
                      <a:pt x="313595" y="74908"/>
                      <a:pt x="317463" y="75984"/>
                      <a:pt x="321298" y="77296"/>
                    </a:cubicBezTo>
                    <a:cubicBezTo>
                      <a:pt x="324763" y="79045"/>
                      <a:pt x="328094" y="81030"/>
                      <a:pt x="331323" y="83217"/>
                    </a:cubicBezTo>
                    <a:cubicBezTo>
                      <a:pt x="334182" y="85706"/>
                      <a:pt x="336840" y="88397"/>
                      <a:pt x="339363" y="91257"/>
                    </a:cubicBezTo>
                    <a:cubicBezTo>
                      <a:pt x="341550" y="94486"/>
                      <a:pt x="343534" y="97817"/>
                      <a:pt x="345284" y="101282"/>
                    </a:cubicBezTo>
                    <a:cubicBezTo>
                      <a:pt x="346629" y="105083"/>
                      <a:pt x="347706" y="108952"/>
                      <a:pt x="348480" y="112921"/>
                    </a:cubicBezTo>
                    <a:cubicBezTo>
                      <a:pt x="348749" y="116992"/>
                      <a:pt x="348749" y="121062"/>
                      <a:pt x="348480" y="125099"/>
                    </a:cubicBezTo>
                    <a:cubicBezTo>
                      <a:pt x="347672" y="129035"/>
                      <a:pt x="346596" y="132903"/>
                      <a:pt x="345284" y="136738"/>
                    </a:cubicBezTo>
                    <a:cubicBezTo>
                      <a:pt x="343534" y="140203"/>
                      <a:pt x="341583" y="143534"/>
                      <a:pt x="339363" y="146763"/>
                    </a:cubicBezTo>
                    <a:cubicBezTo>
                      <a:pt x="336874" y="149623"/>
                      <a:pt x="334182" y="152280"/>
                      <a:pt x="331323" y="154803"/>
                    </a:cubicBezTo>
                    <a:cubicBezTo>
                      <a:pt x="328094" y="156990"/>
                      <a:pt x="324763" y="158975"/>
                      <a:pt x="321298" y="160724"/>
                    </a:cubicBezTo>
                    <a:cubicBezTo>
                      <a:pt x="317497" y="162070"/>
                      <a:pt x="313628" y="163146"/>
                      <a:pt x="309659" y="163920"/>
                    </a:cubicBezTo>
                    <a:cubicBezTo>
                      <a:pt x="305588" y="164189"/>
                      <a:pt x="301518" y="164189"/>
                      <a:pt x="297481" y="163920"/>
                    </a:cubicBezTo>
                    <a:cubicBezTo>
                      <a:pt x="293545" y="163112"/>
                      <a:pt x="289676" y="162036"/>
                      <a:pt x="285841" y="160724"/>
                    </a:cubicBezTo>
                    <a:cubicBezTo>
                      <a:pt x="282376" y="158975"/>
                      <a:pt x="279046" y="156990"/>
                      <a:pt x="275817" y="154803"/>
                    </a:cubicBezTo>
                    <a:cubicBezTo>
                      <a:pt x="272957" y="152314"/>
                      <a:pt x="270300" y="149623"/>
                      <a:pt x="267777" y="14676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55" name="Freeform: Shape 54">
                <a:extLst>
                  <a:ext uri="{FF2B5EF4-FFF2-40B4-BE49-F238E27FC236}">
                    <a16:creationId xmlns:a16="http://schemas.microsoft.com/office/drawing/2014/main" id="{9B926D1F-3800-20FD-E006-6B3E5ADAB4CA}"/>
                  </a:ext>
                </a:extLst>
              </p:cNvPr>
              <p:cNvSpPr/>
              <p:nvPr/>
            </p:nvSpPr>
            <p:spPr>
              <a:xfrm>
                <a:off x="9923580" y="1824418"/>
                <a:ext cx="261570" cy="526112"/>
              </a:xfrm>
              <a:custGeom>
                <a:avLst/>
                <a:gdLst>
                  <a:gd name="connsiteX0" fmla="*/ 174167 w 240802"/>
                  <a:gd name="connsiteY0" fmla="*/ 12236 h 484341"/>
                  <a:gd name="connsiteX1" fmla="*/ 131679 w 240802"/>
                  <a:gd name="connsiteY1" fmla="*/ 529 h 484341"/>
                  <a:gd name="connsiteX2" fmla="*/ 96357 w 240802"/>
                  <a:gd name="connsiteY2" fmla="*/ 2716 h 484341"/>
                  <a:gd name="connsiteX3" fmla="*/ 2635 w 240802"/>
                  <a:gd name="connsiteY3" fmla="*/ 118976 h 484341"/>
                  <a:gd name="connsiteX4" fmla="*/ 23055 w 240802"/>
                  <a:gd name="connsiteY4" fmla="*/ 185450 h 484341"/>
                  <a:gd name="connsiteX5" fmla="*/ 82161 w 240802"/>
                  <a:gd name="connsiteY5" fmla="*/ 231133 h 484341"/>
                  <a:gd name="connsiteX6" fmla="*/ 82161 w 240802"/>
                  <a:gd name="connsiteY6" fmla="*/ 262419 h 484341"/>
                  <a:gd name="connsiteX7" fmla="*/ 22416 w 240802"/>
                  <a:gd name="connsiteY7" fmla="*/ 298817 h 484341"/>
                  <a:gd name="connsiteX8" fmla="*/ 18547 w 240802"/>
                  <a:gd name="connsiteY8" fmla="*/ 301172 h 484341"/>
                  <a:gd name="connsiteX9" fmla="*/ 45 w 240802"/>
                  <a:gd name="connsiteY9" fmla="*/ 333770 h 484341"/>
                  <a:gd name="connsiteX10" fmla="*/ 45 w 240802"/>
                  <a:gd name="connsiteY10" fmla="*/ 347865 h 484341"/>
                  <a:gd name="connsiteX11" fmla="*/ 45 w 240802"/>
                  <a:gd name="connsiteY11" fmla="*/ 447373 h 484341"/>
                  <a:gd name="connsiteX12" fmla="*/ 36982 w 240802"/>
                  <a:gd name="connsiteY12" fmla="*/ 484310 h 484341"/>
                  <a:gd name="connsiteX13" fmla="*/ 73919 w 240802"/>
                  <a:gd name="connsiteY13" fmla="*/ 447373 h 484341"/>
                  <a:gd name="connsiteX14" fmla="*/ 73919 w 240802"/>
                  <a:gd name="connsiteY14" fmla="*/ 353954 h 484341"/>
                  <a:gd name="connsiteX15" fmla="*/ 123404 w 240802"/>
                  <a:gd name="connsiteY15" fmla="*/ 323812 h 484341"/>
                  <a:gd name="connsiteX16" fmla="*/ 136052 w 240802"/>
                  <a:gd name="connsiteY16" fmla="*/ 316108 h 484341"/>
                  <a:gd name="connsiteX17" fmla="*/ 156035 w 240802"/>
                  <a:gd name="connsiteY17" fmla="*/ 281560 h 484341"/>
                  <a:gd name="connsiteX18" fmla="*/ 156035 w 240802"/>
                  <a:gd name="connsiteY18" fmla="*/ 240586 h 484341"/>
                  <a:gd name="connsiteX19" fmla="*/ 156035 w 240802"/>
                  <a:gd name="connsiteY19" fmla="*/ 232916 h 484341"/>
                  <a:gd name="connsiteX20" fmla="*/ 211272 w 240802"/>
                  <a:gd name="connsiteY20" fmla="*/ 197190 h 484341"/>
                  <a:gd name="connsiteX21" fmla="*/ 233239 w 240802"/>
                  <a:gd name="connsiteY21" fmla="*/ 160118 h 484341"/>
                  <a:gd name="connsiteX22" fmla="*/ 240438 w 240802"/>
                  <a:gd name="connsiteY22" fmla="*/ 126108 h 484341"/>
                  <a:gd name="connsiteX23" fmla="*/ 224022 w 240802"/>
                  <a:gd name="connsiteY23" fmla="*/ 58088 h 484341"/>
                  <a:gd name="connsiteX24" fmla="*/ 174167 w 240802"/>
                  <a:gd name="connsiteY24" fmla="*/ 12202 h 484341"/>
                  <a:gd name="connsiteX25" fmla="*/ 93935 w 240802"/>
                  <a:gd name="connsiteY25" fmla="*/ 83183 h 484341"/>
                  <a:gd name="connsiteX26" fmla="*/ 103960 w 240802"/>
                  <a:gd name="connsiteY26" fmla="*/ 77262 h 484341"/>
                  <a:gd name="connsiteX27" fmla="*/ 115599 w 240802"/>
                  <a:gd name="connsiteY27" fmla="*/ 74067 h 484341"/>
                  <a:gd name="connsiteX28" fmla="*/ 127777 w 240802"/>
                  <a:gd name="connsiteY28" fmla="*/ 74067 h 484341"/>
                  <a:gd name="connsiteX29" fmla="*/ 139416 w 240802"/>
                  <a:gd name="connsiteY29" fmla="*/ 77262 h 484341"/>
                  <a:gd name="connsiteX30" fmla="*/ 149441 w 240802"/>
                  <a:gd name="connsiteY30" fmla="*/ 83183 h 484341"/>
                  <a:gd name="connsiteX31" fmla="*/ 157481 w 240802"/>
                  <a:gd name="connsiteY31" fmla="*/ 91223 h 484341"/>
                  <a:gd name="connsiteX32" fmla="*/ 163402 w 240802"/>
                  <a:gd name="connsiteY32" fmla="*/ 101248 h 484341"/>
                  <a:gd name="connsiteX33" fmla="*/ 166598 w 240802"/>
                  <a:gd name="connsiteY33" fmla="*/ 112888 h 484341"/>
                  <a:gd name="connsiteX34" fmla="*/ 166598 w 240802"/>
                  <a:gd name="connsiteY34" fmla="*/ 125065 h 484341"/>
                  <a:gd name="connsiteX35" fmla="*/ 163402 w 240802"/>
                  <a:gd name="connsiteY35" fmla="*/ 136705 h 484341"/>
                  <a:gd name="connsiteX36" fmla="*/ 157481 w 240802"/>
                  <a:gd name="connsiteY36" fmla="*/ 146730 h 484341"/>
                  <a:gd name="connsiteX37" fmla="*/ 149441 w 240802"/>
                  <a:gd name="connsiteY37" fmla="*/ 154770 h 484341"/>
                  <a:gd name="connsiteX38" fmla="*/ 139416 w 240802"/>
                  <a:gd name="connsiteY38" fmla="*/ 160690 h 484341"/>
                  <a:gd name="connsiteX39" fmla="*/ 127777 w 240802"/>
                  <a:gd name="connsiteY39" fmla="*/ 163886 h 484341"/>
                  <a:gd name="connsiteX40" fmla="*/ 115599 w 240802"/>
                  <a:gd name="connsiteY40" fmla="*/ 163886 h 484341"/>
                  <a:gd name="connsiteX41" fmla="*/ 103960 w 240802"/>
                  <a:gd name="connsiteY41" fmla="*/ 160690 h 484341"/>
                  <a:gd name="connsiteX42" fmla="*/ 93935 w 240802"/>
                  <a:gd name="connsiteY42" fmla="*/ 154770 h 484341"/>
                  <a:gd name="connsiteX43" fmla="*/ 85895 w 240802"/>
                  <a:gd name="connsiteY43" fmla="*/ 146730 h 484341"/>
                  <a:gd name="connsiteX44" fmla="*/ 79974 w 240802"/>
                  <a:gd name="connsiteY44" fmla="*/ 136705 h 484341"/>
                  <a:gd name="connsiteX45" fmla="*/ 76745 w 240802"/>
                  <a:gd name="connsiteY45" fmla="*/ 124964 h 484341"/>
                  <a:gd name="connsiteX46" fmla="*/ 76509 w 240802"/>
                  <a:gd name="connsiteY46" fmla="*/ 118976 h 484341"/>
                  <a:gd name="connsiteX47" fmla="*/ 76745 w 240802"/>
                  <a:gd name="connsiteY47" fmla="*/ 112988 h 484341"/>
                  <a:gd name="connsiteX48" fmla="*/ 79974 w 240802"/>
                  <a:gd name="connsiteY48" fmla="*/ 101248 h 484341"/>
                  <a:gd name="connsiteX49" fmla="*/ 85895 w 240802"/>
                  <a:gd name="connsiteY49" fmla="*/ 91223 h 484341"/>
                  <a:gd name="connsiteX50" fmla="*/ 93935 w 240802"/>
                  <a:gd name="connsiteY50" fmla="*/ 83183 h 48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0802" h="484341">
                    <a:moveTo>
                      <a:pt x="174167" y="12236"/>
                    </a:moveTo>
                    <a:cubicBezTo>
                      <a:pt x="159903" y="5777"/>
                      <a:pt x="147221" y="2245"/>
                      <a:pt x="131679" y="529"/>
                    </a:cubicBezTo>
                    <a:cubicBezTo>
                      <a:pt x="119871" y="-783"/>
                      <a:pt x="107996" y="495"/>
                      <a:pt x="96357" y="2716"/>
                    </a:cubicBezTo>
                    <a:cubicBezTo>
                      <a:pt x="41961" y="13110"/>
                      <a:pt x="3106" y="64748"/>
                      <a:pt x="2635" y="118976"/>
                    </a:cubicBezTo>
                    <a:cubicBezTo>
                      <a:pt x="2837" y="142121"/>
                      <a:pt x="9431" y="166510"/>
                      <a:pt x="23055" y="185450"/>
                    </a:cubicBezTo>
                    <a:cubicBezTo>
                      <a:pt x="38361" y="206744"/>
                      <a:pt x="57704" y="221781"/>
                      <a:pt x="82161" y="231133"/>
                    </a:cubicBezTo>
                    <a:lnTo>
                      <a:pt x="82161" y="262419"/>
                    </a:lnTo>
                    <a:cubicBezTo>
                      <a:pt x="62246" y="274563"/>
                      <a:pt x="42331" y="286673"/>
                      <a:pt x="22416" y="298817"/>
                    </a:cubicBezTo>
                    <a:cubicBezTo>
                      <a:pt x="21137" y="299591"/>
                      <a:pt x="19825" y="300365"/>
                      <a:pt x="18547" y="301172"/>
                    </a:cubicBezTo>
                    <a:cubicBezTo>
                      <a:pt x="7042" y="308506"/>
                      <a:pt x="348" y="320078"/>
                      <a:pt x="45" y="333770"/>
                    </a:cubicBezTo>
                    <a:cubicBezTo>
                      <a:pt x="-56" y="338479"/>
                      <a:pt x="45" y="343189"/>
                      <a:pt x="45" y="347865"/>
                    </a:cubicBezTo>
                    <a:lnTo>
                      <a:pt x="45" y="447373"/>
                    </a:lnTo>
                    <a:cubicBezTo>
                      <a:pt x="45" y="466682"/>
                      <a:pt x="17033" y="485218"/>
                      <a:pt x="36982" y="484310"/>
                    </a:cubicBezTo>
                    <a:cubicBezTo>
                      <a:pt x="56998" y="483401"/>
                      <a:pt x="73919" y="468061"/>
                      <a:pt x="73919" y="447373"/>
                    </a:cubicBezTo>
                    <a:lnTo>
                      <a:pt x="73919" y="353954"/>
                    </a:lnTo>
                    <a:cubicBezTo>
                      <a:pt x="90403" y="343895"/>
                      <a:pt x="106886" y="333870"/>
                      <a:pt x="123404" y="323812"/>
                    </a:cubicBezTo>
                    <a:cubicBezTo>
                      <a:pt x="127609" y="321255"/>
                      <a:pt x="131847" y="318699"/>
                      <a:pt x="136052" y="316108"/>
                    </a:cubicBezTo>
                    <a:cubicBezTo>
                      <a:pt x="148466" y="308405"/>
                      <a:pt x="155799" y="296328"/>
                      <a:pt x="156035" y="281560"/>
                    </a:cubicBezTo>
                    <a:cubicBezTo>
                      <a:pt x="156237" y="267902"/>
                      <a:pt x="156035" y="254244"/>
                      <a:pt x="156035" y="240586"/>
                    </a:cubicBezTo>
                    <a:lnTo>
                      <a:pt x="156035" y="232916"/>
                    </a:lnTo>
                    <a:cubicBezTo>
                      <a:pt x="176959" y="226558"/>
                      <a:pt x="197379" y="214111"/>
                      <a:pt x="211272" y="197190"/>
                    </a:cubicBezTo>
                    <a:cubicBezTo>
                      <a:pt x="220927" y="185450"/>
                      <a:pt x="227621" y="174180"/>
                      <a:pt x="233239" y="160118"/>
                    </a:cubicBezTo>
                    <a:cubicBezTo>
                      <a:pt x="237579" y="149219"/>
                      <a:pt x="239429" y="137815"/>
                      <a:pt x="240438" y="126108"/>
                    </a:cubicBezTo>
                    <a:cubicBezTo>
                      <a:pt x="242457" y="102896"/>
                      <a:pt x="235964" y="77969"/>
                      <a:pt x="224022" y="58088"/>
                    </a:cubicBezTo>
                    <a:cubicBezTo>
                      <a:pt x="212483" y="38845"/>
                      <a:pt x="194721" y="21521"/>
                      <a:pt x="174167" y="12202"/>
                    </a:cubicBezTo>
                    <a:close/>
                    <a:moveTo>
                      <a:pt x="93935" y="83183"/>
                    </a:moveTo>
                    <a:cubicBezTo>
                      <a:pt x="97164" y="80997"/>
                      <a:pt x="100495" y="79012"/>
                      <a:pt x="103960" y="77262"/>
                    </a:cubicBezTo>
                    <a:cubicBezTo>
                      <a:pt x="107761" y="75917"/>
                      <a:pt x="111630" y="74840"/>
                      <a:pt x="115599" y="74067"/>
                    </a:cubicBezTo>
                    <a:cubicBezTo>
                      <a:pt x="119670" y="73798"/>
                      <a:pt x="123740" y="73798"/>
                      <a:pt x="127777" y="74067"/>
                    </a:cubicBezTo>
                    <a:cubicBezTo>
                      <a:pt x="131713" y="74874"/>
                      <a:pt x="135582" y="75951"/>
                      <a:pt x="139416" y="77262"/>
                    </a:cubicBezTo>
                    <a:cubicBezTo>
                      <a:pt x="142881" y="79012"/>
                      <a:pt x="146212" y="80997"/>
                      <a:pt x="149441" y="83183"/>
                    </a:cubicBezTo>
                    <a:cubicBezTo>
                      <a:pt x="152301" y="85673"/>
                      <a:pt x="154958" y="88364"/>
                      <a:pt x="157481" y="91223"/>
                    </a:cubicBezTo>
                    <a:cubicBezTo>
                      <a:pt x="159668" y="94453"/>
                      <a:pt x="161653" y="97783"/>
                      <a:pt x="163402" y="101248"/>
                    </a:cubicBezTo>
                    <a:cubicBezTo>
                      <a:pt x="164748" y="105049"/>
                      <a:pt x="165824" y="108918"/>
                      <a:pt x="166598" y="112888"/>
                    </a:cubicBezTo>
                    <a:cubicBezTo>
                      <a:pt x="166867" y="116958"/>
                      <a:pt x="166867" y="121028"/>
                      <a:pt x="166598" y="125065"/>
                    </a:cubicBezTo>
                    <a:cubicBezTo>
                      <a:pt x="165790" y="129001"/>
                      <a:pt x="164714" y="132870"/>
                      <a:pt x="163402" y="136705"/>
                    </a:cubicBezTo>
                    <a:cubicBezTo>
                      <a:pt x="161653" y="140170"/>
                      <a:pt x="159702" y="143500"/>
                      <a:pt x="157481" y="146730"/>
                    </a:cubicBezTo>
                    <a:cubicBezTo>
                      <a:pt x="154992" y="149589"/>
                      <a:pt x="152301" y="152247"/>
                      <a:pt x="149441" y="154770"/>
                    </a:cubicBezTo>
                    <a:cubicBezTo>
                      <a:pt x="146212" y="156956"/>
                      <a:pt x="142881" y="158941"/>
                      <a:pt x="139416" y="160690"/>
                    </a:cubicBezTo>
                    <a:cubicBezTo>
                      <a:pt x="135615" y="162036"/>
                      <a:pt x="131746" y="163112"/>
                      <a:pt x="127777" y="163886"/>
                    </a:cubicBezTo>
                    <a:cubicBezTo>
                      <a:pt x="123707" y="164155"/>
                      <a:pt x="119636" y="164155"/>
                      <a:pt x="115599" y="163886"/>
                    </a:cubicBezTo>
                    <a:cubicBezTo>
                      <a:pt x="111663" y="163079"/>
                      <a:pt x="107795" y="162002"/>
                      <a:pt x="103960" y="160690"/>
                    </a:cubicBezTo>
                    <a:cubicBezTo>
                      <a:pt x="100495" y="158941"/>
                      <a:pt x="97131" y="156956"/>
                      <a:pt x="93935" y="154770"/>
                    </a:cubicBezTo>
                    <a:cubicBezTo>
                      <a:pt x="91075" y="152280"/>
                      <a:pt x="88418" y="149589"/>
                      <a:pt x="85895" y="146730"/>
                    </a:cubicBezTo>
                    <a:cubicBezTo>
                      <a:pt x="83708" y="143500"/>
                      <a:pt x="81723" y="140170"/>
                      <a:pt x="79974" y="136705"/>
                    </a:cubicBezTo>
                    <a:cubicBezTo>
                      <a:pt x="78629" y="132870"/>
                      <a:pt x="77552" y="128968"/>
                      <a:pt x="76745" y="124964"/>
                    </a:cubicBezTo>
                    <a:cubicBezTo>
                      <a:pt x="76610" y="122980"/>
                      <a:pt x="76509" y="120995"/>
                      <a:pt x="76509" y="118976"/>
                    </a:cubicBezTo>
                    <a:cubicBezTo>
                      <a:pt x="76509" y="116992"/>
                      <a:pt x="76610" y="114973"/>
                      <a:pt x="76745" y="112988"/>
                    </a:cubicBezTo>
                    <a:cubicBezTo>
                      <a:pt x="77552" y="108985"/>
                      <a:pt x="78629" y="105083"/>
                      <a:pt x="79974" y="101248"/>
                    </a:cubicBezTo>
                    <a:cubicBezTo>
                      <a:pt x="81723" y="97783"/>
                      <a:pt x="83708" y="94453"/>
                      <a:pt x="85895" y="91223"/>
                    </a:cubicBezTo>
                    <a:cubicBezTo>
                      <a:pt x="88384" y="88364"/>
                      <a:pt x="91075" y="85706"/>
                      <a:pt x="93935" y="8318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sp>
            <p:nvSpPr>
              <p:cNvPr id="56" name="Freeform: Shape 55">
                <a:extLst>
                  <a:ext uri="{FF2B5EF4-FFF2-40B4-BE49-F238E27FC236}">
                    <a16:creationId xmlns:a16="http://schemas.microsoft.com/office/drawing/2014/main" id="{A3E498D0-185F-BC61-A9AD-4570C73A2D7A}"/>
                  </a:ext>
                </a:extLst>
              </p:cNvPr>
              <p:cNvSpPr/>
              <p:nvPr/>
            </p:nvSpPr>
            <p:spPr>
              <a:xfrm>
                <a:off x="9926336" y="2894342"/>
                <a:ext cx="258706" cy="526149"/>
              </a:xfrm>
              <a:custGeom>
                <a:avLst/>
                <a:gdLst>
                  <a:gd name="connsiteX0" fmla="*/ 157734 w 238167"/>
                  <a:gd name="connsiteY0" fmla="*/ 252805 h 484375"/>
                  <a:gd name="connsiteX1" fmla="*/ 156051 w 238167"/>
                  <a:gd name="connsiteY1" fmla="*/ 252267 h 484375"/>
                  <a:gd name="connsiteX2" fmla="*/ 156051 w 238167"/>
                  <a:gd name="connsiteY2" fmla="*/ 171665 h 484375"/>
                  <a:gd name="connsiteX3" fmla="*/ 155379 w 238167"/>
                  <a:gd name="connsiteY3" fmla="*/ 164163 h 484375"/>
                  <a:gd name="connsiteX4" fmla="*/ 136170 w 238167"/>
                  <a:gd name="connsiteY4" fmla="*/ 136242 h 484375"/>
                  <a:gd name="connsiteX5" fmla="*/ 94927 w 238167"/>
                  <a:gd name="connsiteY5" fmla="*/ 111112 h 484375"/>
                  <a:gd name="connsiteX6" fmla="*/ 73936 w 238167"/>
                  <a:gd name="connsiteY6" fmla="*/ 98329 h 484375"/>
                  <a:gd name="connsiteX7" fmla="*/ 73936 w 238167"/>
                  <a:gd name="connsiteY7" fmla="*/ 36969 h 484375"/>
                  <a:gd name="connsiteX8" fmla="*/ 36999 w 238167"/>
                  <a:gd name="connsiteY8" fmla="*/ 32 h 484375"/>
                  <a:gd name="connsiteX9" fmla="*/ 62 w 238167"/>
                  <a:gd name="connsiteY9" fmla="*/ 36969 h 484375"/>
                  <a:gd name="connsiteX10" fmla="*/ 62 w 238167"/>
                  <a:gd name="connsiteY10" fmla="*/ 114846 h 484375"/>
                  <a:gd name="connsiteX11" fmla="*/ 62 w 238167"/>
                  <a:gd name="connsiteY11" fmla="*/ 118816 h 484375"/>
                  <a:gd name="connsiteX12" fmla="*/ 18665 w 238167"/>
                  <a:gd name="connsiteY12" fmla="*/ 151178 h 484375"/>
                  <a:gd name="connsiteX13" fmla="*/ 28521 w 238167"/>
                  <a:gd name="connsiteY13" fmla="*/ 157199 h 484375"/>
                  <a:gd name="connsiteX14" fmla="*/ 69798 w 238167"/>
                  <a:gd name="connsiteY14" fmla="*/ 182329 h 484375"/>
                  <a:gd name="connsiteX15" fmla="*/ 82177 w 238167"/>
                  <a:gd name="connsiteY15" fmla="*/ 189864 h 484375"/>
                  <a:gd name="connsiteX16" fmla="*/ 82177 w 238167"/>
                  <a:gd name="connsiteY16" fmla="*/ 252267 h 484375"/>
                  <a:gd name="connsiteX17" fmla="*/ 29530 w 238167"/>
                  <a:gd name="connsiteY17" fmla="*/ 287152 h 484375"/>
                  <a:gd name="connsiteX18" fmla="*/ 7563 w 238167"/>
                  <a:gd name="connsiteY18" fmla="*/ 324223 h 484375"/>
                  <a:gd name="connsiteX19" fmla="*/ 364 w 238167"/>
                  <a:gd name="connsiteY19" fmla="*/ 358234 h 484375"/>
                  <a:gd name="connsiteX20" fmla="*/ 16781 w 238167"/>
                  <a:gd name="connsiteY20" fmla="*/ 426254 h 484375"/>
                  <a:gd name="connsiteX21" fmla="*/ 66636 w 238167"/>
                  <a:gd name="connsiteY21" fmla="*/ 472140 h 484375"/>
                  <a:gd name="connsiteX22" fmla="*/ 109123 w 238167"/>
                  <a:gd name="connsiteY22" fmla="*/ 483846 h 484375"/>
                  <a:gd name="connsiteX23" fmla="*/ 144446 w 238167"/>
                  <a:gd name="connsiteY23" fmla="*/ 481660 h 484375"/>
                  <a:gd name="connsiteX24" fmla="*/ 238167 w 238167"/>
                  <a:gd name="connsiteY24" fmla="*/ 365399 h 484375"/>
                  <a:gd name="connsiteX25" fmla="*/ 217748 w 238167"/>
                  <a:gd name="connsiteY25" fmla="*/ 298926 h 484375"/>
                  <a:gd name="connsiteX26" fmla="*/ 157734 w 238167"/>
                  <a:gd name="connsiteY26" fmla="*/ 252872 h 484375"/>
                  <a:gd name="connsiteX27" fmla="*/ 146868 w 238167"/>
                  <a:gd name="connsiteY27" fmla="*/ 401125 h 484375"/>
                  <a:gd name="connsiteX28" fmla="*/ 136843 w 238167"/>
                  <a:gd name="connsiteY28" fmla="*/ 407046 h 484375"/>
                  <a:gd name="connsiteX29" fmla="*/ 125203 w 238167"/>
                  <a:gd name="connsiteY29" fmla="*/ 410242 h 484375"/>
                  <a:gd name="connsiteX30" fmla="*/ 113026 w 238167"/>
                  <a:gd name="connsiteY30" fmla="*/ 410242 h 484375"/>
                  <a:gd name="connsiteX31" fmla="*/ 101386 w 238167"/>
                  <a:gd name="connsiteY31" fmla="*/ 407046 h 484375"/>
                  <a:gd name="connsiteX32" fmla="*/ 91361 w 238167"/>
                  <a:gd name="connsiteY32" fmla="*/ 401125 h 484375"/>
                  <a:gd name="connsiteX33" fmla="*/ 83321 w 238167"/>
                  <a:gd name="connsiteY33" fmla="*/ 393085 h 484375"/>
                  <a:gd name="connsiteX34" fmla="*/ 77401 w 238167"/>
                  <a:gd name="connsiteY34" fmla="*/ 383060 h 484375"/>
                  <a:gd name="connsiteX35" fmla="*/ 74205 w 238167"/>
                  <a:gd name="connsiteY35" fmla="*/ 371421 h 484375"/>
                  <a:gd name="connsiteX36" fmla="*/ 74205 w 238167"/>
                  <a:gd name="connsiteY36" fmla="*/ 359209 h 484375"/>
                  <a:gd name="connsiteX37" fmla="*/ 77401 w 238167"/>
                  <a:gd name="connsiteY37" fmla="*/ 347570 h 484375"/>
                  <a:gd name="connsiteX38" fmla="*/ 83321 w 238167"/>
                  <a:gd name="connsiteY38" fmla="*/ 337545 h 484375"/>
                  <a:gd name="connsiteX39" fmla="*/ 91361 w 238167"/>
                  <a:gd name="connsiteY39" fmla="*/ 329505 h 484375"/>
                  <a:gd name="connsiteX40" fmla="*/ 101386 w 238167"/>
                  <a:gd name="connsiteY40" fmla="*/ 323584 h 484375"/>
                  <a:gd name="connsiteX41" fmla="*/ 113026 w 238167"/>
                  <a:gd name="connsiteY41" fmla="*/ 320388 h 484375"/>
                  <a:gd name="connsiteX42" fmla="*/ 125203 w 238167"/>
                  <a:gd name="connsiteY42" fmla="*/ 320388 h 484375"/>
                  <a:gd name="connsiteX43" fmla="*/ 136843 w 238167"/>
                  <a:gd name="connsiteY43" fmla="*/ 323584 h 484375"/>
                  <a:gd name="connsiteX44" fmla="*/ 146868 w 238167"/>
                  <a:gd name="connsiteY44" fmla="*/ 329505 h 484375"/>
                  <a:gd name="connsiteX45" fmla="*/ 154908 w 238167"/>
                  <a:gd name="connsiteY45" fmla="*/ 337545 h 484375"/>
                  <a:gd name="connsiteX46" fmla="*/ 160828 w 238167"/>
                  <a:gd name="connsiteY46" fmla="*/ 347570 h 484375"/>
                  <a:gd name="connsiteX47" fmla="*/ 164058 w 238167"/>
                  <a:gd name="connsiteY47" fmla="*/ 359310 h 484375"/>
                  <a:gd name="connsiteX48" fmla="*/ 164293 w 238167"/>
                  <a:gd name="connsiteY48" fmla="*/ 365298 h 484375"/>
                  <a:gd name="connsiteX49" fmla="*/ 164058 w 238167"/>
                  <a:gd name="connsiteY49" fmla="*/ 371286 h 484375"/>
                  <a:gd name="connsiteX50" fmla="*/ 160828 w 238167"/>
                  <a:gd name="connsiteY50" fmla="*/ 383027 h 484375"/>
                  <a:gd name="connsiteX51" fmla="*/ 154908 w 238167"/>
                  <a:gd name="connsiteY51" fmla="*/ 393051 h 484375"/>
                  <a:gd name="connsiteX52" fmla="*/ 146868 w 238167"/>
                  <a:gd name="connsiteY52" fmla="*/ 401091 h 4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8167" h="484375">
                    <a:moveTo>
                      <a:pt x="157734" y="252805"/>
                    </a:moveTo>
                    <a:cubicBezTo>
                      <a:pt x="157195" y="252603"/>
                      <a:pt x="156623" y="252469"/>
                      <a:pt x="156051" y="252267"/>
                    </a:cubicBezTo>
                    <a:lnTo>
                      <a:pt x="156051" y="171665"/>
                    </a:lnTo>
                    <a:cubicBezTo>
                      <a:pt x="156051" y="168940"/>
                      <a:pt x="155782" y="167123"/>
                      <a:pt x="155379" y="164163"/>
                    </a:cubicBezTo>
                    <a:cubicBezTo>
                      <a:pt x="153730" y="151952"/>
                      <a:pt x="146430" y="142633"/>
                      <a:pt x="136170" y="136242"/>
                    </a:cubicBezTo>
                    <a:cubicBezTo>
                      <a:pt x="122512" y="127697"/>
                      <a:pt x="108652" y="119489"/>
                      <a:pt x="94927" y="111112"/>
                    </a:cubicBezTo>
                    <a:cubicBezTo>
                      <a:pt x="87930" y="106840"/>
                      <a:pt x="80933" y="102568"/>
                      <a:pt x="73936" y="98329"/>
                    </a:cubicBezTo>
                    <a:lnTo>
                      <a:pt x="73936" y="36969"/>
                    </a:lnTo>
                    <a:cubicBezTo>
                      <a:pt x="73936" y="17626"/>
                      <a:pt x="56947" y="-876"/>
                      <a:pt x="36999" y="32"/>
                    </a:cubicBezTo>
                    <a:cubicBezTo>
                      <a:pt x="16983" y="940"/>
                      <a:pt x="62" y="16280"/>
                      <a:pt x="62" y="36969"/>
                    </a:cubicBezTo>
                    <a:lnTo>
                      <a:pt x="62" y="114846"/>
                    </a:lnTo>
                    <a:cubicBezTo>
                      <a:pt x="62" y="116158"/>
                      <a:pt x="-6" y="117504"/>
                      <a:pt x="62" y="118816"/>
                    </a:cubicBezTo>
                    <a:cubicBezTo>
                      <a:pt x="600" y="132508"/>
                      <a:pt x="7261" y="143743"/>
                      <a:pt x="18665" y="151178"/>
                    </a:cubicBezTo>
                    <a:cubicBezTo>
                      <a:pt x="21894" y="153264"/>
                      <a:pt x="25258" y="155181"/>
                      <a:pt x="28521" y="157199"/>
                    </a:cubicBezTo>
                    <a:cubicBezTo>
                      <a:pt x="42280" y="165576"/>
                      <a:pt x="56039" y="173952"/>
                      <a:pt x="69798" y="182329"/>
                    </a:cubicBezTo>
                    <a:cubicBezTo>
                      <a:pt x="73936" y="184852"/>
                      <a:pt x="78040" y="187341"/>
                      <a:pt x="82177" y="189864"/>
                    </a:cubicBezTo>
                    <a:lnTo>
                      <a:pt x="82177" y="252267"/>
                    </a:lnTo>
                    <a:cubicBezTo>
                      <a:pt x="62161" y="258827"/>
                      <a:pt x="42852" y="270937"/>
                      <a:pt x="29530" y="287152"/>
                    </a:cubicBezTo>
                    <a:cubicBezTo>
                      <a:pt x="19876" y="298892"/>
                      <a:pt x="13181" y="310162"/>
                      <a:pt x="7563" y="324223"/>
                    </a:cubicBezTo>
                    <a:cubicBezTo>
                      <a:pt x="3224" y="335123"/>
                      <a:pt x="1373" y="346527"/>
                      <a:pt x="364" y="358234"/>
                    </a:cubicBezTo>
                    <a:cubicBezTo>
                      <a:pt x="-1654" y="381445"/>
                      <a:pt x="4838" y="406373"/>
                      <a:pt x="16781" y="426254"/>
                    </a:cubicBezTo>
                    <a:cubicBezTo>
                      <a:pt x="28319" y="445497"/>
                      <a:pt x="46081" y="462821"/>
                      <a:pt x="66636" y="472140"/>
                    </a:cubicBezTo>
                    <a:cubicBezTo>
                      <a:pt x="80899" y="478599"/>
                      <a:pt x="93581" y="482131"/>
                      <a:pt x="109123" y="483846"/>
                    </a:cubicBezTo>
                    <a:cubicBezTo>
                      <a:pt x="120931" y="485158"/>
                      <a:pt x="132806" y="483880"/>
                      <a:pt x="144446" y="481660"/>
                    </a:cubicBezTo>
                    <a:cubicBezTo>
                      <a:pt x="198842" y="471265"/>
                      <a:pt x="237696" y="419627"/>
                      <a:pt x="238167" y="365399"/>
                    </a:cubicBezTo>
                    <a:cubicBezTo>
                      <a:pt x="237965" y="342255"/>
                      <a:pt x="231372" y="317865"/>
                      <a:pt x="217748" y="298926"/>
                    </a:cubicBezTo>
                    <a:cubicBezTo>
                      <a:pt x="202273" y="277362"/>
                      <a:pt x="182594" y="262191"/>
                      <a:pt x="157734" y="252872"/>
                    </a:cubicBezTo>
                    <a:close/>
                    <a:moveTo>
                      <a:pt x="146868" y="401125"/>
                    </a:moveTo>
                    <a:cubicBezTo>
                      <a:pt x="143638" y="403312"/>
                      <a:pt x="140308" y="405296"/>
                      <a:pt x="136843" y="407046"/>
                    </a:cubicBezTo>
                    <a:cubicBezTo>
                      <a:pt x="133041" y="408391"/>
                      <a:pt x="129173" y="409468"/>
                      <a:pt x="125203" y="410242"/>
                    </a:cubicBezTo>
                    <a:cubicBezTo>
                      <a:pt x="121133" y="410511"/>
                      <a:pt x="117062" y="410511"/>
                      <a:pt x="113026" y="410242"/>
                    </a:cubicBezTo>
                    <a:cubicBezTo>
                      <a:pt x="109090" y="409434"/>
                      <a:pt x="105221" y="408358"/>
                      <a:pt x="101386" y="407046"/>
                    </a:cubicBezTo>
                    <a:cubicBezTo>
                      <a:pt x="97921" y="405296"/>
                      <a:pt x="94557" y="403312"/>
                      <a:pt x="91361" y="401125"/>
                    </a:cubicBezTo>
                    <a:cubicBezTo>
                      <a:pt x="88502" y="398636"/>
                      <a:pt x="85844" y="395944"/>
                      <a:pt x="83321" y="393085"/>
                    </a:cubicBezTo>
                    <a:cubicBezTo>
                      <a:pt x="81135" y="389856"/>
                      <a:pt x="79150" y="386525"/>
                      <a:pt x="77401" y="383060"/>
                    </a:cubicBezTo>
                    <a:cubicBezTo>
                      <a:pt x="76055" y="379259"/>
                      <a:pt x="74978" y="375390"/>
                      <a:pt x="74205" y="371421"/>
                    </a:cubicBezTo>
                    <a:cubicBezTo>
                      <a:pt x="73936" y="367350"/>
                      <a:pt x="73936" y="363280"/>
                      <a:pt x="74205" y="359209"/>
                    </a:cubicBezTo>
                    <a:cubicBezTo>
                      <a:pt x="75012" y="355273"/>
                      <a:pt x="76089" y="351405"/>
                      <a:pt x="77401" y="347570"/>
                    </a:cubicBezTo>
                    <a:cubicBezTo>
                      <a:pt x="79150" y="344105"/>
                      <a:pt x="81135" y="340774"/>
                      <a:pt x="83321" y="337545"/>
                    </a:cubicBezTo>
                    <a:cubicBezTo>
                      <a:pt x="85811" y="334686"/>
                      <a:pt x="88502" y="332028"/>
                      <a:pt x="91361" y="329505"/>
                    </a:cubicBezTo>
                    <a:cubicBezTo>
                      <a:pt x="94591" y="327318"/>
                      <a:pt x="97921" y="325334"/>
                      <a:pt x="101386" y="323584"/>
                    </a:cubicBezTo>
                    <a:cubicBezTo>
                      <a:pt x="105187" y="322239"/>
                      <a:pt x="109056" y="321162"/>
                      <a:pt x="113026" y="320388"/>
                    </a:cubicBezTo>
                    <a:cubicBezTo>
                      <a:pt x="117096" y="320119"/>
                      <a:pt x="121166" y="320119"/>
                      <a:pt x="125203" y="320388"/>
                    </a:cubicBezTo>
                    <a:cubicBezTo>
                      <a:pt x="129139" y="321196"/>
                      <a:pt x="133008" y="322272"/>
                      <a:pt x="136843" y="323584"/>
                    </a:cubicBezTo>
                    <a:cubicBezTo>
                      <a:pt x="140308" y="325334"/>
                      <a:pt x="143638" y="327318"/>
                      <a:pt x="146868" y="329505"/>
                    </a:cubicBezTo>
                    <a:cubicBezTo>
                      <a:pt x="149727" y="331994"/>
                      <a:pt x="152385" y="334686"/>
                      <a:pt x="154908" y="337545"/>
                    </a:cubicBezTo>
                    <a:cubicBezTo>
                      <a:pt x="157094" y="340774"/>
                      <a:pt x="159079" y="344105"/>
                      <a:pt x="160828" y="347570"/>
                    </a:cubicBezTo>
                    <a:cubicBezTo>
                      <a:pt x="162174" y="351405"/>
                      <a:pt x="163250" y="355307"/>
                      <a:pt x="164058" y="359310"/>
                    </a:cubicBezTo>
                    <a:cubicBezTo>
                      <a:pt x="164192" y="361295"/>
                      <a:pt x="164293" y="363280"/>
                      <a:pt x="164293" y="365298"/>
                    </a:cubicBezTo>
                    <a:cubicBezTo>
                      <a:pt x="164293" y="367283"/>
                      <a:pt x="164192" y="369301"/>
                      <a:pt x="164058" y="371286"/>
                    </a:cubicBezTo>
                    <a:cubicBezTo>
                      <a:pt x="163250" y="375289"/>
                      <a:pt x="162174" y="379192"/>
                      <a:pt x="160828" y="383027"/>
                    </a:cubicBezTo>
                    <a:cubicBezTo>
                      <a:pt x="159079" y="386492"/>
                      <a:pt x="157128" y="389822"/>
                      <a:pt x="154908" y="393051"/>
                    </a:cubicBezTo>
                    <a:cubicBezTo>
                      <a:pt x="152418" y="395911"/>
                      <a:pt x="149727" y="398568"/>
                      <a:pt x="146868" y="401091"/>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sp>
          <p:nvSpPr>
            <p:cNvPr id="51" name="Freeform: Shape 50">
              <a:extLst>
                <a:ext uri="{FF2B5EF4-FFF2-40B4-BE49-F238E27FC236}">
                  <a16:creationId xmlns:a16="http://schemas.microsoft.com/office/drawing/2014/main" id="{82C94AD3-C522-3F75-E4B1-F333EFA641C4}"/>
                </a:ext>
              </a:extLst>
            </p:cNvPr>
            <p:cNvSpPr>
              <a:spLocks noChangeAspect="1"/>
            </p:cNvSpPr>
            <p:nvPr/>
          </p:nvSpPr>
          <p:spPr>
            <a:xfrm rot="5400000">
              <a:off x="8515984" y="2050476"/>
              <a:ext cx="1652869" cy="921121"/>
            </a:xfrm>
            <a:custGeom>
              <a:avLst/>
              <a:gdLst>
                <a:gd name="connsiteX0" fmla="*/ 208892 w 643307"/>
                <a:gd name="connsiteY0" fmla="*/ 321654 h 321653"/>
                <a:gd name="connsiteX1" fmla="*/ 321654 w 643307"/>
                <a:gd name="connsiteY1" fmla="*/ 208892 h 321653"/>
                <a:gd name="connsiteX2" fmla="*/ 434415 w 643307"/>
                <a:gd name="connsiteY2" fmla="*/ 321654 h 321653"/>
                <a:gd name="connsiteX3" fmla="*/ 643307 w 643307"/>
                <a:gd name="connsiteY3" fmla="*/ 321654 h 321653"/>
                <a:gd name="connsiteX4" fmla="*/ 643307 w 643307"/>
                <a:gd name="connsiteY4" fmla="*/ 291822 h 321653"/>
                <a:gd name="connsiteX5" fmla="*/ 625453 w 643307"/>
                <a:gd name="connsiteY5" fmla="*/ 268935 h 321653"/>
                <a:gd name="connsiteX6" fmla="*/ 548779 w 643307"/>
                <a:gd name="connsiteY6" fmla="*/ 249767 h 321653"/>
                <a:gd name="connsiteX7" fmla="*/ 542835 w 643307"/>
                <a:gd name="connsiteY7" fmla="*/ 244290 h 321653"/>
                <a:gd name="connsiteX8" fmla="*/ 532750 w 643307"/>
                <a:gd name="connsiteY8" fmla="*/ 219957 h 321653"/>
                <a:gd name="connsiteX9" fmla="*/ 533084 w 643307"/>
                <a:gd name="connsiteY9" fmla="*/ 211876 h 321653"/>
                <a:gd name="connsiteX10" fmla="*/ 573736 w 643307"/>
                <a:gd name="connsiteY10" fmla="*/ 144108 h 321653"/>
                <a:gd name="connsiteX11" fmla="*/ 570196 w 643307"/>
                <a:gd name="connsiteY11" fmla="*/ 115299 h 321653"/>
                <a:gd name="connsiteX12" fmla="*/ 528008 w 643307"/>
                <a:gd name="connsiteY12" fmla="*/ 73111 h 321653"/>
                <a:gd name="connsiteX13" fmla="*/ 499200 w 643307"/>
                <a:gd name="connsiteY13" fmla="*/ 69571 h 321653"/>
                <a:gd name="connsiteX14" fmla="*/ 431432 w 643307"/>
                <a:gd name="connsiteY14" fmla="*/ 110223 h 321653"/>
                <a:gd name="connsiteX15" fmla="*/ 423350 w 643307"/>
                <a:gd name="connsiteY15" fmla="*/ 110557 h 321653"/>
                <a:gd name="connsiteX16" fmla="*/ 399017 w 643307"/>
                <a:gd name="connsiteY16" fmla="*/ 100472 h 321653"/>
                <a:gd name="connsiteX17" fmla="*/ 393540 w 643307"/>
                <a:gd name="connsiteY17" fmla="*/ 94528 h 321653"/>
                <a:gd name="connsiteX18" fmla="*/ 374372 w 643307"/>
                <a:gd name="connsiteY18" fmla="*/ 17855 h 321653"/>
                <a:gd name="connsiteX19" fmla="*/ 351486 w 643307"/>
                <a:gd name="connsiteY19" fmla="*/ 0 h 321653"/>
                <a:gd name="connsiteX20" fmla="*/ 291821 w 643307"/>
                <a:gd name="connsiteY20" fmla="*/ 0 h 321653"/>
                <a:gd name="connsiteX21" fmla="*/ 268935 w 643307"/>
                <a:gd name="connsiteY21" fmla="*/ 17855 h 321653"/>
                <a:gd name="connsiteX22" fmla="*/ 249767 w 643307"/>
                <a:gd name="connsiteY22" fmla="*/ 94528 h 321653"/>
                <a:gd name="connsiteX23" fmla="*/ 244290 w 643307"/>
                <a:gd name="connsiteY23" fmla="*/ 100472 h 321653"/>
                <a:gd name="connsiteX24" fmla="*/ 219957 w 643307"/>
                <a:gd name="connsiteY24" fmla="*/ 110557 h 321653"/>
                <a:gd name="connsiteX25" fmla="*/ 211876 w 643307"/>
                <a:gd name="connsiteY25" fmla="*/ 110223 h 321653"/>
                <a:gd name="connsiteX26" fmla="*/ 144107 w 643307"/>
                <a:gd name="connsiteY26" fmla="*/ 69571 h 321653"/>
                <a:gd name="connsiteX27" fmla="*/ 115299 w 643307"/>
                <a:gd name="connsiteY27" fmla="*/ 73111 h 321653"/>
                <a:gd name="connsiteX28" fmla="*/ 73111 w 643307"/>
                <a:gd name="connsiteY28" fmla="*/ 115299 h 321653"/>
                <a:gd name="connsiteX29" fmla="*/ 69571 w 643307"/>
                <a:gd name="connsiteY29" fmla="*/ 144108 h 321653"/>
                <a:gd name="connsiteX30" fmla="*/ 110223 w 643307"/>
                <a:gd name="connsiteY30" fmla="*/ 211876 h 321653"/>
                <a:gd name="connsiteX31" fmla="*/ 110557 w 643307"/>
                <a:gd name="connsiteY31" fmla="*/ 219957 h 321653"/>
                <a:gd name="connsiteX32" fmla="*/ 100472 w 643307"/>
                <a:gd name="connsiteY32" fmla="*/ 244290 h 321653"/>
                <a:gd name="connsiteX33" fmla="*/ 94528 w 643307"/>
                <a:gd name="connsiteY33" fmla="*/ 249767 h 321653"/>
                <a:gd name="connsiteX34" fmla="*/ 17855 w 643307"/>
                <a:gd name="connsiteY34" fmla="*/ 268935 h 321653"/>
                <a:gd name="connsiteX35" fmla="*/ 0 w 643307"/>
                <a:gd name="connsiteY35" fmla="*/ 291822 h 321653"/>
                <a:gd name="connsiteX36" fmla="*/ 0 w 643307"/>
                <a:gd name="connsiteY36" fmla="*/ 321654 h 321653"/>
                <a:gd name="connsiteX37" fmla="*/ 208892 w 643307"/>
                <a:gd name="connsiteY37" fmla="*/ 321654 h 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3307" h="321653">
                  <a:moveTo>
                    <a:pt x="208892" y="321654"/>
                  </a:moveTo>
                  <a:cubicBezTo>
                    <a:pt x="208892" y="259385"/>
                    <a:pt x="259385" y="208892"/>
                    <a:pt x="321654" y="208892"/>
                  </a:cubicBezTo>
                  <a:cubicBezTo>
                    <a:pt x="383923" y="208892"/>
                    <a:pt x="434415" y="259385"/>
                    <a:pt x="434415" y="321654"/>
                  </a:cubicBezTo>
                  <a:lnTo>
                    <a:pt x="643307" y="321654"/>
                  </a:lnTo>
                  <a:lnTo>
                    <a:pt x="643307" y="291822"/>
                  </a:lnTo>
                  <a:cubicBezTo>
                    <a:pt x="643307" y="281002"/>
                    <a:pt x="635938" y="271562"/>
                    <a:pt x="625453" y="268935"/>
                  </a:cubicBezTo>
                  <a:lnTo>
                    <a:pt x="548779" y="249767"/>
                  </a:lnTo>
                  <a:cubicBezTo>
                    <a:pt x="545997" y="249077"/>
                    <a:pt x="543793" y="247006"/>
                    <a:pt x="542835" y="244290"/>
                  </a:cubicBezTo>
                  <a:cubicBezTo>
                    <a:pt x="539919" y="235964"/>
                    <a:pt x="536557" y="227838"/>
                    <a:pt x="532750" y="219957"/>
                  </a:cubicBezTo>
                  <a:cubicBezTo>
                    <a:pt x="531503" y="217375"/>
                    <a:pt x="531592" y="214347"/>
                    <a:pt x="533084" y="211876"/>
                  </a:cubicBezTo>
                  <a:lnTo>
                    <a:pt x="573736" y="144108"/>
                  </a:lnTo>
                  <a:cubicBezTo>
                    <a:pt x="579302" y="134824"/>
                    <a:pt x="577832" y="122958"/>
                    <a:pt x="570196" y="115299"/>
                  </a:cubicBezTo>
                  <a:lnTo>
                    <a:pt x="528008" y="73111"/>
                  </a:lnTo>
                  <a:cubicBezTo>
                    <a:pt x="520350" y="65453"/>
                    <a:pt x="508484" y="64006"/>
                    <a:pt x="499200" y="69571"/>
                  </a:cubicBezTo>
                  <a:lnTo>
                    <a:pt x="431432" y="110223"/>
                  </a:lnTo>
                  <a:cubicBezTo>
                    <a:pt x="428961" y="111693"/>
                    <a:pt x="425933" y="111804"/>
                    <a:pt x="423350" y="110557"/>
                  </a:cubicBezTo>
                  <a:cubicBezTo>
                    <a:pt x="415469" y="106750"/>
                    <a:pt x="407343" y="103389"/>
                    <a:pt x="399017" y="100472"/>
                  </a:cubicBezTo>
                  <a:cubicBezTo>
                    <a:pt x="396301" y="99515"/>
                    <a:pt x="394231" y="97311"/>
                    <a:pt x="393540" y="94528"/>
                  </a:cubicBezTo>
                  <a:lnTo>
                    <a:pt x="374372" y="17855"/>
                  </a:lnTo>
                  <a:cubicBezTo>
                    <a:pt x="371745" y="7347"/>
                    <a:pt x="362306" y="0"/>
                    <a:pt x="351486" y="0"/>
                  </a:cubicBezTo>
                  <a:lnTo>
                    <a:pt x="291821" y="0"/>
                  </a:lnTo>
                  <a:cubicBezTo>
                    <a:pt x="281002" y="0"/>
                    <a:pt x="271562" y="7369"/>
                    <a:pt x="268935" y="17855"/>
                  </a:cubicBezTo>
                  <a:lnTo>
                    <a:pt x="249767" y="94528"/>
                  </a:lnTo>
                  <a:cubicBezTo>
                    <a:pt x="249077" y="97311"/>
                    <a:pt x="247006" y="99515"/>
                    <a:pt x="244290" y="100472"/>
                  </a:cubicBezTo>
                  <a:cubicBezTo>
                    <a:pt x="235964" y="103389"/>
                    <a:pt x="227838" y="106750"/>
                    <a:pt x="219957" y="110557"/>
                  </a:cubicBezTo>
                  <a:cubicBezTo>
                    <a:pt x="217374" y="111804"/>
                    <a:pt x="214347" y="111715"/>
                    <a:pt x="211876" y="110223"/>
                  </a:cubicBezTo>
                  <a:lnTo>
                    <a:pt x="144107" y="69571"/>
                  </a:lnTo>
                  <a:cubicBezTo>
                    <a:pt x="134824" y="64006"/>
                    <a:pt x="122958" y="65475"/>
                    <a:pt x="115299" y="73111"/>
                  </a:cubicBezTo>
                  <a:lnTo>
                    <a:pt x="73111" y="115299"/>
                  </a:lnTo>
                  <a:cubicBezTo>
                    <a:pt x="65453" y="122958"/>
                    <a:pt x="64006" y="134824"/>
                    <a:pt x="69571" y="144108"/>
                  </a:cubicBezTo>
                  <a:lnTo>
                    <a:pt x="110223" y="211876"/>
                  </a:lnTo>
                  <a:cubicBezTo>
                    <a:pt x="111693" y="214347"/>
                    <a:pt x="111804" y="217375"/>
                    <a:pt x="110557" y="219957"/>
                  </a:cubicBezTo>
                  <a:cubicBezTo>
                    <a:pt x="106750" y="227838"/>
                    <a:pt x="103389" y="235964"/>
                    <a:pt x="100472" y="244290"/>
                  </a:cubicBezTo>
                  <a:cubicBezTo>
                    <a:pt x="99515" y="247006"/>
                    <a:pt x="97311" y="249077"/>
                    <a:pt x="94528" y="249767"/>
                  </a:cubicBezTo>
                  <a:lnTo>
                    <a:pt x="17855" y="268935"/>
                  </a:lnTo>
                  <a:cubicBezTo>
                    <a:pt x="7347" y="271562"/>
                    <a:pt x="0" y="281002"/>
                    <a:pt x="0" y="291822"/>
                  </a:cubicBezTo>
                  <a:lnTo>
                    <a:pt x="0" y="321654"/>
                  </a:lnTo>
                  <a:lnTo>
                    <a:pt x="208892" y="32165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A2B"/>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32287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A5048-D7B0-65F6-7BFE-066BD88EF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E4BBA-44DA-BA42-1AC5-3E1900FE5E53}"/>
              </a:ext>
            </a:extLst>
          </p:cNvPr>
          <p:cNvSpPr>
            <a:spLocks noGrp="1"/>
          </p:cNvSpPr>
          <p:nvPr>
            <p:ph type="title"/>
          </p:nvPr>
        </p:nvSpPr>
        <p:spPr/>
        <p:txBody>
          <a:bodyPr/>
          <a:lstStyle/>
          <a:p>
            <a:r>
              <a:rPr lang="en-US" dirty="0"/>
              <a:t>Mission Overview</a:t>
            </a:r>
          </a:p>
        </p:txBody>
      </p:sp>
      <p:pic>
        <p:nvPicPr>
          <p:cNvPr id="3" name="Picture 2">
            <a:extLst>
              <a:ext uri="{FF2B5EF4-FFF2-40B4-BE49-F238E27FC236}">
                <a16:creationId xmlns:a16="http://schemas.microsoft.com/office/drawing/2014/main" id="{01B22545-4818-F9AB-2090-48FA6B039495}"/>
              </a:ext>
            </a:extLst>
          </p:cNvPr>
          <p:cNvPicPr>
            <a:picLocks noChangeAspect="1"/>
          </p:cNvPicPr>
          <p:nvPr/>
        </p:nvPicPr>
        <p:blipFill>
          <a:blip r:embed="rId3"/>
          <a:stretch>
            <a:fillRect/>
          </a:stretch>
        </p:blipFill>
        <p:spPr>
          <a:xfrm>
            <a:off x="4237127" y="1552799"/>
            <a:ext cx="3869926" cy="3869926"/>
          </a:xfrm>
          <a:prstGeom prst="rect">
            <a:avLst/>
          </a:prstGeom>
        </p:spPr>
      </p:pic>
      <p:sp>
        <p:nvSpPr>
          <p:cNvPr id="4" name="TextBox 3">
            <a:extLst>
              <a:ext uri="{FF2B5EF4-FFF2-40B4-BE49-F238E27FC236}">
                <a16:creationId xmlns:a16="http://schemas.microsoft.com/office/drawing/2014/main" id="{71F67400-9251-FA99-E07A-A75781E8DA19}"/>
              </a:ext>
            </a:extLst>
          </p:cNvPr>
          <p:cNvSpPr txBox="1"/>
          <p:nvPr/>
        </p:nvSpPr>
        <p:spPr>
          <a:xfrm>
            <a:off x="4230063" y="2767281"/>
            <a:ext cx="3870705" cy="1754326"/>
          </a:xfrm>
          <a:prstGeom prst="rect">
            <a:avLst/>
          </a:prstGeom>
          <a:noFill/>
          <a:effectLst>
            <a:outerShdw blurRad="50800" dist="38100" dir="2700000" algn="tl" rotWithShape="0">
              <a:prstClr val="black">
                <a:alpha val="87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Century Gothic" panose="020F0302020204030204"/>
                <a:ea typeface="+mn-ea"/>
                <a:cs typeface="+mn-cs"/>
              </a:rPr>
              <a:t>Transportation Forecasting Forum</a:t>
            </a:r>
          </a:p>
        </p:txBody>
      </p:sp>
      <p:pic>
        <p:nvPicPr>
          <p:cNvPr id="5" name="Graphic 4">
            <a:extLst>
              <a:ext uri="{FF2B5EF4-FFF2-40B4-BE49-F238E27FC236}">
                <a16:creationId xmlns:a16="http://schemas.microsoft.com/office/drawing/2014/main" id="{5C6B95F5-061A-61BC-854B-5BB1420200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9780" y="4348256"/>
            <a:ext cx="1743958" cy="1743958"/>
          </a:xfrm>
          <a:prstGeom prst="rect">
            <a:avLst/>
          </a:prstGeom>
        </p:spPr>
      </p:pic>
      <p:sp>
        <p:nvSpPr>
          <p:cNvPr id="6" name="TextBox 5">
            <a:extLst>
              <a:ext uri="{FF2B5EF4-FFF2-40B4-BE49-F238E27FC236}">
                <a16:creationId xmlns:a16="http://schemas.microsoft.com/office/drawing/2014/main" id="{0CCCE275-F48E-F5AF-AAA4-2EF869DAD585}"/>
              </a:ext>
            </a:extLst>
          </p:cNvPr>
          <p:cNvSpPr txBox="1"/>
          <p:nvPr/>
        </p:nvSpPr>
        <p:spPr>
          <a:xfrm>
            <a:off x="2340991" y="4886542"/>
            <a:ext cx="1743958" cy="70788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F0302020204030204"/>
                <a:ea typeface="+mn-ea"/>
                <a:cs typeface="+mn-cs"/>
              </a:rPr>
              <a:t>Technical Support</a:t>
            </a:r>
          </a:p>
        </p:txBody>
      </p:sp>
      <p:pic>
        <p:nvPicPr>
          <p:cNvPr id="7" name="Graphic 6">
            <a:extLst>
              <a:ext uri="{FF2B5EF4-FFF2-40B4-BE49-F238E27FC236}">
                <a16:creationId xmlns:a16="http://schemas.microsoft.com/office/drawing/2014/main" id="{04C16E29-AD94-886D-71ED-1D800808E4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7016" y="3839100"/>
            <a:ext cx="1796541" cy="1796541"/>
          </a:xfrm>
          <a:prstGeom prst="rect">
            <a:avLst/>
          </a:prstGeom>
        </p:spPr>
      </p:pic>
      <p:sp>
        <p:nvSpPr>
          <p:cNvPr id="8" name="TextBox 7">
            <a:extLst>
              <a:ext uri="{FF2B5EF4-FFF2-40B4-BE49-F238E27FC236}">
                <a16:creationId xmlns:a16="http://schemas.microsoft.com/office/drawing/2014/main" id="{400DE12C-33DA-B74F-C81F-42B180C7F901}"/>
              </a:ext>
            </a:extLst>
          </p:cNvPr>
          <p:cNvSpPr txBox="1"/>
          <p:nvPr/>
        </p:nvSpPr>
        <p:spPr>
          <a:xfrm>
            <a:off x="8611320" y="4451640"/>
            <a:ext cx="1743958" cy="40011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Tools</a:t>
            </a:r>
          </a:p>
        </p:txBody>
      </p:sp>
      <p:pic>
        <p:nvPicPr>
          <p:cNvPr id="9" name="Graphic 8">
            <a:extLst>
              <a:ext uri="{FF2B5EF4-FFF2-40B4-BE49-F238E27FC236}">
                <a16:creationId xmlns:a16="http://schemas.microsoft.com/office/drawing/2014/main" id="{0B2155B0-836D-F78D-95F4-97DAE5A8D1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02513" y="1677791"/>
            <a:ext cx="1893217" cy="1893217"/>
          </a:xfrm>
          <a:prstGeom prst="rect">
            <a:avLst/>
          </a:prstGeom>
        </p:spPr>
      </p:pic>
      <p:sp>
        <p:nvSpPr>
          <p:cNvPr id="10" name="TextBox 9">
            <a:extLst>
              <a:ext uri="{FF2B5EF4-FFF2-40B4-BE49-F238E27FC236}">
                <a16:creationId xmlns:a16="http://schemas.microsoft.com/office/drawing/2014/main" id="{A4C1F045-F3FB-43A8-6FE7-058D9E15F4E4}"/>
              </a:ext>
            </a:extLst>
          </p:cNvPr>
          <p:cNvSpPr txBox="1"/>
          <p:nvPr/>
        </p:nvSpPr>
        <p:spPr>
          <a:xfrm>
            <a:off x="1573516" y="2307319"/>
            <a:ext cx="1743958" cy="707886"/>
          </a:xfrm>
          <a:prstGeom prst="rect">
            <a:avLst/>
          </a:prstGeom>
          <a:noFill/>
          <a:effectLst>
            <a:outerShdw blurRad="889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F0302020204030204"/>
                <a:ea typeface="+mn-ea"/>
                <a:cs typeface="+mn-cs"/>
              </a:rPr>
              <a:t>Guidance &amp; Training</a:t>
            </a:r>
          </a:p>
        </p:txBody>
      </p:sp>
    </p:spTree>
    <p:extLst>
      <p:ext uri="{BB962C8B-B14F-4D97-AF65-F5344CB8AC3E}">
        <p14:creationId xmlns:p14="http://schemas.microsoft.com/office/powerpoint/2010/main" val="380000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 Trek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25">
      <a:dk1>
        <a:srgbClr val="FFFFFF"/>
      </a:dk1>
      <a:lt1>
        <a:sysClr val="window" lastClr="FFFFFF"/>
      </a:lt1>
      <a:dk2>
        <a:srgbClr val="FFFFFF"/>
      </a:dk2>
      <a:lt2>
        <a:srgbClr val="E7E6E6"/>
      </a:lt2>
      <a:accent1>
        <a:srgbClr val="55A6F9"/>
      </a:accent1>
      <a:accent2>
        <a:srgbClr val="E028BD"/>
      </a:accent2>
      <a:accent3>
        <a:srgbClr val="92D050"/>
      </a:accent3>
      <a:accent4>
        <a:srgbClr val="E028BD"/>
      </a:accent4>
      <a:accent5>
        <a:srgbClr val="FE8C0E"/>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3A1CEA5DD5CD41A5D16E93E1ACB810" ma:contentTypeVersion="18" ma:contentTypeDescription="Create a new document." ma:contentTypeScope="" ma:versionID="dc1407c2c8d9239a029f938a9e17c4c2">
  <xsd:schema xmlns:xsd="http://www.w3.org/2001/XMLSchema" xmlns:xs="http://www.w3.org/2001/XMLSchema" xmlns:p="http://schemas.microsoft.com/office/2006/metadata/properties" xmlns:ns2="80f4cd8f-94a4-400c-8e5c-522c4b7a562a" xmlns:ns3="b4902c75-ef42-4c23-b3ae-440cacf802ff" targetNamespace="http://schemas.microsoft.com/office/2006/metadata/properties" ma:root="true" ma:fieldsID="f1e581bbd57a133fb60bbeec8671e85f" ns2:_="" ns3:_="">
    <xsd:import namespace="80f4cd8f-94a4-400c-8e5c-522c4b7a562a"/>
    <xsd:import namespace="b4902c75-ef42-4c23-b3ae-440cacf802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TWOTitle"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lcf76f155ced4ddcb4097134ff3c332f"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f4cd8f-94a4-400c-8e5c-522c4b7a5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WOTitle" ma:index="12" nillable="true" ma:displayName="TWO" ma:decimals="0" ma:format="Dropdown" ma:internalName="TWOTitle" ma:percentage="FALSE">
      <xsd:simpleType>
        <xsd:restriction base="dms:Number"/>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0d9232b-3ef6-462c-bf90-a33a2db08da6"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902c75-ef42-4c23-b3ae-440cacf802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3" nillable="true" ma:displayName="Taxonomy Catch All Column" ma:hidden="true" ma:list="{c65369ea-d3a6-40af-9c67-13e9c7c8f925}" ma:internalName="TaxCatchAll" ma:showField="CatchAllData" ma:web="b4902c75-ef42-4c23-b3ae-440cacf802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4902c75-ef42-4c23-b3ae-440cacf802ff" xsi:nil="true"/>
    <lcf76f155ced4ddcb4097134ff3c332f xmlns="80f4cd8f-94a4-400c-8e5c-522c4b7a562a">
      <Terms xmlns="http://schemas.microsoft.com/office/infopath/2007/PartnerControls"/>
    </lcf76f155ced4ddcb4097134ff3c332f>
    <TWOTitle xmlns="80f4cd8f-94a4-400c-8e5c-522c4b7a562a" xsi:nil="true"/>
  </documentManagement>
</p:properties>
</file>

<file path=customXml/itemProps1.xml><?xml version="1.0" encoding="utf-8"?>
<ds:datastoreItem xmlns:ds="http://schemas.openxmlformats.org/officeDocument/2006/customXml" ds:itemID="{A6664655-46A5-412E-8B10-6761A5C5E4E0}">
  <ds:schemaRefs>
    <ds:schemaRef ds:uri="http://schemas.microsoft.com/sharepoint/v3/contenttype/forms"/>
  </ds:schemaRefs>
</ds:datastoreItem>
</file>

<file path=customXml/itemProps2.xml><?xml version="1.0" encoding="utf-8"?>
<ds:datastoreItem xmlns:ds="http://schemas.openxmlformats.org/officeDocument/2006/customXml" ds:itemID="{C2C87FFE-3AEF-4CEF-8CD2-6512818C7E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f4cd8f-94a4-400c-8e5c-522c4b7a562a"/>
    <ds:schemaRef ds:uri="b4902c75-ef42-4c23-b3ae-440cacf802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49238B-B2AE-4453-BBE7-213E33368933}">
  <ds:schemaRefs>
    <ds:schemaRef ds:uri="http://schemas.microsoft.com/office/2006/documentManagement/types"/>
    <ds:schemaRef ds:uri="http://schemas.microsoft.com/office/2006/metadata/properties"/>
    <ds:schemaRef ds:uri="http://purl.org/dc/elements/1.1/"/>
    <ds:schemaRef ds:uri="80f4cd8f-94a4-400c-8e5c-522c4b7a562a"/>
    <ds:schemaRef ds:uri="b4902c75-ef42-4c23-b3ae-440cacf802ff"/>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471</TotalTime>
  <Words>3418</Words>
  <Application>Microsoft Office PowerPoint</Application>
  <PresentationFormat>Widescreen</PresentationFormat>
  <Paragraphs>507</Paragraphs>
  <Slides>15</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Aptos</vt:lpstr>
      <vt:lpstr>Arial</vt:lpstr>
      <vt:lpstr>Arial Narrow</vt:lpstr>
      <vt:lpstr>Biome</vt:lpstr>
      <vt:lpstr>Calibri</vt:lpstr>
      <vt:lpstr>Calibri Light</vt:lpstr>
      <vt:lpstr>Century Gothic</vt:lpstr>
      <vt:lpstr>OCRB</vt:lpstr>
      <vt:lpstr>Times New Roman</vt:lpstr>
      <vt:lpstr>Custom Design</vt:lpstr>
      <vt:lpstr>Star Trek Theme</vt:lpstr>
      <vt:lpstr>1_Custom Design</vt:lpstr>
      <vt:lpstr>Office Theme</vt:lpstr>
      <vt:lpstr>Year in Review</vt:lpstr>
      <vt:lpstr>Ready for Launch</vt:lpstr>
      <vt:lpstr>Next Generation of TDM &amp; Forecasting</vt:lpstr>
      <vt:lpstr>Mission Overview</vt:lpstr>
      <vt:lpstr>PowerPoint Presentation</vt:lpstr>
      <vt:lpstr>Communicating The Value of Modeling</vt:lpstr>
      <vt:lpstr>Value Principles Travel Demand Modeling  </vt:lpstr>
      <vt:lpstr>How Does a Model Work?</vt:lpstr>
      <vt:lpstr>Mission Overview</vt:lpstr>
      <vt:lpstr>Mission Overview</vt:lpstr>
      <vt:lpstr>TDM Manual </vt:lpstr>
      <vt:lpstr>Mission Overview</vt:lpstr>
      <vt:lpstr>Mission Overview</vt:lpstr>
      <vt:lpstr>Mission Overview</vt:lpstr>
      <vt:lpstr>Mission Overview</vt:lpstr>
    </vt:vector>
  </TitlesOfParts>
  <Company>HNTB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Savoy Brown</dc:creator>
  <cp:lastModifiedBy>Gabriela Benitez</cp:lastModifiedBy>
  <cp:revision>13</cp:revision>
  <cp:lastPrinted>2024-12-09T20:58:34Z</cp:lastPrinted>
  <dcterms:created xsi:type="dcterms:W3CDTF">2024-11-06T14:41:49Z</dcterms:created>
  <dcterms:modified xsi:type="dcterms:W3CDTF">2024-12-10T03:03:53Z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0x0101002D3A1CEA5DD5CD41A5D16E93E1ACB810</vt:lpwstr>
  </property>
  <property fmtid="{D5CDD505-2E9C-101B-9397-08002B2CF9AE}" pid="3" name="MediaServiceImageTags">
    <vt:lpwstr/>
  </property>
</Properties>
</file>