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52"/>
  </p:notesMasterIdLst>
  <p:sldIdLst>
    <p:sldId id="256" r:id="rId5"/>
    <p:sldId id="380" r:id="rId6"/>
    <p:sldId id="258" r:id="rId7"/>
    <p:sldId id="373" r:id="rId8"/>
    <p:sldId id="272" r:id="rId9"/>
    <p:sldId id="364" r:id="rId10"/>
    <p:sldId id="368" r:id="rId11"/>
    <p:sldId id="271" r:id="rId12"/>
    <p:sldId id="378" r:id="rId13"/>
    <p:sldId id="369" r:id="rId14"/>
    <p:sldId id="370" r:id="rId15"/>
    <p:sldId id="365" r:id="rId16"/>
    <p:sldId id="366" r:id="rId17"/>
    <p:sldId id="372" r:id="rId18"/>
    <p:sldId id="375" r:id="rId19"/>
    <p:sldId id="382" r:id="rId20"/>
    <p:sldId id="383" r:id="rId21"/>
    <p:sldId id="384" r:id="rId22"/>
    <p:sldId id="385" r:id="rId23"/>
    <p:sldId id="386" r:id="rId24"/>
    <p:sldId id="387" r:id="rId25"/>
    <p:sldId id="392" r:id="rId26"/>
    <p:sldId id="389" r:id="rId27"/>
    <p:sldId id="390" r:id="rId28"/>
    <p:sldId id="391" r:id="rId29"/>
    <p:sldId id="397" r:id="rId30"/>
    <p:sldId id="388" r:id="rId31"/>
    <p:sldId id="393" r:id="rId32"/>
    <p:sldId id="394" r:id="rId33"/>
    <p:sldId id="398" r:id="rId34"/>
    <p:sldId id="395" r:id="rId35"/>
    <p:sldId id="402" r:id="rId36"/>
    <p:sldId id="396" r:id="rId37"/>
    <p:sldId id="403" r:id="rId38"/>
    <p:sldId id="399" r:id="rId39"/>
    <p:sldId id="400" r:id="rId40"/>
    <p:sldId id="406" r:id="rId41"/>
    <p:sldId id="401" r:id="rId42"/>
    <p:sldId id="404" r:id="rId43"/>
    <p:sldId id="408" r:id="rId44"/>
    <p:sldId id="409" r:id="rId45"/>
    <p:sldId id="405" r:id="rId46"/>
    <p:sldId id="497" r:id="rId47"/>
    <p:sldId id="499" r:id="rId48"/>
    <p:sldId id="498" r:id="rId49"/>
    <p:sldId id="500" r:id="rId50"/>
    <p:sldId id="381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CD633C-7C4E-3D18-0341-67B8FBBD7FBD}" name="Jessica Dean" initials="JD" userId="S::jedean@hntb.com::fcf605fd-61c4-4f81-aa50-116a65e97715" providerId="AD"/>
  <p188:author id="{BEFB66BD-F50F-9A2C-B406-1997BF360F40}" name="Sarah Spratley" initials="" userId="S::sspratley@hntb.com::10afd988-249b-49a7-a21f-eb729d8a98fb" providerId="AD"/>
  <p188:author id="{51A0A5DF-3F6B-D257-8398-01DEA5B38F4B}" name="Kelly Kautz" initials="KK" userId="S::kkautz@hntb.com::17e110db-8959-4b27-b87f-8b1d584ebb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630"/>
    <a:srgbClr val="507DBF"/>
    <a:srgbClr val="11557B"/>
    <a:srgbClr val="79232E"/>
    <a:srgbClr val="CFB52C"/>
    <a:srgbClr val="13467B"/>
    <a:srgbClr val="3C5B57"/>
    <a:srgbClr val="DE2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848A6-EAC1-204D-EFC5-920B6C83BDD9}" v="1" dt="2024-12-11T03:59:07.876"/>
    <p1510:client id="{F38903AB-ED11-BE2C-BE78-2BBAC96B6CEA}" v="3" dt="2024-12-10T23:35:5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4" autoAdjust="0"/>
    <p:restoredTop sz="96159" autoAdjust="0"/>
  </p:normalViewPr>
  <p:slideViewPr>
    <p:cSldViewPr snapToGrid="0">
      <p:cViewPr varScale="1">
        <p:scale>
          <a:sx n="91" d="100"/>
          <a:sy n="91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itez, Gabriela" userId="S::gabriela.benitez@dot.state.fl.us::07700cfd-63af-48fd-8237-bcab72a6e635" providerId="AD" clId="Web-{F38903AB-ED11-BE2C-BE78-2BBAC96B6CEA}"/>
    <pc:docChg chg="modSld">
      <pc:chgData name="Benitez, Gabriela" userId="S::gabriela.benitez@dot.state.fl.us::07700cfd-63af-48fd-8237-bcab72a6e635" providerId="AD" clId="Web-{F38903AB-ED11-BE2C-BE78-2BBAC96B6CEA}" dt="2024-12-10T23:35:58.508" v="3" actId="20577"/>
      <pc:docMkLst>
        <pc:docMk/>
      </pc:docMkLst>
      <pc:sldChg chg="modSp">
        <pc:chgData name="Benitez, Gabriela" userId="S::gabriela.benitez@dot.state.fl.us::07700cfd-63af-48fd-8237-bcab72a6e635" providerId="AD" clId="Web-{F38903AB-ED11-BE2C-BE78-2BBAC96B6CEA}" dt="2024-12-10T23:35:58.508" v="3" actId="20577"/>
        <pc:sldMkLst>
          <pc:docMk/>
          <pc:sldMk cId="2531520696" sldId="380"/>
        </pc:sldMkLst>
        <pc:spChg chg="mod">
          <ac:chgData name="Benitez, Gabriela" userId="S::gabriela.benitez@dot.state.fl.us::07700cfd-63af-48fd-8237-bcab72a6e635" providerId="AD" clId="Web-{F38903AB-ED11-BE2C-BE78-2BBAC96B6CEA}" dt="2024-12-10T23:35:58.508" v="3" actId="20577"/>
          <ac:spMkLst>
            <pc:docMk/>
            <pc:sldMk cId="2531520696" sldId="380"/>
            <ac:spMk id="2" creationId="{A20D16DE-46D5-4E08-A265-BB2FEE613225}"/>
          </ac:spMkLst>
        </pc:spChg>
        <pc:spChg chg="mod">
          <ac:chgData name="Benitez, Gabriela" userId="S::gabriela.benitez@dot.state.fl.us::07700cfd-63af-48fd-8237-bcab72a6e635" providerId="AD" clId="Web-{F38903AB-ED11-BE2C-BE78-2BBAC96B6CEA}" dt="2024-12-10T23:35:51.321" v="0" actId="1076"/>
          <ac:spMkLst>
            <pc:docMk/>
            <pc:sldMk cId="2531520696" sldId="380"/>
            <ac:spMk id="3" creationId="{30F68990-73F8-2254-6A63-81E40CB46289}"/>
          </ac:spMkLst>
        </pc:spChg>
      </pc:sldChg>
    </pc:docChg>
  </pc:docChgLst>
  <pc:docChgLst>
    <pc:chgData name="Govardhan Muthyalagari" userId="S::gmuthyalagari_hntb.com#ext#@fldot.onmicrosoft.com::fa8da27c-48e1-48b1-9d51-5f72f2937887" providerId="AD" clId="Web-{123848A6-EAC1-204D-EFC5-920B6C83BDD9}"/>
    <pc:docChg chg="modSld">
      <pc:chgData name="Govardhan Muthyalagari" userId="S::gmuthyalagari_hntb.com#ext#@fldot.onmicrosoft.com::fa8da27c-48e1-48b1-9d51-5f72f2937887" providerId="AD" clId="Web-{123848A6-EAC1-204D-EFC5-920B6C83BDD9}" dt="2024-12-11T03:59:07.876" v="0" actId="1076"/>
      <pc:docMkLst>
        <pc:docMk/>
      </pc:docMkLst>
      <pc:sldChg chg="modSp">
        <pc:chgData name="Govardhan Muthyalagari" userId="S::gmuthyalagari_hntb.com#ext#@fldot.onmicrosoft.com::fa8da27c-48e1-48b1-9d51-5f72f2937887" providerId="AD" clId="Web-{123848A6-EAC1-204D-EFC5-920B6C83BDD9}" dt="2024-12-11T03:59:07.876" v="0" actId="1076"/>
        <pc:sldMkLst>
          <pc:docMk/>
          <pc:sldMk cId="216680866" sldId="369"/>
        </pc:sldMkLst>
        <pc:picChg chg="mod">
          <ac:chgData name="Govardhan Muthyalagari" userId="S::gmuthyalagari_hntb.com#ext#@fldot.onmicrosoft.com::fa8da27c-48e1-48b1-9d51-5f72f2937887" providerId="AD" clId="Web-{123848A6-EAC1-204D-EFC5-920B6C83BDD9}" dt="2024-12-11T03:59:07.876" v="0" actId="1076"/>
          <ac:picMkLst>
            <pc:docMk/>
            <pc:sldMk cId="216680866" sldId="369"/>
            <ac:picMk id="6" creationId="{6A7706E9-A460-A2D8-3496-9812B47F740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efd31a75116422/Documents/UCF%20PhD/Projects/FDOT%20Land%20Use%20Model/0_Dissertation%20Paper%201/1_Data/LU%20Percentag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efd31a75116422/Documents/UCF%20PhD/Projects/FDOT%20Land%20Use%20Model/0_Dissertation%20Paper%201/1_Data/LU%20Percentag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efd31a75116422/Documents/UCF%20PhD/Projects/FDOT%20Land%20Use%20Model/0_Dissertation%20Paper%201/1_Data/LU%20Percentag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2020 Parcel Land Use Change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rgbClr val="507DBF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Agricultural</c:v>
                </c:pt>
                <c:pt idx="1">
                  <c:v>Commercial</c:v>
                </c:pt>
                <c:pt idx="2">
                  <c:v>Industrial</c:v>
                </c:pt>
                <c:pt idx="3">
                  <c:v>Institutional</c:v>
                </c:pt>
                <c:pt idx="4">
                  <c:v>Mixed Use</c:v>
                </c:pt>
                <c:pt idx="5">
                  <c:v>MF Residential</c:v>
                </c:pt>
                <c:pt idx="6">
                  <c:v>Office</c:v>
                </c:pt>
                <c:pt idx="7">
                  <c:v>Other Residential</c:v>
                </c:pt>
                <c:pt idx="8">
                  <c:v>Others</c:v>
                </c:pt>
                <c:pt idx="9">
                  <c:v>Public</c:v>
                </c:pt>
                <c:pt idx="10">
                  <c:v>Recreational</c:v>
                </c:pt>
                <c:pt idx="11">
                  <c:v>SF Residential</c:v>
                </c:pt>
                <c:pt idx="12">
                  <c:v>Vacant Commercial</c:v>
                </c:pt>
                <c:pt idx="13">
                  <c:v>Vacant Industrial</c:v>
                </c:pt>
                <c:pt idx="14">
                  <c:v>Vacant Institutional</c:v>
                </c:pt>
                <c:pt idx="15">
                  <c:v>Vacant Public</c:v>
                </c:pt>
                <c:pt idx="16">
                  <c:v>Vacant Residential</c:v>
                </c:pt>
                <c:pt idx="17">
                  <c:v>Water</c:v>
                </c:pt>
              </c:strCache>
            </c:strRef>
          </c:cat>
          <c:val>
            <c:numRef>
              <c:f>Sheet1!$B$2:$B$19</c:f>
              <c:numCache>
                <c:formatCode>0.00%</c:formatCode>
                <c:ptCount val="18"/>
                <c:pt idx="0">
                  <c:v>3.1E-2</c:v>
                </c:pt>
                <c:pt idx="1">
                  <c:v>3.6999999999999998E-2</c:v>
                </c:pt>
                <c:pt idx="2">
                  <c:v>3.7999999999999999E-2</c:v>
                </c:pt>
                <c:pt idx="3">
                  <c:v>6.0999999999999999E-2</c:v>
                </c:pt>
                <c:pt idx="4">
                  <c:v>7.9000000000000001E-2</c:v>
                </c:pt>
                <c:pt idx="5">
                  <c:v>3.6999999999999998E-2</c:v>
                </c:pt>
                <c:pt idx="6">
                  <c:v>6.0999999999999999E-2</c:v>
                </c:pt>
                <c:pt idx="7">
                  <c:v>2.4E-2</c:v>
                </c:pt>
                <c:pt idx="8">
                  <c:v>7.3999999999999996E-2</c:v>
                </c:pt>
                <c:pt idx="9">
                  <c:v>0.04</c:v>
                </c:pt>
                <c:pt idx="10">
                  <c:v>8.1000000000000003E-2</c:v>
                </c:pt>
                <c:pt idx="11">
                  <c:v>1.4E-2</c:v>
                </c:pt>
                <c:pt idx="12">
                  <c:v>6.7000000000000004E-2</c:v>
                </c:pt>
                <c:pt idx="13">
                  <c:v>6.5000000000000002E-2</c:v>
                </c:pt>
                <c:pt idx="14">
                  <c:v>0.14599999999999999</c:v>
                </c:pt>
                <c:pt idx="15">
                  <c:v>0.04</c:v>
                </c:pt>
                <c:pt idx="16">
                  <c:v>6.5000000000000002E-2</c:v>
                </c:pt>
                <c:pt idx="17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B9-084C-A30C-1135C799F3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Forecast</c:v>
                </c:pt>
              </c:strCache>
            </c:strRef>
          </c:tx>
          <c:spPr>
            <a:solidFill>
              <a:srgbClr val="C1C630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Agricultural</c:v>
                </c:pt>
                <c:pt idx="1">
                  <c:v>Commercial</c:v>
                </c:pt>
                <c:pt idx="2">
                  <c:v>Industrial</c:v>
                </c:pt>
                <c:pt idx="3">
                  <c:v>Institutional</c:v>
                </c:pt>
                <c:pt idx="4">
                  <c:v>Mixed Use</c:v>
                </c:pt>
                <c:pt idx="5">
                  <c:v>MF Residential</c:v>
                </c:pt>
                <c:pt idx="6">
                  <c:v>Office</c:v>
                </c:pt>
                <c:pt idx="7">
                  <c:v>Other Residential</c:v>
                </c:pt>
                <c:pt idx="8">
                  <c:v>Others</c:v>
                </c:pt>
                <c:pt idx="9">
                  <c:v>Public</c:v>
                </c:pt>
                <c:pt idx="10">
                  <c:v>Recreational</c:v>
                </c:pt>
                <c:pt idx="11">
                  <c:v>SF Residential</c:v>
                </c:pt>
                <c:pt idx="12">
                  <c:v>Vacant Commercial</c:v>
                </c:pt>
                <c:pt idx="13">
                  <c:v>Vacant Industrial</c:v>
                </c:pt>
                <c:pt idx="14">
                  <c:v>Vacant Institutional</c:v>
                </c:pt>
                <c:pt idx="15">
                  <c:v>Vacant Public</c:v>
                </c:pt>
                <c:pt idx="16">
                  <c:v>Vacant Residential</c:v>
                </c:pt>
                <c:pt idx="17">
                  <c:v>Water</c:v>
                </c:pt>
              </c:strCache>
            </c:strRef>
          </c:cat>
          <c:val>
            <c:numRef>
              <c:f>Sheet1!$C$2:$C$19</c:f>
              <c:numCache>
                <c:formatCode>0.00%</c:formatCode>
                <c:ptCount val="18"/>
                <c:pt idx="0">
                  <c:v>3.3000000000000002E-2</c:v>
                </c:pt>
                <c:pt idx="1">
                  <c:v>3.5000000000000003E-2</c:v>
                </c:pt>
                <c:pt idx="2">
                  <c:v>3.5000000000000003E-2</c:v>
                </c:pt>
                <c:pt idx="3">
                  <c:v>7.0000000000000007E-2</c:v>
                </c:pt>
                <c:pt idx="4">
                  <c:v>7.5999999999999998E-2</c:v>
                </c:pt>
                <c:pt idx="5">
                  <c:v>3.1E-2</c:v>
                </c:pt>
                <c:pt idx="6">
                  <c:v>5.8999999999999997E-2</c:v>
                </c:pt>
                <c:pt idx="7">
                  <c:v>2.3E-2</c:v>
                </c:pt>
                <c:pt idx="8">
                  <c:v>7.3999999999999996E-2</c:v>
                </c:pt>
                <c:pt idx="9">
                  <c:v>3.4000000000000002E-2</c:v>
                </c:pt>
                <c:pt idx="10">
                  <c:v>6.7000000000000004E-2</c:v>
                </c:pt>
                <c:pt idx="11">
                  <c:v>1.2999999999999999E-2</c:v>
                </c:pt>
                <c:pt idx="12">
                  <c:v>7.6999999999999999E-2</c:v>
                </c:pt>
                <c:pt idx="13">
                  <c:v>6.4000000000000001E-2</c:v>
                </c:pt>
                <c:pt idx="14">
                  <c:v>0.14699999999999999</c:v>
                </c:pt>
                <c:pt idx="15">
                  <c:v>0.04</c:v>
                </c:pt>
                <c:pt idx="16">
                  <c:v>7.0000000000000007E-2</c:v>
                </c:pt>
                <c:pt idx="17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B9-084C-A30C-1135C799F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4379375"/>
        <c:axId val="1494380815"/>
      </c:barChart>
      <c:catAx>
        <c:axId val="1494379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4380815"/>
        <c:crosses val="autoZero"/>
        <c:auto val="1"/>
        <c:lblAlgn val="ctr"/>
        <c:lblOffset val="100"/>
        <c:noMultiLvlLbl val="0"/>
      </c:catAx>
      <c:valAx>
        <c:axId val="1494380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437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FL'!$K$22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FL'!$K$23:$K$29</c:f>
              <c:numCache>
                <c:formatCode>0.00%</c:formatCode>
                <c:ptCount val="7"/>
                <c:pt idx="0">
                  <c:v>5.2691634349916162E-4</c:v>
                </c:pt>
                <c:pt idx="1">
                  <c:v>1.6268398853285864E-3</c:v>
                </c:pt>
                <c:pt idx="2">
                  <c:v>1.5158102897715508E-3</c:v>
                </c:pt>
                <c:pt idx="3">
                  <c:v>1.8839644052934914E-3</c:v>
                </c:pt>
                <c:pt idx="4">
                  <c:v>4.3460365352826994E-3</c:v>
                </c:pt>
                <c:pt idx="5">
                  <c:v>5.5334981640824633E-3</c:v>
                </c:pt>
                <c:pt idx="6">
                  <c:v>4.7215271871164982E-3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4F6-0D47-B5B1-97E38957E3F5}"/>
            </c:ext>
          </c:extLst>
        </c:ser>
        <c:ser>
          <c:idx val="1"/>
          <c:order val="1"/>
          <c:tx>
            <c:strRef>
              <c:f>'ALL FL'!$L$22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FL'!$L$23:$L$29</c:f>
              <c:numCache>
                <c:formatCode>0.00%</c:formatCode>
                <c:ptCount val="7"/>
                <c:pt idx="0">
                  <c:v>6.1796366675955384E-4</c:v>
                </c:pt>
                <c:pt idx="1">
                  <c:v>1.4032060463785849E-3</c:v>
                </c:pt>
                <c:pt idx="2">
                  <c:v>1.6338249394586355E-3</c:v>
                </c:pt>
                <c:pt idx="3">
                  <c:v>1.9780480262941813E-3</c:v>
                </c:pt>
                <c:pt idx="4">
                  <c:v>4.8092592144956276E-3</c:v>
                </c:pt>
                <c:pt idx="5">
                  <c:v>5.797402793791007E-3</c:v>
                </c:pt>
                <c:pt idx="6">
                  <c:v>5.6107702290039098E-3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4F6-0D47-B5B1-97E38957E3F5}"/>
            </c:ext>
          </c:extLst>
        </c:ser>
        <c:ser>
          <c:idx val="2"/>
          <c:order val="2"/>
          <c:tx>
            <c:strRef>
              <c:f>'ALL FL'!$M$22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FL'!$M$23:$M$29</c:f>
              <c:numCache>
                <c:formatCode>0.00%</c:formatCode>
                <c:ptCount val="7"/>
                <c:pt idx="0">
                  <c:v>7.2075229284620796E-4</c:v>
                </c:pt>
                <c:pt idx="1">
                  <c:v>1.4386420343861484E-3</c:v>
                </c:pt>
                <c:pt idx="2">
                  <c:v>1.6972224383911363E-3</c:v>
                </c:pt>
                <c:pt idx="3">
                  <c:v>2.0704831055983696E-3</c:v>
                </c:pt>
                <c:pt idx="4">
                  <c:v>5.2487057251392405E-3</c:v>
                </c:pt>
                <c:pt idx="5">
                  <c:v>6.0946419594302068E-3</c:v>
                </c:pt>
                <c:pt idx="6">
                  <c:v>6.1604904814694782E-3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4F6-0D47-B5B1-97E38957E3F5}"/>
            </c:ext>
          </c:extLst>
        </c:ser>
        <c:ser>
          <c:idx val="3"/>
          <c:order val="3"/>
          <c:tx>
            <c:strRef>
              <c:f>'ALL FL'!$N$22</c:f>
              <c:strCache>
                <c:ptCount val="1"/>
                <c:pt idx="0">
                  <c:v>2035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FL'!$N$23:$N$29</c:f>
              <c:numCache>
                <c:formatCode>0.00%</c:formatCode>
                <c:ptCount val="7"/>
                <c:pt idx="0">
                  <c:v>8.1174884582239622E-4</c:v>
                </c:pt>
                <c:pt idx="1">
                  <c:v>1.3869881327271604E-3</c:v>
                </c:pt>
                <c:pt idx="2">
                  <c:v>1.8181318355387059E-3</c:v>
                </c:pt>
                <c:pt idx="3">
                  <c:v>2.1825244361619789E-3</c:v>
                </c:pt>
                <c:pt idx="4">
                  <c:v>5.7760187589752628E-3</c:v>
                </c:pt>
                <c:pt idx="5">
                  <c:v>6.4730196611447301E-3</c:v>
                </c:pt>
                <c:pt idx="6">
                  <c:v>6.7567809776882147E-3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4F6-0D47-B5B1-97E38957E3F5}"/>
            </c:ext>
          </c:extLst>
        </c:ser>
        <c:ser>
          <c:idx val="4"/>
          <c:order val="4"/>
          <c:tx>
            <c:strRef>
              <c:f>'ALL FL'!$O$22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FL'!$O$23:$O$29</c:f>
              <c:numCache>
                <c:formatCode>0.00%</c:formatCode>
                <c:ptCount val="7"/>
                <c:pt idx="0">
                  <c:v>8.9652230370330119E-4</c:v>
                </c:pt>
                <c:pt idx="1">
                  <c:v>1.3385989002968935E-3</c:v>
                </c:pt>
                <c:pt idx="2">
                  <c:v>2.0563102611106765E-3</c:v>
                </c:pt>
                <c:pt idx="3">
                  <c:v>2.2763272669079748E-3</c:v>
                </c:pt>
                <c:pt idx="4">
                  <c:v>6.388038615830571E-3</c:v>
                </c:pt>
                <c:pt idx="5">
                  <c:v>6.8869529402534185E-3</c:v>
                </c:pt>
                <c:pt idx="6">
                  <c:v>7.2795896336904494E-3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14F6-0D47-B5B1-97E38957E3F5}"/>
            </c:ext>
          </c:extLst>
        </c:ser>
        <c:ser>
          <c:idx val="5"/>
          <c:order val="5"/>
          <c:tx>
            <c:strRef>
              <c:f>'ALL FL'!$P$22</c:f>
              <c:strCache>
                <c:ptCount val="1"/>
                <c:pt idx="0">
                  <c:v>2045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FL'!$P$23:$P$29</c:f>
              <c:numCache>
                <c:formatCode>0.00%</c:formatCode>
                <c:ptCount val="7"/>
                <c:pt idx="0">
                  <c:v>9.7372362798348001E-4</c:v>
                </c:pt>
                <c:pt idx="1">
                  <c:v>1.3332609500061265E-3</c:v>
                </c:pt>
                <c:pt idx="2">
                  <c:v>2.3052111952766934E-3</c:v>
                </c:pt>
                <c:pt idx="3">
                  <c:v>2.537612855329423E-3</c:v>
                </c:pt>
                <c:pt idx="4">
                  <c:v>6.9181065313598383E-3</c:v>
                </c:pt>
                <c:pt idx="5">
                  <c:v>7.2911295655019226E-3</c:v>
                </c:pt>
                <c:pt idx="6">
                  <c:v>7.6261598341733749E-3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14F6-0D47-B5B1-97E38957E3F5}"/>
            </c:ext>
          </c:extLst>
        </c:ser>
        <c:ser>
          <c:idx val="6"/>
          <c:order val="6"/>
          <c:tx>
            <c:strRef>
              <c:f>'ALL FL'!$Q$22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'ALL FL'!$J$23:$J$29</c:f>
              <c:strCache>
                <c:ptCount val="7"/>
                <c:pt idx="0">
                  <c:v>Mixed Use</c:v>
                </c:pt>
                <c:pt idx="1">
                  <c:v>Vacant Institutional</c:v>
                </c:pt>
                <c:pt idx="2">
                  <c:v>Vacant Industrial</c:v>
                </c:pt>
                <c:pt idx="3">
                  <c:v>Office</c:v>
                </c:pt>
                <c:pt idx="4">
                  <c:v>MF Residential</c:v>
                </c:pt>
                <c:pt idx="5">
                  <c:v>Industrial</c:v>
                </c:pt>
                <c:pt idx="6">
                  <c:v>Vacant Commercial</c:v>
                </c:pt>
              </c:strCache>
              <c:extLst/>
            </c:strRef>
          </c:cat>
          <c:val>
            <c:numRef>
              <c:f>'ALL FL'!$Q$23:$Q$29</c:f>
              <c:numCache>
                <c:formatCode>0.00%</c:formatCode>
                <c:ptCount val="7"/>
                <c:pt idx="0">
                  <c:v>1.0117163654395325E-3</c:v>
                </c:pt>
                <c:pt idx="1">
                  <c:v>1.3302178310841846E-3</c:v>
                </c:pt>
                <c:pt idx="2">
                  <c:v>2.4986283347728519E-3</c:v>
                </c:pt>
                <c:pt idx="3">
                  <c:v>2.728966668360016E-3</c:v>
                </c:pt>
                <c:pt idx="4">
                  <c:v>7.5567524713223084E-3</c:v>
                </c:pt>
                <c:pt idx="5">
                  <c:v>7.6469916103955975E-3</c:v>
                </c:pt>
                <c:pt idx="6">
                  <c:v>8.0178658805875117E-3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4F6-0D47-B5B1-97E38957E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844304"/>
        <c:axId val="148842864"/>
      </c:barChart>
      <c:catAx>
        <c:axId val="1488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842864"/>
        <c:crosses val="autoZero"/>
        <c:auto val="1"/>
        <c:lblAlgn val="ctr"/>
        <c:lblOffset val="100"/>
        <c:noMultiLvlLbl val="0"/>
      </c:catAx>
      <c:valAx>
        <c:axId val="14884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% of area</a:t>
                </a:r>
              </a:p>
            </c:rich>
          </c:tx>
          <c:layout>
            <c:manualLayout>
              <c:xMode val="edge"/>
              <c:yMode val="edge"/>
              <c:x val="1.6081871345029239E-2"/>
              <c:y val="3.063807364988467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844304"/>
        <c:crosses val="autoZero"/>
        <c:crossBetween val="between"/>
        <c:majorUnit val="3.0000000000000009E-3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21287691264968E-2"/>
          <c:y val="0.29295318667591169"/>
          <c:w val="0.89284723198752991"/>
          <c:h val="0.46992082387919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'ALL FL'!$K$22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FL'!$K$35:$K$40</c:f>
              <c:numCache>
                <c:formatCode>0.00%</c:formatCode>
                <c:ptCount val="6"/>
                <c:pt idx="0">
                  <c:v>6.1175188328938389E-2</c:v>
                </c:pt>
                <c:pt idx="1">
                  <c:v>6.6962805072614415E-2</c:v>
                </c:pt>
                <c:pt idx="2">
                  <c:v>6.5230602554783898E-2</c:v>
                </c:pt>
                <c:pt idx="3">
                  <c:v>0.10755547927442888</c:v>
                </c:pt>
                <c:pt idx="4">
                  <c:v>0.13498124452574906</c:v>
                </c:pt>
                <c:pt idx="5">
                  <c:v>0.43684887719412574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F0D-FB4D-A5F3-1BAD1F38CF73}"/>
            </c:ext>
          </c:extLst>
        </c:ser>
        <c:ser>
          <c:idx val="1"/>
          <c:order val="1"/>
          <c:tx>
            <c:strRef>
              <c:f>'ALL FL'!$L$22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FL'!$L$35:$L$40</c:f>
              <c:numCache>
                <c:formatCode>0.00%</c:formatCode>
                <c:ptCount val="6"/>
                <c:pt idx="0">
                  <c:v>5.836860645585179E-2</c:v>
                </c:pt>
                <c:pt idx="1">
                  <c:v>7.2498501993127601E-2</c:v>
                </c:pt>
                <c:pt idx="2">
                  <c:v>7.3311361787889592E-2</c:v>
                </c:pt>
                <c:pt idx="3">
                  <c:v>0.10838133484959783</c:v>
                </c:pt>
                <c:pt idx="4">
                  <c:v>0.13825204414534459</c:v>
                </c:pt>
                <c:pt idx="5">
                  <c:v>0.41578207257719185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F0D-FB4D-A5F3-1BAD1F38CF73}"/>
            </c:ext>
          </c:extLst>
        </c:ser>
        <c:ser>
          <c:idx val="2"/>
          <c:order val="2"/>
          <c:tx>
            <c:strRef>
              <c:f>'ALL FL'!$M$22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FL'!$M$35:$M$40</c:f>
              <c:numCache>
                <c:formatCode>0.00%</c:formatCode>
                <c:ptCount val="6"/>
                <c:pt idx="0">
                  <c:v>5.5717779643627806E-2</c:v>
                </c:pt>
                <c:pt idx="1">
                  <c:v>7.7984866144546763E-2</c:v>
                </c:pt>
                <c:pt idx="2">
                  <c:v>8.0729184432552406E-2</c:v>
                </c:pt>
                <c:pt idx="3">
                  <c:v>0.10918430844261211</c:v>
                </c:pt>
                <c:pt idx="4">
                  <c:v>0.14143665783923443</c:v>
                </c:pt>
                <c:pt idx="5">
                  <c:v>0.39483327726637646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F0D-FB4D-A5F3-1BAD1F38CF73}"/>
            </c:ext>
          </c:extLst>
        </c:ser>
        <c:ser>
          <c:idx val="3"/>
          <c:order val="3"/>
          <c:tx>
            <c:strRef>
              <c:f>'ALL FL'!$N$22</c:f>
              <c:strCache>
                <c:ptCount val="1"/>
                <c:pt idx="0">
                  <c:v>2035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FL'!$N$35:$N$40</c:f>
              <c:numCache>
                <c:formatCode>0.00%</c:formatCode>
                <c:ptCount val="6"/>
                <c:pt idx="0">
                  <c:v>5.3923017912100482E-2</c:v>
                </c:pt>
                <c:pt idx="1">
                  <c:v>8.3502003789210841E-2</c:v>
                </c:pt>
                <c:pt idx="2">
                  <c:v>8.8561405256191439E-2</c:v>
                </c:pt>
                <c:pt idx="3">
                  <c:v>0.11002939577522512</c:v>
                </c:pt>
                <c:pt idx="4">
                  <c:v>0.14379723291939858</c:v>
                </c:pt>
                <c:pt idx="5">
                  <c:v>0.37338538893352785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F0D-FB4D-A5F3-1BAD1F38CF73}"/>
            </c:ext>
          </c:extLst>
        </c:ser>
        <c:ser>
          <c:idx val="4"/>
          <c:order val="4"/>
          <c:tx>
            <c:strRef>
              <c:f>'ALL FL'!$O$22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FL'!$O$35:$O$40</c:f>
              <c:numCache>
                <c:formatCode>0.00%</c:formatCode>
                <c:ptCount val="6"/>
                <c:pt idx="0">
                  <c:v>5.2722486892114659E-2</c:v>
                </c:pt>
                <c:pt idx="1">
                  <c:v>8.9144017806226536E-2</c:v>
                </c:pt>
                <c:pt idx="2">
                  <c:v>9.6543375010846227E-2</c:v>
                </c:pt>
                <c:pt idx="3">
                  <c:v>0.11117002920438201</c:v>
                </c:pt>
                <c:pt idx="4">
                  <c:v>0.14580197619804133</c:v>
                </c:pt>
                <c:pt idx="5">
                  <c:v>0.35137541395636368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1F0D-FB4D-A5F3-1BAD1F38CF73}"/>
            </c:ext>
          </c:extLst>
        </c:ser>
        <c:ser>
          <c:idx val="5"/>
          <c:order val="5"/>
          <c:tx>
            <c:strRef>
              <c:f>'ALL FL'!$P$22</c:f>
              <c:strCache>
                <c:ptCount val="1"/>
                <c:pt idx="0">
                  <c:v>2045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FL'!$P$35:$P$40</c:f>
              <c:numCache>
                <c:formatCode>0.00%</c:formatCode>
                <c:ptCount val="6"/>
                <c:pt idx="0">
                  <c:v>5.1518398495005557E-2</c:v>
                </c:pt>
                <c:pt idx="1">
                  <c:v>9.4899896794579608E-2</c:v>
                </c:pt>
                <c:pt idx="2">
                  <c:v>0.10397298501810227</c:v>
                </c:pt>
                <c:pt idx="3">
                  <c:v>0.11244286451222822</c:v>
                </c:pt>
                <c:pt idx="4">
                  <c:v>0.14820989381623356</c:v>
                </c:pt>
                <c:pt idx="5">
                  <c:v>0.32990557594500425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1F0D-FB4D-A5F3-1BAD1F38CF73}"/>
            </c:ext>
          </c:extLst>
        </c:ser>
        <c:ser>
          <c:idx val="6"/>
          <c:order val="6"/>
          <c:tx>
            <c:strRef>
              <c:f>'ALL FL'!$Q$22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'ALL FL'!$J$35:$J$40</c:f>
              <c:strCache>
                <c:ptCount val="6"/>
                <c:pt idx="0">
                  <c:v>Recreational</c:v>
                </c:pt>
                <c:pt idx="1">
                  <c:v>SF Residential</c:v>
                </c:pt>
                <c:pt idx="2">
                  <c:v>Others</c:v>
                </c:pt>
                <c:pt idx="3">
                  <c:v>Vacant Public</c:v>
                </c:pt>
                <c:pt idx="4">
                  <c:v>Public</c:v>
                </c:pt>
                <c:pt idx="5">
                  <c:v>Agricultural</c:v>
                </c:pt>
              </c:strCache>
              <c:extLst/>
            </c:strRef>
          </c:cat>
          <c:val>
            <c:numRef>
              <c:f>'ALL FL'!$Q$35:$Q$40</c:f>
              <c:numCache>
                <c:formatCode>0.00%</c:formatCode>
                <c:ptCount val="6"/>
                <c:pt idx="0">
                  <c:v>5.0885861954454908E-2</c:v>
                </c:pt>
                <c:pt idx="1">
                  <c:v>0.10066762756666171</c:v>
                </c:pt>
                <c:pt idx="2">
                  <c:v>0.11129425332552174</c:v>
                </c:pt>
                <c:pt idx="3">
                  <c:v>0.11340497009135293</c:v>
                </c:pt>
                <c:pt idx="4">
                  <c:v>0.14991532385775252</c:v>
                </c:pt>
                <c:pt idx="5">
                  <c:v>0.30861687243172159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F0D-FB4D-A5F3-1BAD1F38C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844304"/>
        <c:axId val="148842864"/>
      </c:barChart>
      <c:catAx>
        <c:axId val="1488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842864"/>
        <c:crosses val="autoZero"/>
        <c:auto val="1"/>
        <c:lblAlgn val="ctr"/>
        <c:lblOffset val="100"/>
        <c:noMultiLvlLbl val="0"/>
      </c:catAx>
      <c:valAx>
        <c:axId val="14884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% of area</a:t>
                </a:r>
              </a:p>
            </c:rich>
          </c:tx>
          <c:layout>
            <c:manualLayout>
              <c:xMode val="edge"/>
              <c:yMode val="edge"/>
              <c:x val="1.6081871345029239E-2"/>
              <c:y val="0.26325807285452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84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FL'!$K$22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FL'!$K$30:$K$34</c:f>
              <c:numCache>
                <c:formatCode>0.00%</c:formatCode>
                <c:ptCount val="5"/>
                <c:pt idx="0">
                  <c:v>1.2690643207253396E-2</c:v>
                </c:pt>
                <c:pt idx="1">
                  <c:v>1.2320579603778505E-2</c:v>
                </c:pt>
                <c:pt idx="2">
                  <c:v>1.9763285962217277E-2</c:v>
                </c:pt>
                <c:pt idx="3">
                  <c:v>2.992426231324841E-2</c:v>
                </c:pt>
                <c:pt idx="4">
                  <c:v>3.2392439152487441E-2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EF6-C649-830D-41E266B1AAE6}"/>
            </c:ext>
          </c:extLst>
        </c:ser>
        <c:ser>
          <c:idx val="1"/>
          <c:order val="1"/>
          <c:tx>
            <c:strRef>
              <c:f>'ALL FL'!$L$22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FL'!$L$30:$L$34</c:f>
              <c:numCache>
                <c:formatCode>0.00%</c:formatCode>
                <c:ptCount val="5"/>
                <c:pt idx="0">
                  <c:v>1.2803099251970849E-2</c:v>
                </c:pt>
                <c:pt idx="1">
                  <c:v>1.2686634375981077E-2</c:v>
                </c:pt>
                <c:pt idx="2">
                  <c:v>1.9462430998301455E-2</c:v>
                </c:pt>
                <c:pt idx="3">
                  <c:v>3.0978549392755707E-2</c:v>
                </c:pt>
                <c:pt idx="4">
                  <c:v>3.5624889255806334E-2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EF6-C649-830D-41E266B1AAE6}"/>
            </c:ext>
          </c:extLst>
        </c:ser>
        <c:ser>
          <c:idx val="2"/>
          <c:order val="2"/>
          <c:tx>
            <c:strRef>
              <c:f>'ALL FL'!$M$22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FL'!$M$30:$M$34</c:f>
              <c:numCache>
                <c:formatCode>0.00%</c:formatCode>
                <c:ptCount val="5"/>
                <c:pt idx="0">
                  <c:v>1.2783096117929318E-2</c:v>
                </c:pt>
                <c:pt idx="1">
                  <c:v>1.318643505334559E-2</c:v>
                </c:pt>
                <c:pt idx="2">
                  <c:v>1.9470832656910776E-2</c:v>
                </c:pt>
                <c:pt idx="3">
                  <c:v>3.2421436282175323E-2</c:v>
                </c:pt>
                <c:pt idx="4">
                  <c:v>3.8821188083428146E-2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EF6-C649-830D-41E266B1AAE6}"/>
            </c:ext>
          </c:extLst>
        </c:ser>
        <c:ser>
          <c:idx val="3"/>
          <c:order val="3"/>
          <c:tx>
            <c:strRef>
              <c:f>'ALL FL'!$N$22</c:f>
              <c:strCache>
                <c:ptCount val="1"/>
                <c:pt idx="0">
                  <c:v>2035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FL'!$N$30:$N$34</c:f>
              <c:numCache>
                <c:formatCode>0.00%</c:formatCode>
                <c:ptCount val="5"/>
                <c:pt idx="0">
                  <c:v>1.0902262093552082E-2</c:v>
                </c:pt>
                <c:pt idx="1">
                  <c:v>1.367686100630631E-2</c:v>
                </c:pt>
                <c:pt idx="2">
                  <c:v>1.946257254934728E-2</c:v>
                </c:pt>
                <c:pt idx="3">
                  <c:v>3.5531325891019143E-2</c:v>
                </c:pt>
                <c:pt idx="4">
                  <c:v>4.2023321226062442E-2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EF6-C649-830D-41E266B1AAE6}"/>
            </c:ext>
          </c:extLst>
        </c:ser>
        <c:ser>
          <c:idx val="4"/>
          <c:order val="4"/>
          <c:tx>
            <c:strRef>
              <c:f>'ALL FL'!$O$22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FL'!$O$30:$O$34</c:f>
              <c:numCache>
                <c:formatCode>0.00%</c:formatCode>
                <c:ptCount val="5"/>
                <c:pt idx="0">
                  <c:v>1.0937139458367013E-2</c:v>
                </c:pt>
                <c:pt idx="1">
                  <c:v>1.414639439921769E-2</c:v>
                </c:pt>
                <c:pt idx="2">
                  <c:v>1.9324557445905968E-2</c:v>
                </c:pt>
                <c:pt idx="3">
                  <c:v>3.6658037909959786E-2</c:v>
                </c:pt>
                <c:pt idx="4">
                  <c:v>4.5054231796781884E-2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1EF6-C649-830D-41E266B1AAE6}"/>
            </c:ext>
          </c:extLst>
        </c:ser>
        <c:ser>
          <c:idx val="5"/>
          <c:order val="5"/>
          <c:tx>
            <c:strRef>
              <c:f>'ALL FL'!$P$22</c:f>
              <c:strCache>
                <c:ptCount val="1"/>
                <c:pt idx="0">
                  <c:v>2045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FL'!$P$30:$P$34</c:f>
              <c:numCache>
                <c:formatCode>0.00%</c:formatCode>
                <c:ptCount val="5"/>
                <c:pt idx="0">
                  <c:v>1.0909764404846379E-2</c:v>
                </c:pt>
                <c:pt idx="1">
                  <c:v>1.4587417013533109E-2</c:v>
                </c:pt>
                <c:pt idx="2">
                  <c:v>1.9019914704303875E-2</c:v>
                </c:pt>
                <c:pt idx="3">
                  <c:v>3.7600755857652532E-2</c:v>
                </c:pt>
                <c:pt idx="4">
                  <c:v>4.7947328878879647E-2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1EF6-C649-830D-41E266B1AAE6}"/>
            </c:ext>
          </c:extLst>
        </c:ser>
        <c:ser>
          <c:idx val="6"/>
          <c:order val="6"/>
          <c:tx>
            <c:strRef>
              <c:f>'ALL FL'!$Q$22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'ALL FL'!$J$30:$J$34</c:f>
              <c:strCache>
                <c:ptCount val="5"/>
                <c:pt idx="0">
                  <c:v>Water</c:v>
                </c:pt>
                <c:pt idx="1">
                  <c:v>Commercial</c:v>
                </c:pt>
                <c:pt idx="2">
                  <c:v>Institutional</c:v>
                </c:pt>
                <c:pt idx="3">
                  <c:v>Other Residential</c:v>
                </c:pt>
                <c:pt idx="4">
                  <c:v>Vacant Residential</c:v>
                </c:pt>
              </c:strCache>
              <c:extLst/>
            </c:strRef>
          </c:cat>
          <c:val>
            <c:numRef>
              <c:f>'ALL FL'!$Q$30:$Q$34</c:f>
              <c:numCache>
                <c:formatCode>0.00%</c:formatCode>
                <c:ptCount val="5"/>
                <c:pt idx="0">
                  <c:v>1.0936271649136553E-2</c:v>
                </c:pt>
                <c:pt idx="1">
                  <c:v>1.5027947716961882E-2</c:v>
                </c:pt>
                <c:pt idx="2">
                  <c:v>1.8855748374171387E-2</c:v>
                </c:pt>
                <c:pt idx="3">
                  <c:v>3.9080340295877411E-2</c:v>
                </c:pt>
                <c:pt idx="4">
                  <c:v>5.0523643574425341E-2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EF6-C649-830D-41E266B1A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844304"/>
        <c:axId val="148842864"/>
      </c:barChart>
      <c:catAx>
        <c:axId val="1488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842864"/>
        <c:crosses val="autoZero"/>
        <c:auto val="1"/>
        <c:lblAlgn val="ctr"/>
        <c:lblOffset val="100"/>
        <c:noMultiLvlLbl val="0"/>
      </c:catAx>
      <c:valAx>
        <c:axId val="14884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% of area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844304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FA3BE-FA14-40FC-9A41-A9C4DB0B0FA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061AF4F-DEEB-41EC-B44B-FCD56CA2DB65}">
      <dgm:prSet phldrT="[Text]" custT="1"/>
      <dgm:spPr>
        <a:solidFill>
          <a:srgbClr val="507DBF"/>
        </a:solidFill>
      </dgm:spPr>
      <dgm:t>
        <a:bodyPr rIns="457200"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Project Vision and Approach</a:t>
          </a:r>
        </a:p>
      </dgm:t>
    </dgm:pt>
    <dgm:pt modelId="{A2FC7B66-FE77-4796-BF57-3F011E09553D}" type="parTrans" cxnId="{570251BC-D0D3-4AE0-A178-45C3D9C527F0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A92B0945-2F57-42DB-B41E-021D3546F828}" type="sibTrans" cxnId="{570251BC-D0D3-4AE0-A178-45C3D9C527F0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74D14FA-AF7B-4B83-B3E2-9C93F828824D}">
      <dgm:prSet phldrT="[Text]" custT="1"/>
      <dgm:spPr>
        <a:solidFill>
          <a:srgbClr val="507DBF"/>
        </a:solidFill>
      </dgm:spPr>
      <dgm:t>
        <a:bodyPr rIns="457200"/>
        <a:lstStyle/>
        <a:p>
          <a:r>
            <a:rPr lang="en-US" sz="2200">
              <a:latin typeface="Biome" panose="020B0503030204020804" pitchFamily="34" charset="0"/>
              <a:cs typeface="Biome" panose="020B0503030204020804" pitchFamily="34" charset="0"/>
            </a:rPr>
            <a:t>Takeaways</a:t>
          </a:r>
        </a:p>
      </dgm:t>
    </dgm:pt>
    <dgm:pt modelId="{7A546423-83C1-45BF-AAB7-DBDEEDCCF89A}" type="parTrans" cxnId="{20913A0A-862F-4FA9-91C2-12EE1C611150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B7C84DC5-CF4F-4738-BD27-CB397718CA3C}" type="sibTrans" cxnId="{20913A0A-862F-4FA9-91C2-12EE1C611150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EDCA94EA-4055-4E6C-A56A-E6237EC17609}">
      <dgm:prSet phldrT="[Text]" custT="1"/>
      <dgm:spPr>
        <a:solidFill>
          <a:srgbClr val="507DBF"/>
        </a:solidFill>
      </dgm:spPr>
      <dgm:t>
        <a:bodyPr rIns="457200"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Project Findings</a:t>
          </a:r>
        </a:p>
      </dgm:t>
    </dgm:pt>
    <dgm:pt modelId="{0E168379-945F-47CA-A7A3-FC59E4354D90}" type="parTrans" cxnId="{1BBF1E28-497A-47BD-9711-DD3D624974FB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99B7CAB8-5D3C-42B5-9243-E66ED0C6AA24}" type="sibTrans" cxnId="{1BBF1E28-497A-47BD-9711-DD3D624974FB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73849343-7284-4CEA-8132-EA12110D179C}">
      <dgm:prSet phldrT="[Text]" custT="1"/>
      <dgm:spPr>
        <a:solidFill>
          <a:srgbClr val="507DBF"/>
        </a:solidFill>
      </dgm:spPr>
      <dgm:t>
        <a:bodyPr rIns="457200"/>
        <a:lstStyle/>
        <a:p>
          <a:r>
            <a:rPr lang="en-US" sz="2200">
              <a:latin typeface="Biome" panose="020B0503030204020804" pitchFamily="34" charset="0"/>
              <a:cs typeface="Biome" panose="020B0503030204020804" pitchFamily="34" charset="0"/>
            </a:rPr>
            <a:t>Data products and Use cases</a:t>
          </a:r>
        </a:p>
      </dgm:t>
    </dgm:pt>
    <dgm:pt modelId="{55AE3430-2629-4CDD-B9D2-873E3E3AFBE0}" type="parTrans" cxnId="{6ACFC42F-CD07-404A-88F9-C31CBEBF7CF8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2F531399-4937-4EE1-8ABF-80A1D9DEFCEF}" type="sibTrans" cxnId="{6ACFC42F-CD07-404A-88F9-C31CBEBF7CF8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71E7CDF-A057-4248-9E7B-13B96F41B3C6}" type="pres">
      <dgm:prSet presAssocID="{C62FA3BE-FA14-40FC-9A41-A9C4DB0B0FA9}" presName="linear" presStyleCnt="0">
        <dgm:presLayoutVars>
          <dgm:animLvl val="lvl"/>
          <dgm:resizeHandles val="exact"/>
        </dgm:presLayoutVars>
      </dgm:prSet>
      <dgm:spPr/>
    </dgm:pt>
    <dgm:pt modelId="{FEC05ABB-139C-4EC6-9154-30A4F65A80DE}" type="pres">
      <dgm:prSet presAssocID="{D061AF4F-DEEB-41EC-B44B-FCD56CA2DB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556FD68-1E4A-4AD7-A01E-3B465415E055}" type="pres">
      <dgm:prSet presAssocID="{A92B0945-2F57-42DB-B41E-021D3546F828}" presName="spacer" presStyleCnt="0"/>
      <dgm:spPr/>
    </dgm:pt>
    <dgm:pt modelId="{2AA92F69-3BCE-49F8-9463-66C632290534}" type="pres">
      <dgm:prSet presAssocID="{EDCA94EA-4055-4E6C-A56A-E6237EC1760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BB48281-BD24-4B7D-8303-3D34EFD8A057}" type="pres">
      <dgm:prSet presAssocID="{99B7CAB8-5D3C-42B5-9243-E66ED0C6AA24}" presName="spacer" presStyleCnt="0"/>
      <dgm:spPr/>
    </dgm:pt>
    <dgm:pt modelId="{1A1628D4-F04F-4091-BB4A-E49095439258}" type="pres">
      <dgm:prSet presAssocID="{73849343-7284-4CEA-8132-EA12110D179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757974-660E-4D2E-91CB-1CD50186980D}" type="pres">
      <dgm:prSet presAssocID="{2F531399-4937-4EE1-8ABF-80A1D9DEFCEF}" presName="spacer" presStyleCnt="0"/>
      <dgm:spPr/>
    </dgm:pt>
    <dgm:pt modelId="{CF5194B1-7E0B-4C2A-AD9A-A9CCB15E9373}" type="pres">
      <dgm:prSet presAssocID="{C74D14FA-AF7B-4B83-B3E2-9C93F828824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0913A0A-862F-4FA9-91C2-12EE1C611150}" srcId="{C62FA3BE-FA14-40FC-9A41-A9C4DB0B0FA9}" destId="{C74D14FA-AF7B-4B83-B3E2-9C93F828824D}" srcOrd="3" destOrd="0" parTransId="{7A546423-83C1-45BF-AAB7-DBDEEDCCF89A}" sibTransId="{B7C84DC5-CF4F-4738-BD27-CB397718CA3C}"/>
    <dgm:cxn modelId="{1BBF1E28-497A-47BD-9711-DD3D624974FB}" srcId="{C62FA3BE-FA14-40FC-9A41-A9C4DB0B0FA9}" destId="{EDCA94EA-4055-4E6C-A56A-E6237EC17609}" srcOrd="1" destOrd="0" parTransId="{0E168379-945F-47CA-A7A3-FC59E4354D90}" sibTransId="{99B7CAB8-5D3C-42B5-9243-E66ED0C6AA24}"/>
    <dgm:cxn modelId="{6ACFC42F-CD07-404A-88F9-C31CBEBF7CF8}" srcId="{C62FA3BE-FA14-40FC-9A41-A9C4DB0B0FA9}" destId="{73849343-7284-4CEA-8132-EA12110D179C}" srcOrd="2" destOrd="0" parTransId="{55AE3430-2629-4CDD-B9D2-873E3E3AFBE0}" sibTransId="{2F531399-4937-4EE1-8ABF-80A1D9DEFCEF}"/>
    <dgm:cxn modelId="{CB85E73C-95EA-430C-869E-4FE94C3EA5E1}" type="presOf" srcId="{C62FA3BE-FA14-40FC-9A41-A9C4DB0B0FA9}" destId="{F71E7CDF-A057-4248-9E7B-13B96F41B3C6}" srcOrd="0" destOrd="0" presId="urn:microsoft.com/office/officeart/2005/8/layout/vList2"/>
    <dgm:cxn modelId="{6F617548-9E72-4663-822A-8F5F56968BC7}" type="presOf" srcId="{EDCA94EA-4055-4E6C-A56A-E6237EC17609}" destId="{2AA92F69-3BCE-49F8-9463-66C632290534}" srcOrd="0" destOrd="0" presId="urn:microsoft.com/office/officeart/2005/8/layout/vList2"/>
    <dgm:cxn modelId="{03E01D95-BE35-4E58-9EEE-B1119F4761DF}" type="presOf" srcId="{73849343-7284-4CEA-8132-EA12110D179C}" destId="{1A1628D4-F04F-4091-BB4A-E49095439258}" srcOrd="0" destOrd="0" presId="urn:microsoft.com/office/officeart/2005/8/layout/vList2"/>
    <dgm:cxn modelId="{FAEFF7A2-E538-4339-BC82-31B8BEF64BBD}" type="presOf" srcId="{D061AF4F-DEEB-41EC-B44B-FCD56CA2DB65}" destId="{FEC05ABB-139C-4EC6-9154-30A4F65A80DE}" srcOrd="0" destOrd="0" presId="urn:microsoft.com/office/officeart/2005/8/layout/vList2"/>
    <dgm:cxn modelId="{570251BC-D0D3-4AE0-A178-45C3D9C527F0}" srcId="{C62FA3BE-FA14-40FC-9A41-A9C4DB0B0FA9}" destId="{D061AF4F-DEEB-41EC-B44B-FCD56CA2DB65}" srcOrd="0" destOrd="0" parTransId="{A2FC7B66-FE77-4796-BF57-3F011E09553D}" sibTransId="{A92B0945-2F57-42DB-B41E-021D3546F828}"/>
    <dgm:cxn modelId="{57E8F1FF-2E21-4AF1-95A4-B017A03AD371}" type="presOf" srcId="{C74D14FA-AF7B-4B83-B3E2-9C93F828824D}" destId="{CF5194B1-7E0B-4C2A-AD9A-A9CCB15E9373}" srcOrd="0" destOrd="0" presId="urn:microsoft.com/office/officeart/2005/8/layout/vList2"/>
    <dgm:cxn modelId="{CF4C612C-894D-47AD-ABFE-81AC9ABA970D}" type="presParOf" srcId="{F71E7CDF-A057-4248-9E7B-13B96F41B3C6}" destId="{FEC05ABB-139C-4EC6-9154-30A4F65A80DE}" srcOrd="0" destOrd="0" presId="urn:microsoft.com/office/officeart/2005/8/layout/vList2"/>
    <dgm:cxn modelId="{4829C658-9BD2-4B07-B4EE-ACA9F2C7C6BC}" type="presParOf" srcId="{F71E7CDF-A057-4248-9E7B-13B96F41B3C6}" destId="{D556FD68-1E4A-4AD7-A01E-3B465415E055}" srcOrd="1" destOrd="0" presId="urn:microsoft.com/office/officeart/2005/8/layout/vList2"/>
    <dgm:cxn modelId="{0AC9304C-EE88-43A2-902B-8E9142DEA840}" type="presParOf" srcId="{F71E7CDF-A057-4248-9E7B-13B96F41B3C6}" destId="{2AA92F69-3BCE-49F8-9463-66C632290534}" srcOrd="2" destOrd="0" presId="urn:microsoft.com/office/officeart/2005/8/layout/vList2"/>
    <dgm:cxn modelId="{E984EDD9-5229-4DA5-BC2D-0E6987CF1C4E}" type="presParOf" srcId="{F71E7CDF-A057-4248-9E7B-13B96F41B3C6}" destId="{1BB48281-BD24-4B7D-8303-3D34EFD8A057}" srcOrd="3" destOrd="0" presId="urn:microsoft.com/office/officeart/2005/8/layout/vList2"/>
    <dgm:cxn modelId="{96C92634-1B62-4B01-A981-4C469BB782F1}" type="presParOf" srcId="{F71E7CDF-A057-4248-9E7B-13B96F41B3C6}" destId="{1A1628D4-F04F-4091-BB4A-E49095439258}" srcOrd="4" destOrd="0" presId="urn:microsoft.com/office/officeart/2005/8/layout/vList2"/>
    <dgm:cxn modelId="{CFE6DE31-2192-4500-A7F7-FC948D5BDC92}" type="presParOf" srcId="{F71E7CDF-A057-4248-9E7B-13B96F41B3C6}" destId="{5C757974-660E-4D2E-91CB-1CD50186980D}" srcOrd="5" destOrd="0" presId="urn:microsoft.com/office/officeart/2005/8/layout/vList2"/>
    <dgm:cxn modelId="{D00879F0-8E3E-4392-8CBC-74FB063302F8}" type="presParOf" srcId="{F71E7CDF-A057-4248-9E7B-13B96F41B3C6}" destId="{CF5194B1-7E0B-4C2A-AD9A-A9CCB15E937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CD6EA-31B6-42C5-97B1-76B9C939AF1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6311ECD-4628-47A6-AFCF-6AD98DBAA3FC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The project focuses on developing a standardized high resolution state-wide sociodemographic, land use and economic development model</a:t>
          </a:r>
        </a:p>
      </dgm:t>
    </dgm:pt>
    <dgm:pt modelId="{553F7A9C-9877-49D6-B270-738BA8CD286F}" type="parTrans" cxnId="{B651888E-2EE9-4669-9A23-2AEB795DBBC5}">
      <dgm:prSet/>
      <dgm:spPr/>
      <dgm:t>
        <a:bodyPr/>
        <a:lstStyle/>
        <a:p>
          <a:endParaRPr lang="en-US"/>
        </a:p>
      </dgm:t>
    </dgm:pt>
    <dgm:pt modelId="{0F78B9C2-23D1-4686-AB69-DB16059DB7CB}" type="sibTrans" cxnId="{B651888E-2EE9-4669-9A23-2AEB795DBBC5}">
      <dgm:prSet/>
      <dgm:spPr/>
      <dgm:t>
        <a:bodyPr/>
        <a:lstStyle/>
        <a:p>
          <a:endParaRPr lang="en-US"/>
        </a:p>
      </dgm:t>
    </dgm:pt>
    <dgm:pt modelId="{D74F79CE-1B60-4D26-9A30-DAC89314CC6E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>
              <a:latin typeface="Biome" panose="020B0503030204020804" pitchFamily="34" charset="0"/>
              <a:cs typeface="Biome" panose="020B0503030204020804" pitchFamily="34" charset="0"/>
            </a:rPr>
            <a:t>The project will generate a universal template of variables that will be useful for the statewide framework</a:t>
          </a:r>
        </a:p>
      </dgm:t>
    </dgm:pt>
    <dgm:pt modelId="{E82F937B-802F-4826-BE57-88ADA07C8AFF}" type="parTrans" cxnId="{1F5206B8-C588-4E23-A4C0-7A950AF3845C}">
      <dgm:prSet/>
      <dgm:spPr/>
      <dgm:t>
        <a:bodyPr/>
        <a:lstStyle/>
        <a:p>
          <a:endParaRPr lang="en-US"/>
        </a:p>
      </dgm:t>
    </dgm:pt>
    <dgm:pt modelId="{075BABDB-1800-4193-B317-C00F0E2DF40D}" type="sibTrans" cxnId="{1F5206B8-C588-4E23-A4C0-7A950AF3845C}">
      <dgm:prSet/>
      <dgm:spPr/>
      <dgm:t>
        <a:bodyPr/>
        <a:lstStyle/>
        <a:p>
          <a:endParaRPr lang="en-US"/>
        </a:p>
      </dgm:t>
    </dgm:pt>
    <dgm:pt modelId="{555A0BE5-C65F-4EF4-8E34-D0D90F04F445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>
              <a:latin typeface="Biome" panose="020B0503030204020804" pitchFamily="34" charset="0"/>
              <a:cs typeface="Biome" panose="020B0503030204020804" pitchFamily="34" charset="0"/>
            </a:rPr>
            <a:t>For the universal template built, the research team will generate socio-economic, land use and economic development variables</a:t>
          </a:r>
        </a:p>
      </dgm:t>
    </dgm:pt>
    <dgm:pt modelId="{028389D8-57FC-4E0D-BB98-A9102D8A8B35}" type="parTrans" cxnId="{71848DD3-0B47-475F-A6DD-D0B0B0867D33}">
      <dgm:prSet/>
      <dgm:spPr/>
      <dgm:t>
        <a:bodyPr/>
        <a:lstStyle/>
        <a:p>
          <a:endParaRPr lang="en-US"/>
        </a:p>
      </dgm:t>
    </dgm:pt>
    <dgm:pt modelId="{B6EC0156-49BB-49C3-A307-F0AA4CCFD61E}" type="sibTrans" cxnId="{71848DD3-0B47-475F-A6DD-D0B0B0867D33}">
      <dgm:prSet/>
      <dgm:spPr/>
      <dgm:t>
        <a:bodyPr/>
        <a:lstStyle/>
        <a:p>
          <a:endParaRPr lang="en-US"/>
        </a:p>
      </dgm:t>
    </dgm:pt>
    <dgm:pt modelId="{CFC7E7F5-9EFD-4736-A0AF-28EC218D969D}" type="pres">
      <dgm:prSet presAssocID="{9F9CD6EA-31B6-42C5-97B1-76B9C939AF1B}" presName="linear" presStyleCnt="0">
        <dgm:presLayoutVars>
          <dgm:animLvl val="lvl"/>
          <dgm:resizeHandles val="exact"/>
        </dgm:presLayoutVars>
      </dgm:prSet>
      <dgm:spPr/>
    </dgm:pt>
    <dgm:pt modelId="{4BE4900A-73B4-494F-B6F4-94448CEA0768}" type="pres">
      <dgm:prSet presAssocID="{26311ECD-4628-47A6-AFCF-6AD98DBAA3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7A39376-CB33-4361-8581-F63C15F304BB}" type="pres">
      <dgm:prSet presAssocID="{0F78B9C2-23D1-4686-AB69-DB16059DB7CB}" presName="spacer" presStyleCnt="0"/>
      <dgm:spPr/>
    </dgm:pt>
    <dgm:pt modelId="{FFFA3526-45EF-4DD1-A064-4572126DE617}" type="pres">
      <dgm:prSet presAssocID="{D74F79CE-1B60-4D26-9A30-DAC89314CC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993CBC-3969-4657-B580-BC4FE2F8F28A}" type="pres">
      <dgm:prSet presAssocID="{075BABDB-1800-4193-B317-C00F0E2DF40D}" presName="spacer" presStyleCnt="0"/>
      <dgm:spPr/>
    </dgm:pt>
    <dgm:pt modelId="{E7412021-155C-4B18-8461-F975374603FC}" type="pres">
      <dgm:prSet presAssocID="{555A0BE5-C65F-4EF4-8E34-D0D90F04F44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477657C-2F7F-4DFA-AC56-BB4C20C6963F}" type="presOf" srcId="{9F9CD6EA-31B6-42C5-97B1-76B9C939AF1B}" destId="{CFC7E7F5-9EFD-4736-A0AF-28EC218D969D}" srcOrd="0" destOrd="0" presId="urn:microsoft.com/office/officeart/2005/8/layout/vList2"/>
    <dgm:cxn modelId="{BF2AF68B-0B83-43F7-BEB9-189B75447519}" type="presOf" srcId="{26311ECD-4628-47A6-AFCF-6AD98DBAA3FC}" destId="{4BE4900A-73B4-494F-B6F4-94448CEA0768}" srcOrd="0" destOrd="0" presId="urn:microsoft.com/office/officeart/2005/8/layout/vList2"/>
    <dgm:cxn modelId="{B651888E-2EE9-4669-9A23-2AEB795DBBC5}" srcId="{9F9CD6EA-31B6-42C5-97B1-76B9C939AF1B}" destId="{26311ECD-4628-47A6-AFCF-6AD98DBAA3FC}" srcOrd="0" destOrd="0" parTransId="{553F7A9C-9877-49D6-B270-738BA8CD286F}" sibTransId="{0F78B9C2-23D1-4686-AB69-DB16059DB7CB}"/>
    <dgm:cxn modelId="{1F5206B8-C588-4E23-A4C0-7A950AF3845C}" srcId="{9F9CD6EA-31B6-42C5-97B1-76B9C939AF1B}" destId="{D74F79CE-1B60-4D26-9A30-DAC89314CC6E}" srcOrd="1" destOrd="0" parTransId="{E82F937B-802F-4826-BE57-88ADA07C8AFF}" sibTransId="{075BABDB-1800-4193-B317-C00F0E2DF40D}"/>
    <dgm:cxn modelId="{71848DD3-0B47-475F-A6DD-D0B0B0867D33}" srcId="{9F9CD6EA-31B6-42C5-97B1-76B9C939AF1B}" destId="{555A0BE5-C65F-4EF4-8E34-D0D90F04F445}" srcOrd="2" destOrd="0" parTransId="{028389D8-57FC-4E0D-BB98-A9102D8A8B35}" sibTransId="{B6EC0156-49BB-49C3-A307-F0AA4CCFD61E}"/>
    <dgm:cxn modelId="{E9A4B0D3-A2E0-4EBC-BA9B-10DAF5D79296}" type="presOf" srcId="{D74F79CE-1B60-4D26-9A30-DAC89314CC6E}" destId="{FFFA3526-45EF-4DD1-A064-4572126DE617}" srcOrd="0" destOrd="0" presId="urn:microsoft.com/office/officeart/2005/8/layout/vList2"/>
    <dgm:cxn modelId="{27D028E3-2080-4D1A-B816-D5083DB7C665}" type="presOf" srcId="{555A0BE5-C65F-4EF4-8E34-D0D90F04F445}" destId="{E7412021-155C-4B18-8461-F975374603FC}" srcOrd="0" destOrd="0" presId="urn:microsoft.com/office/officeart/2005/8/layout/vList2"/>
    <dgm:cxn modelId="{6A4620A2-77C3-4CD7-B0AB-F620E55D53D5}" type="presParOf" srcId="{CFC7E7F5-9EFD-4736-A0AF-28EC218D969D}" destId="{4BE4900A-73B4-494F-B6F4-94448CEA0768}" srcOrd="0" destOrd="0" presId="urn:microsoft.com/office/officeart/2005/8/layout/vList2"/>
    <dgm:cxn modelId="{D2F63859-6DD0-42CF-8DD4-CB8001C64ACC}" type="presParOf" srcId="{CFC7E7F5-9EFD-4736-A0AF-28EC218D969D}" destId="{97A39376-CB33-4361-8581-F63C15F304BB}" srcOrd="1" destOrd="0" presId="urn:microsoft.com/office/officeart/2005/8/layout/vList2"/>
    <dgm:cxn modelId="{6111D30E-7D76-4A55-BA00-BCBB2531549E}" type="presParOf" srcId="{CFC7E7F5-9EFD-4736-A0AF-28EC218D969D}" destId="{FFFA3526-45EF-4DD1-A064-4572126DE617}" srcOrd="2" destOrd="0" presId="urn:microsoft.com/office/officeart/2005/8/layout/vList2"/>
    <dgm:cxn modelId="{BAC3CD16-9974-487C-8AF3-19B19C1FE617}" type="presParOf" srcId="{CFC7E7F5-9EFD-4736-A0AF-28EC218D969D}" destId="{43993CBC-3969-4657-B580-BC4FE2F8F28A}" srcOrd="3" destOrd="0" presId="urn:microsoft.com/office/officeart/2005/8/layout/vList2"/>
    <dgm:cxn modelId="{60003CB6-0542-47D3-8FC3-D0C5F75060CC}" type="presParOf" srcId="{CFC7E7F5-9EFD-4736-A0AF-28EC218D969D}" destId="{E7412021-155C-4B18-8461-F975374603F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9CD6EA-31B6-42C5-97B1-76B9C939AF1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6311ECD-4628-47A6-AFCF-6AD98DBAA3FC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000" dirty="0">
              <a:latin typeface="Biome" panose="020B0503030204020804" pitchFamily="34" charset="0"/>
              <a:cs typeface="Biome" panose="020B0503030204020804" pitchFamily="34" charset="0"/>
            </a:rPr>
            <a:t>To establish a universal template of socio-demographic, land use and economic indicators</a:t>
          </a:r>
        </a:p>
      </dgm:t>
    </dgm:pt>
    <dgm:pt modelId="{553F7A9C-9877-49D6-B270-738BA8CD286F}" type="parTrans" cxnId="{B651888E-2EE9-4669-9A23-2AEB795DBBC5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F78B9C2-23D1-4686-AB69-DB16059DB7CB}" type="sibTrans" cxnId="{B651888E-2EE9-4669-9A23-2AEB795DBBC5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D74F79CE-1B60-4D26-9A30-DAC89314CC6E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000">
              <a:latin typeface="Biome" panose="020B0503030204020804" pitchFamily="34" charset="0"/>
              <a:cs typeface="Biome" panose="020B0503030204020804" pitchFamily="34" charset="0"/>
            </a:rPr>
            <a:t>To develop and validate an algorithm to generate socio-demographic, land use and economic indicators</a:t>
          </a:r>
        </a:p>
      </dgm:t>
    </dgm:pt>
    <dgm:pt modelId="{E82F937B-802F-4826-BE57-88ADA07C8AFF}" type="parTrans" cxnId="{1F5206B8-C588-4E23-A4C0-7A950AF3845C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75BABDB-1800-4193-B317-C00F0E2DF40D}" type="sibTrans" cxnId="{1F5206B8-C588-4E23-A4C0-7A950AF3845C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555A0BE5-C65F-4EF4-8E34-D0D90F04F445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000">
              <a:latin typeface="Biome" panose="020B0503030204020804" pitchFamily="34" charset="0"/>
              <a:cs typeface="Biome" panose="020B0503030204020804" pitchFamily="34" charset="0"/>
            </a:rPr>
            <a:t>To employ the validated algorithm developed to generate future socio-demographic, land use and economic indicators in 5-year increments from 2025 through 2050</a:t>
          </a:r>
        </a:p>
      </dgm:t>
    </dgm:pt>
    <dgm:pt modelId="{028389D8-57FC-4E0D-BB98-A9102D8A8B35}" type="parTrans" cxnId="{71848DD3-0B47-475F-A6DD-D0B0B0867D33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B6EC0156-49BB-49C3-A307-F0AA4CCFD61E}" type="sibTrans" cxnId="{71848DD3-0B47-475F-A6DD-D0B0B0867D33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57BB4FC0-5633-4215-87AA-F4F0DCDD69A7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000" dirty="0">
              <a:latin typeface="Biome" panose="020B0503030204020804" pitchFamily="34" charset="0"/>
              <a:cs typeface="Biome" panose="020B0503030204020804" pitchFamily="34" charset="0"/>
            </a:rPr>
            <a:t>To generate the variables for a spatial resolution that can be directly employed for local jurisdictions and statewide models</a:t>
          </a:r>
        </a:p>
      </dgm:t>
    </dgm:pt>
    <dgm:pt modelId="{002C1EEB-129B-4EB3-8B2F-00C070F7A1F1}" type="parTrans" cxnId="{50DCB4A0-C12F-488B-B2C9-63C6B4F442BE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4898EB89-E050-413C-9F0E-05EAE905E58F}" type="sibTrans" cxnId="{50DCB4A0-C12F-488B-B2C9-63C6B4F442BE}">
      <dgm:prSet/>
      <dgm:spPr/>
      <dgm:t>
        <a:bodyPr/>
        <a:lstStyle/>
        <a:p>
          <a:endParaRPr lang="en-US" sz="20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FC7E7F5-9EFD-4736-A0AF-28EC218D969D}" type="pres">
      <dgm:prSet presAssocID="{9F9CD6EA-31B6-42C5-97B1-76B9C939AF1B}" presName="linear" presStyleCnt="0">
        <dgm:presLayoutVars>
          <dgm:animLvl val="lvl"/>
          <dgm:resizeHandles val="exact"/>
        </dgm:presLayoutVars>
      </dgm:prSet>
      <dgm:spPr/>
    </dgm:pt>
    <dgm:pt modelId="{4BE4900A-73B4-494F-B6F4-94448CEA0768}" type="pres">
      <dgm:prSet presAssocID="{26311ECD-4628-47A6-AFCF-6AD98DBAA3FC}" presName="parentText" presStyleLbl="node1" presStyleIdx="0" presStyleCnt="4" custLinFactNeighborX="-3497">
        <dgm:presLayoutVars>
          <dgm:chMax val="0"/>
          <dgm:bulletEnabled val="1"/>
        </dgm:presLayoutVars>
      </dgm:prSet>
      <dgm:spPr/>
    </dgm:pt>
    <dgm:pt modelId="{97A39376-CB33-4361-8581-F63C15F304BB}" type="pres">
      <dgm:prSet presAssocID="{0F78B9C2-23D1-4686-AB69-DB16059DB7CB}" presName="spacer" presStyleCnt="0"/>
      <dgm:spPr/>
    </dgm:pt>
    <dgm:pt modelId="{FFFA3526-45EF-4DD1-A064-4572126DE617}" type="pres">
      <dgm:prSet presAssocID="{D74F79CE-1B60-4D26-9A30-DAC89314CC6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993CBC-3969-4657-B580-BC4FE2F8F28A}" type="pres">
      <dgm:prSet presAssocID="{075BABDB-1800-4193-B317-C00F0E2DF40D}" presName="spacer" presStyleCnt="0"/>
      <dgm:spPr/>
    </dgm:pt>
    <dgm:pt modelId="{E7412021-155C-4B18-8461-F975374603FC}" type="pres">
      <dgm:prSet presAssocID="{555A0BE5-C65F-4EF4-8E34-D0D90F04F4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6EBDF13-52CF-4F54-AE28-13C5375582F8}" type="pres">
      <dgm:prSet presAssocID="{B6EC0156-49BB-49C3-A307-F0AA4CCFD61E}" presName="spacer" presStyleCnt="0"/>
      <dgm:spPr/>
    </dgm:pt>
    <dgm:pt modelId="{198C756D-C188-4FDD-9DAA-3123F5368E72}" type="pres">
      <dgm:prSet presAssocID="{57BB4FC0-5633-4215-87AA-F4F0DCDD69A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477657C-2F7F-4DFA-AC56-BB4C20C6963F}" type="presOf" srcId="{9F9CD6EA-31B6-42C5-97B1-76B9C939AF1B}" destId="{CFC7E7F5-9EFD-4736-A0AF-28EC218D969D}" srcOrd="0" destOrd="0" presId="urn:microsoft.com/office/officeart/2005/8/layout/vList2"/>
    <dgm:cxn modelId="{BF2AF68B-0B83-43F7-BEB9-189B75447519}" type="presOf" srcId="{26311ECD-4628-47A6-AFCF-6AD98DBAA3FC}" destId="{4BE4900A-73B4-494F-B6F4-94448CEA0768}" srcOrd="0" destOrd="0" presId="urn:microsoft.com/office/officeart/2005/8/layout/vList2"/>
    <dgm:cxn modelId="{B651888E-2EE9-4669-9A23-2AEB795DBBC5}" srcId="{9F9CD6EA-31B6-42C5-97B1-76B9C939AF1B}" destId="{26311ECD-4628-47A6-AFCF-6AD98DBAA3FC}" srcOrd="0" destOrd="0" parTransId="{553F7A9C-9877-49D6-B270-738BA8CD286F}" sibTransId="{0F78B9C2-23D1-4686-AB69-DB16059DB7CB}"/>
    <dgm:cxn modelId="{65848F9E-7D4C-4EB8-98A1-D68BDA1E244D}" type="presOf" srcId="{57BB4FC0-5633-4215-87AA-F4F0DCDD69A7}" destId="{198C756D-C188-4FDD-9DAA-3123F5368E72}" srcOrd="0" destOrd="0" presId="urn:microsoft.com/office/officeart/2005/8/layout/vList2"/>
    <dgm:cxn modelId="{50DCB4A0-C12F-488B-B2C9-63C6B4F442BE}" srcId="{9F9CD6EA-31B6-42C5-97B1-76B9C939AF1B}" destId="{57BB4FC0-5633-4215-87AA-F4F0DCDD69A7}" srcOrd="3" destOrd="0" parTransId="{002C1EEB-129B-4EB3-8B2F-00C070F7A1F1}" sibTransId="{4898EB89-E050-413C-9F0E-05EAE905E58F}"/>
    <dgm:cxn modelId="{1F5206B8-C588-4E23-A4C0-7A950AF3845C}" srcId="{9F9CD6EA-31B6-42C5-97B1-76B9C939AF1B}" destId="{D74F79CE-1B60-4D26-9A30-DAC89314CC6E}" srcOrd="1" destOrd="0" parTransId="{E82F937B-802F-4826-BE57-88ADA07C8AFF}" sibTransId="{075BABDB-1800-4193-B317-C00F0E2DF40D}"/>
    <dgm:cxn modelId="{71848DD3-0B47-475F-A6DD-D0B0B0867D33}" srcId="{9F9CD6EA-31B6-42C5-97B1-76B9C939AF1B}" destId="{555A0BE5-C65F-4EF4-8E34-D0D90F04F445}" srcOrd="2" destOrd="0" parTransId="{028389D8-57FC-4E0D-BB98-A9102D8A8B35}" sibTransId="{B6EC0156-49BB-49C3-A307-F0AA4CCFD61E}"/>
    <dgm:cxn modelId="{E9A4B0D3-A2E0-4EBC-BA9B-10DAF5D79296}" type="presOf" srcId="{D74F79CE-1B60-4D26-9A30-DAC89314CC6E}" destId="{FFFA3526-45EF-4DD1-A064-4572126DE617}" srcOrd="0" destOrd="0" presId="urn:microsoft.com/office/officeart/2005/8/layout/vList2"/>
    <dgm:cxn modelId="{27D028E3-2080-4D1A-B816-D5083DB7C665}" type="presOf" srcId="{555A0BE5-C65F-4EF4-8E34-D0D90F04F445}" destId="{E7412021-155C-4B18-8461-F975374603FC}" srcOrd="0" destOrd="0" presId="urn:microsoft.com/office/officeart/2005/8/layout/vList2"/>
    <dgm:cxn modelId="{6A4620A2-77C3-4CD7-B0AB-F620E55D53D5}" type="presParOf" srcId="{CFC7E7F5-9EFD-4736-A0AF-28EC218D969D}" destId="{4BE4900A-73B4-494F-B6F4-94448CEA0768}" srcOrd="0" destOrd="0" presId="urn:microsoft.com/office/officeart/2005/8/layout/vList2"/>
    <dgm:cxn modelId="{D2F63859-6DD0-42CF-8DD4-CB8001C64ACC}" type="presParOf" srcId="{CFC7E7F5-9EFD-4736-A0AF-28EC218D969D}" destId="{97A39376-CB33-4361-8581-F63C15F304BB}" srcOrd="1" destOrd="0" presId="urn:microsoft.com/office/officeart/2005/8/layout/vList2"/>
    <dgm:cxn modelId="{6111D30E-7D76-4A55-BA00-BCBB2531549E}" type="presParOf" srcId="{CFC7E7F5-9EFD-4736-A0AF-28EC218D969D}" destId="{FFFA3526-45EF-4DD1-A064-4572126DE617}" srcOrd="2" destOrd="0" presId="urn:microsoft.com/office/officeart/2005/8/layout/vList2"/>
    <dgm:cxn modelId="{BAC3CD16-9974-487C-8AF3-19B19C1FE617}" type="presParOf" srcId="{CFC7E7F5-9EFD-4736-A0AF-28EC218D969D}" destId="{43993CBC-3969-4657-B580-BC4FE2F8F28A}" srcOrd="3" destOrd="0" presId="urn:microsoft.com/office/officeart/2005/8/layout/vList2"/>
    <dgm:cxn modelId="{60003CB6-0542-47D3-8FC3-D0C5F75060CC}" type="presParOf" srcId="{CFC7E7F5-9EFD-4736-A0AF-28EC218D969D}" destId="{E7412021-155C-4B18-8461-F975374603FC}" srcOrd="4" destOrd="0" presId="urn:microsoft.com/office/officeart/2005/8/layout/vList2"/>
    <dgm:cxn modelId="{4E13341A-3129-4DD6-A68E-CE4400A380A0}" type="presParOf" srcId="{CFC7E7F5-9EFD-4736-A0AF-28EC218D969D}" destId="{E6EBDF13-52CF-4F54-AE28-13C5375582F8}" srcOrd="5" destOrd="0" presId="urn:microsoft.com/office/officeart/2005/8/layout/vList2"/>
    <dgm:cxn modelId="{5F37776C-91A6-4EC1-8F23-C35054B481B4}" type="presParOf" srcId="{CFC7E7F5-9EFD-4736-A0AF-28EC218D969D}" destId="{198C756D-C188-4FDD-9DAA-3123F5368E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6D77DC-D2C3-45CC-9CCE-389A697670E6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C4C30E-699D-46A0-B017-D9EB10053A23}">
      <dgm:prSet phldrT="[Text]"/>
      <dgm:spPr>
        <a:solidFill>
          <a:srgbClr val="507DBF"/>
        </a:solidFill>
      </dgm:spPr>
      <dgm:t>
        <a:bodyPr/>
        <a:lstStyle/>
        <a:p>
          <a:r>
            <a:rPr lang="en-US">
              <a:latin typeface="Biome" panose="020B0503030204020804" pitchFamily="34" charset="0"/>
              <a:cs typeface="Biome" panose="020B0503030204020804" pitchFamily="34" charset="0"/>
            </a:rPr>
            <a:t>Population</a:t>
          </a:r>
        </a:p>
      </dgm:t>
    </dgm:pt>
    <dgm:pt modelId="{C2CD8E06-EF00-491C-9653-8E0267245A38}" type="parTrans" cxnId="{4FA49ADC-FCB9-4B00-A8B4-C3362D0119E6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93BB172-AE0D-4B9B-B317-7869F0AAF4AC}" type="sibTrans" cxnId="{4FA49ADC-FCB9-4B00-A8B4-C3362D0119E6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5A7D0B87-085B-4383-9EED-11AE9ED93DD8}">
      <dgm:prSet phldrT="[Text]"/>
      <dgm:spPr>
        <a:solidFill>
          <a:srgbClr val="507DBF">
            <a:alpha val="40000"/>
          </a:srgbClr>
        </a:solidFill>
      </dgm:spPr>
      <dgm:t>
        <a:bodyPr/>
        <a:lstStyle/>
        <a:p>
          <a:r>
            <a:rPr lang="en-US">
              <a:latin typeface="Biome" panose="020B0503030204020804" pitchFamily="34" charset="0"/>
              <a:cs typeface="Biome" panose="020B0503030204020804" pitchFamily="34" charset="0"/>
            </a:rPr>
            <a:t>Ethnicity Distribution</a:t>
          </a:r>
        </a:p>
      </dgm:t>
    </dgm:pt>
    <dgm:pt modelId="{C4EDD70E-DC56-453C-961B-ABC0F7F0C78B}" type="parTrans" cxnId="{C79160A8-D9C6-409A-B357-8AA0B79B87F6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F8A3F18-4C21-46BE-B26D-121157E78877}" type="sibTrans" cxnId="{C79160A8-D9C6-409A-B357-8AA0B79B87F6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E10E7D7-12FC-47EC-8DD5-1CFAD779A52A}">
      <dgm:prSet phldrT="[Text]"/>
      <dgm:spPr>
        <a:solidFill>
          <a:srgbClr val="507DBF">
            <a:alpha val="80000"/>
          </a:srgbClr>
        </a:solidFill>
      </dgm:spPr>
      <dgm:t>
        <a:bodyPr/>
        <a:lstStyle/>
        <a:p>
          <a:r>
            <a:rPr lang="en-US" dirty="0">
              <a:latin typeface="Biome" panose="020B0503030204020804" pitchFamily="34" charset="0"/>
              <a:cs typeface="Biome" panose="020B0503030204020804" pitchFamily="34" charset="0"/>
            </a:rPr>
            <a:t>Number of HHs</a:t>
          </a:r>
        </a:p>
      </dgm:t>
    </dgm:pt>
    <dgm:pt modelId="{D52A85CA-2552-4502-B7BD-32DEEB50392E}" type="parTrans" cxnId="{B9B8C8AD-3097-48E3-84CA-8C6696A0F3B1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E5993565-67D2-4E31-ABEE-376A588185A9}" type="sibTrans" cxnId="{B9B8C8AD-3097-48E3-84CA-8C6696A0F3B1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33636846-1EC4-4AE5-BAB3-09B535562EDF}">
      <dgm:prSet phldrT="[Text]"/>
      <dgm:spPr>
        <a:solidFill>
          <a:srgbClr val="507DBF">
            <a:alpha val="60000"/>
          </a:srgbClr>
        </a:solidFill>
      </dgm:spPr>
      <dgm:t>
        <a:bodyPr/>
        <a:lstStyle/>
        <a:p>
          <a:r>
            <a:rPr lang="en-US" dirty="0">
              <a:latin typeface="Biome" panose="020B0503030204020804" pitchFamily="34" charset="0"/>
              <a:cs typeface="Biome" panose="020B0503030204020804" pitchFamily="34" charset="0"/>
            </a:rPr>
            <a:t>Vehicle Ownership</a:t>
          </a:r>
        </a:p>
      </dgm:t>
    </dgm:pt>
    <dgm:pt modelId="{CC5052D1-8584-4B86-8941-F2D5D503BE92}" type="parTrans" cxnId="{4CA863DD-78B4-4373-B546-346DB26798FC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F5815FF-9C4A-4C5B-A089-32E9FBF61248}" type="sibTrans" cxnId="{4CA863DD-78B4-4373-B546-346DB26798FC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CF01DC4-292A-49A6-98E1-098721B051AC}" type="pres">
      <dgm:prSet presAssocID="{B66D77DC-D2C3-45CC-9CCE-389A697670E6}" presName="diagram" presStyleCnt="0">
        <dgm:presLayoutVars>
          <dgm:dir/>
          <dgm:resizeHandles val="exact"/>
        </dgm:presLayoutVars>
      </dgm:prSet>
      <dgm:spPr/>
    </dgm:pt>
    <dgm:pt modelId="{EE80F852-3B42-4966-ABA8-A51D4B46AAFA}" type="pres">
      <dgm:prSet presAssocID="{20C4C30E-699D-46A0-B017-D9EB10053A23}" presName="node" presStyleLbl="node1" presStyleIdx="0" presStyleCnt="4">
        <dgm:presLayoutVars>
          <dgm:bulletEnabled val="1"/>
        </dgm:presLayoutVars>
      </dgm:prSet>
      <dgm:spPr/>
    </dgm:pt>
    <dgm:pt modelId="{E138B560-C0A1-4E21-B876-8D71608AC8E2}" type="pres">
      <dgm:prSet presAssocID="{893BB172-AE0D-4B9B-B317-7869F0AAF4AC}" presName="sibTrans" presStyleCnt="0"/>
      <dgm:spPr/>
    </dgm:pt>
    <dgm:pt modelId="{7845D1BB-90E7-4A26-BCB8-AE6B2A9E5824}" type="pres">
      <dgm:prSet presAssocID="{FE10E7D7-12FC-47EC-8DD5-1CFAD779A52A}" presName="node" presStyleLbl="node1" presStyleIdx="1" presStyleCnt="4">
        <dgm:presLayoutVars>
          <dgm:bulletEnabled val="1"/>
        </dgm:presLayoutVars>
      </dgm:prSet>
      <dgm:spPr/>
    </dgm:pt>
    <dgm:pt modelId="{A8F51872-0C3B-4F0D-B6FB-35F5748190E9}" type="pres">
      <dgm:prSet presAssocID="{E5993565-67D2-4E31-ABEE-376A588185A9}" presName="sibTrans" presStyleCnt="0"/>
      <dgm:spPr/>
    </dgm:pt>
    <dgm:pt modelId="{2FB6193B-89BB-408B-889D-475C7DA3907C}" type="pres">
      <dgm:prSet presAssocID="{33636846-1EC4-4AE5-BAB3-09B535562EDF}" presName="node" presStyleLbl="node1" presStyleIdx="2" presStyleCnt="4">
        <dgm:presLayoutVars>
          <dgm:bulletEnabled val="1"/>
        </dgm:presLayoutVars>
      </dgm:prSet>
      <dgm:spPr/>
    </dgm:pt>
    <dgm:pt modelId="{8E9589CA-5EF5-467B-BBA5-64F1D219581D}" type="pres">
      <dgm:prSet presAssocID="{8F5815FF-9C4A-4C5B-A089-32E9FBF61248}" presName="sibTrans" presStyleCnt="0"/>
      <dgm:spPr/>
    </dgm:pt>
    <dgm:pt modelId="{D0CE1EEB-766A-4787-A8F5-0625422463C7}" type="pres">
      <dgm:prSet presAssocID="{5A7D0B87-085B-4383-9EED-11AE9ED93DD8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A7D15-3709-40F4-A9EA-B597A1D429C1}" type="presOf" srcId="{33636846-1EC4-4AE5-BAB3-09B535562EDF}" destId="{2FB6193B-89BB-408B-889D-475C7DA3907C}" srcOrd="0" destOrd="0" presId="urn:microsoft.com/office/officeart/2005/8/layout/default"/>
    <dgm:cxn modelId="{9E589A34-9AEF-4A93-8DFD-906A58DB627E}" type="presOf" srcId="{FE10E7D7-12FC-47EC-8DD5-1CFAD779A52A}" destId="{7845D1BB-90E7-4A26-BCB8-AE6B2A9E5824}" srcOrd="0" destOrd="0" presId="urn:microsoft.com/office/officeart/2005/8/layout/default"/>
    <dgm:cxn modelId="{5FC04671-AF26-4D84-8035-6F0CAC2BEA5C}" type="presOf" srcId="{20C4C30E-699D-46A0-B017-D9EB10053A23}" destId="{EE80F852-3B42-4966-ABA8-A51D4B46AAFA}" srcOrd="0" destOrd="0" presId="urn:microsoft.com/office/officeart/2005/8/layout/default"/>
    <dgm:cxn modelId="{C79160A8-D9C6-409A-B357-8AA0B79B87F6}" srcId="{B66D77DC-D2C3-45CC-9CCE-389A697670E6}" destId="{5A7D0B87-085B-4383-9EED-11AE9ED93DD8}" srcOrd="3" destOrd="0" parTransId="{C4EDD70E-DC56-453C-961B-ABC0F7F0C78B}" sibTransId="{CF8A3F18-4C21-46BE-B26D-121157E78877}"/>
    <dgm:cxn modelId="{B9B8C8AD-3097-48E3-84CA-8C6696A0F3B1}" srcId="{B66D77DC-D2C3-45CC-9CCE-389A697670E6}" destId="{FE10E7D7-12FC-47EC-8DD5-1CFAD779A52A}" srcOrd="1" destOrd="0" parTransId="{D52A85CA-2552-4502-B7BD-32DEEB50392E}" sibTransId="{E5993565-67D2-4E31-ABEE-376A588185A9}"/>
    <dgm:cxn modelId="{815611BE-962B-4277-B883-39AC9C5F17D5}" type="presOf" srcId="{B66D77DC-D2C3-45CC-9CCE-389A697670E6}" destId="{8CF01DC4-292A-49A6-98E1-098721B051AC}" srcOrd="0" destOrd="0" presId="urn:microsoft.com/office/officeart/2005/8/layout/default"/>
    <dgm:cxn modelId="{4FA49ADC-FCB9-4B00-A8B4-C3362D0119E6}" srcId="{B66D77DC-D2C3-45CC-9CCE-389A697670E6}" destId="{20C4C30E-699D-46A0-B017-D9EB10053A23}" srcOrd="0" destOrd="0" parTransId="{C2CD8E06-EF00-491C-9653-8E0267245A38}" sibTransId="{893BB172-AE0D-4B9B-B317-7869F0AAF4AC}"/>
    <dgm:cxn modelId="{4CA863DD-78B4-4373-B546-346DB26798FC}" srcId="{B66D77DC-D2C3-45CC-9CCE-389A697670E6}" destId="{33636846-1EC4-4AE5-BAB3-09B535562EDF}" srcOrd="2" destOrd="0" parTransId="{CC5052D1-8584-4B86-8941-F2D5D503BE92}" sibTransId="{8F5815FF-9C4A-4C5B-A089-32E9FBF61248}"/>
    <dgm:cxn modelId="{D91E22E5-84C2-4A66-A316-A70AB54F2E64}" type="presOf" srcId="{5A7D0B87-085B-4383-9EED-11AE9ED93DD8}" destId="{D0CE1EEB-766A-4787-A8F5-0625422463C7}" srcOrd="0" destOrd="0" presId="urn:microsoft.com/office/officeart/2005/8/layout/default"/>
    <dgm:cxn modelId="{543E5ECC-7303-4C81-A4CF-CB5FEB0B495C}" type="presParOf" srcId="{8CF01DC4-292A-49A6-98E1-098721B051AC}" destId="{EE80F852-3B42-4966-ABA8-A51D4B46AAFA}" srcOrd="0" destOrd="0" presId="urn:microsoft.com/office/officeart/2005/8/layout/default"/>
    <dgm:cxn modelId="{A467AC4F-7E64-401B-ABBF-8EC9EDF87D7B}" type="presParOf" srcId="{8CF01DC4-292A-49A6-98E1-098721B051AC}" destId="{E138B560-C0A1-4E21-B876-8D71608AC8E2}" srcOrd="1" destOrd="0" presId="urn:microsoft.com/office/officeart/2005/8/layout/default"/>
    <dgm:cxn modelId="{B6049CD3-FA6E-4EF0-A50D-36840A2302B0}" type="presParOf" srcId="{8CF01DC4-292A-49A6-98E1-098721B051AC}" destId="{7845D1BB-90E7-4A26-BCB8-AE6B2A9E5824}" srcOrd="2" destOrd="0" presId="urn:microsoft.com/office/officeart/2005/8/layout/default"/>
    <dgm:cxn modelId="{6DBEC8AE-CAD9-4865-8D04-7E2974728750}" type="presParOf" srcId="{8CF01DC4-292A-49A6-98E1-098721B051AC}" destId="{A8F51872-0C3B-4F0D-B6FB-35F5748190E9}" srcOrd="3" destOrd="0" presId="urn:microsoft.com/office/officeart/2005/8/layout/default"/>
    <dgm:cxn modelId="{B6AD4387-2728-49A9-9FF4-8B45B13AAD4B}" type="presParOf" srcId="{8CF01DC4-292A-49A6-98E1-098721B051AC}" destId="{2FB6193B-89BB-408B-889D-475C7DA3907C}" srcOrd="4" destOrd="0" presId="urn:microsoft.com/office/officeart/2005/8/layout/default"/>
    <dgm:cxn modelId="{31AB8A51-406B-4FF5-8AE5-7FD936A237B6}" type="presParOf" srcId="{8CF01DC4-292A-49A6-98E1-098721B051AC}" destId="{8E9589CA-5EF5-467B-BBA5-64F1D219581D}" srcOrd="5" destOrd="0" presId="urn:microsoft.com/office/officeart/2005/8/layout/default"/>
    <dgm:cxn modelId="{F8691913-FE9C-4507-AAB0-5B0B4AABEEA6}" type="presParOf" srcId="{8CF01DC4-292A-49A6-98E1-098721B051AC}" destId="{D0CE1EEB-766A-4787-A8F5-0625422463C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6D77DC-D2C3-45CC-9CCE-389A697670E6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C4C30E-699D-46A0-B017-D9EB10053A23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1800" dirty="0">
              <a:latin typeface="Biome" panose="020B0503030204020804" pitchFamily="34" charset="0"/>
              <a:cs typeface="Biome" panose="020B0503030204020804" pitchFamily="34" charset="0"/>
            </a:rPr>
            <a:t>Number of Jobs</a:t>
          </a:r>
        </a:p>
      </dgm:t>
    </dgm:pt>
    <dgm:pt modelId="{C2CD8E06-EF00-491C-9653-8E0267245A38}" type="parTrans" cxnId="{4FA49ADC-FCB9-4B00-A8B4-C3362D0119E6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93BB172-AE0D-4B9B-B317-7869F0AAF4AC}" type="sibTrans" cxnId="{4FA49ADC-FCB9-4B00-A8B4-C3362D0119E6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5A7D0B87-085B-4383-9EED-11AE9ED93DD8}">
      <dgm:prSet phldrT="[Text]" custT="1"/>
      <dgm:spPr>
        <a:solidFill>
          <a:srgbClr val="507DBF">
            <a:alpha val="40000"/>
          </a:srgbClr>
        </a:solidFill>
      </dgm:spPr>
      <dgm:t>
        <a:bodyPr/>
        <a:lstStyle/>
        <a:p>
          <a:r>
            <a:rPr lang="en-US" sz="1800">
              <a:latin typeface="Biome" panose="020B0503030204020804" pitchFamily="34" charset="0"/>
              <a:cs typeface="Biome" panose="020B0503030204020804" pitchFamily="34" charset="0"/>
            </a:rPr>
            <a:t>Median Income</a:t>
          </a:r>
        </a:p>
      </dgm:t>
    </dgm:pt>
    <dgm:pt modelId="{C4EDD70E-DC56-453C-961B-ABC0F7F0C78B}" type="parTrans" cxnId="{C79160A8-D9C6-409A-B357-8AA0B79B87F6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F8A3F18-4C21-46BE-B26D-121157E78877}" type="sibTrans" cxnId="{C79160A8-D9C6-409A-B357-8AA0B79B87F6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E10E7D7-12FC-47EC-8DD5-1CFAD779A52A}">
      <dgm:prSet phldrT="[Text]" custT="1"/>
      <dgm:spPr>
        <a:solidFill>
          <a:srgbClr val="507DBF">
            <a:alpha val="80000"/>
          </a:srgbClr>
        </a:solidFill>
      </dgm:spPr>
      <dgm:t>
        <a:bodyPr/>
        <a:lstStyle/>
        <a:p>
          <a:r>
            <a:rPr lang="en-US" sz="1800">
              <a:latin typeface="Biome" panose="020B0503030204020804" pitchFamily="34" charset="0"/>
              <a:cs typeface="Biome" panose="020B0503030204020804" pitchFamily="34" charset="0"/>
            </a:rPr>
            <a:t>Jobs by industry </a:t>
          </a:r>
        </a:p>
      </dgm:t>
    </dgm:pt>
    <dgm:pt modelId="{D52A85CA-2552-4502-B7BD-32DEEB50392E}" type="parTrans" cxnId="{B9B8C8AD-3097-48E3-84CA-8C6696A0F3B1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E5993565-67D2-4E31-ABEE-376A588185A9}" type="sibTrans" cxnId="{B9B8C8AD-3097-48E3-84CA-8C6696A0F3B1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33636846-1EC4-4AE5-BAB3-09B535562EDF}">
      <dgm:prSet phldrT="[Text]" custT="1"/>
      <dgm:spPr>
        <a:solidFill>
          <a:srgbClr val="507DBF">
            <a:alpha val="60000"/>
          </a:srgbClr>
        </a:solidFill>
      </dgm:spPr>
      <dgm:t>
        <a:bodyPr/>
        <a:lstStyle/>
        <a:p>
          <a:r>
            <a:rPr lang="en-US" sz="1800" dirty="0">
              <a:latin typeface="Biome" panose="020B0503030204020804" pitchFamily="34" charset="0"/>
              <a:cs typeface="Biome" panose="020B0503030204020804" pitchFamily="34" charset="0"/>
            </a:rPr>
            <a:t>Number of Businesses</a:t>
          </a:r>
        </a:p>
      </dgm:t>
    </dgm:pt>
    <dgm:pt modelId="{CC5052D1-8584-4B86-8941-F2D5D503BE92}" type="parTrans" cxnId="{4CA863DD-78B4-4373-B546-346DB26798FC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F5815FF-9C4A-4C5B-A089-32E9FBF61248}" type="sibTrans" cxnId="{4CA863DD-78B4-4373-B546-346DB26798FC}">
      <dgm:prSet/>
      <dgm:spPr/>
      <dgm:t>
        <a:bodyPr/>
        <a:lstStyle/>
        <a:p>
          <a:endParaRPr lang="en-US" sz="18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CF01DC4-292A-49A6-98E1-098721B051AC}" type="pres">
      <dgm:prSet presAssocID="{B66D77DC-D2C3-45CC-9CCE-389A697670E6}" presName="diagram" presStyleCnt="0">
        <dgm:presLayoutVars>
          <dgm:dir/>
          <dgm:resizeHandles val="exact"/>
        </dgm:presLayoutVars>
      </dgm:prSet>
      <dgm:spPr/>
    </dgm:pt>
    <dgm:pt modelId="{EE80F852-3B42-4966-ABA8-A51D4B46AAFA}" type="pres">
      <dgm:prSet presAssocID="{20C4C30E-699D-46A0-B017-D9EB10053A23}" presName="node" presStyleLbl="node1" presStyleIdx="0" presStyleCnt="4">
        <dgm:presLayoutVars>
          <dgm:bulletEnabled val="1"/>
        </dgm:presLayoutVars>
      </dgm:prSet>
      <dgm:spPr/>
    </dgm:pt>
    <dgm:pt modelId="{E138B560-C0A1-4E21-B876-8D71608AC8E2}" type="pres">
      <dgm:prSet presAssocID="{893BB172-AE0D-4B9B-B317-7869F0AAF4AC}" presName="sibTrans" presStyleCnt="0"/>
      <dgm:spPr/>
    </dgm:pt>
    <dgm:pt modelId="{7845D1BB-90E7-4A26-BCB8-AE6B2A9E5824}" type="pres">
      <dgm:prSet presAssocID="{FE10E7D7-12FC-47EC-8DD5-1CFAD779A52A}" presName="node" presStyleLbl="node1" presStyleIdx="1" presStyleCnt="4">
        <dgm:presLayoutVars>
          <dgm:bulletEnabled val="1"/>
        </dgm:presLayoutVars>
      </dgm:prSet>
      <dgm:spPr/>
    </dgm:pt>
    <dgm:pt modelId="{A8F51872-0C3B-4F0D-B6FB-35F5748190E9}" type="pres">
      <dgm:prSet presAssocID="{E5993565-67D2-4E31-ABEE-376A588185A9}" presName="sibTrans" presStyleCnt="0"/>
      <dgm:spPr/>
    </dgm:pt>
    <dgm:pt modelId="{2FB6193B-89BB-408B-889D-475C7DA3907C}" type="pres">
      <dgm:prSet presAssocID="{33636846-1EC4-4AE5-BAB3-09B535562EDF}" presName="node" presStyleLbl="node1" presStyleIdx="2" presStyleCnt="4">
        <dgm:presLayoutVars>
          <dgm:bulletEnabled val="1"/>
        </dgm:presLayoutVars>
      </dgm:prSet>
      <dgm:spPr/>
    </dgm:pt>
    <dgm:pt modelId="{8E9589CA-5EF5-467B-BBA5-64F1D219581D}" type="pres">
      <dgm:prSet presAssocID="{8F5815FF-9C4A-4C5B-A089-32E9FBF61248}" presName="sibTrans" presStyleCnt="0"/>
      <dgm:spPr/>
    </dgm:pt>
    <dgm:pt modelId="{D0CE1EEB-766A-4787-A8F5-0625422463C7}" type="pres">
      <dgm:prSet presAssocID="{5A7D0B87-085B-4383-9EED-11AE9ED93DD8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A7D15-3709-40F4-A9EA-B597A1D429C1}" type="presOf" srcId="{33636846-1EC4-4AE5-BAB3-09B535562EDF}" destId="{2FB6193B-89BB-408B-889D-475C7DA3907C}" srcOrd="0" destOrd="0" presId="urn:microsoft.com/office/officeart/2005/8/layout/default"/>
    <dgm:cxn modelId="{9E589A34-9AEF-4A93-8DFD-906A58DB627E}" type="presOf" srcId="{FE10E7D7-12FC-47EC-8DD5-1CFAD779A52A}" destId="{7845D1BB-90E7-4A26-BCB8-AE6B2A9E5824}" srcOrd="0" destOrd="0" presId="urn:microsoft.com/office/officeart/2005/8/layout/default"/>
    <dgm:cxn modelId="{5FC04671-AF26-4D84-8035-6F0CAC2BEA5C}" type="presOf" srcId="{20C4C30E-699D-46A0-B017-D9EB10053A23}" destId="{EE80F852-3B42-4966-ABA8-A51D4B46AAFA}" srcOrd="0" destOrd="0" presId="urn:microsoft.com/office/officeart/2005/8/layout/default"/>
    <dgm:cxn modelId="{C79160A8-D9C6-409A-B357-8AA0B79B87F6}" srcId="{B66D77DC-D2C3-45CC-9CCE-389A697670E6}" destId="{5A7D0B87-085B-4383-9EED-11AE9ED93DD8}" srcOrd="3" destOrd="0" parTransId="{C4EDD70E-DC56-453C-961B-ABC0F7F0C78B}" sibTransId="{CF8A3F18-4C21-46BE-B26D-121157E78877}"/>
    <dgm:cxn modelId="{B9B8C8AD-3097-48E3-84CA-8C6696A0F3B1}" srcId="{B66D77DC-D2C3-45CC-9CCE-389A697670E6}" destId="{FE10E7D7-12FC-47EC-8DD5-1CFAD779A52A}" srcOrd="1" destOrd="0" parTransId="{D52A85CA-2552-4502-B7BD-32DEEB50392E}" sibTransId="{E5993565-67D2-4E31-ABEE-376A588185A9}"/>
    <dgm:cxn modelId="{815611BE-962B-4277-B883-39AC9C5F17D5}" type="presOf" srcId="{B66D77DC-D2C3-45CC-9CCE-389A697670E6}" destId="{8CF01DC4-292A-49A6-98E1-098721B051AC}" srcOrd="0" destOrd="0" presId="urn:microsoft.com/office/officeart/2005/8/layout/default"/>
    <dgm:cxn modelId="{4FA49ADC-FCB9-4B00-A8B4-C3362D0119E6}" srcId="{B66D77DC-D2C3-45CC-9CCE-389A697670E6}" destId="{20C4C30E-699D-46A0-B017-D9EB10053A23}" srcOrd="0" destOrd="0" parTransId="{C2CD8E06-EF00-491C-9653-8E0267245A38}" sibTransId="{893BB172-AE0D-4B9B-B317-7869F0AAF4AC}"/>
    <dgm:cxn modelId="{4CA863DD-78B4-4373-B546-346DB26798FC}" srcId="{B66D77DC-D2C3-45CC-9CCE-389A697670E6}" destId="{33636846-1EC4-4AE5-BAB3-09B535562EDF}" srcOrd="2" destOrd="0" parTransId="{CC5052D1-8584-4B86-8941-F2D5D503BE92}" sibTransId="{8F5815FF-9C4A-4C5B-A089-32E9FBF61248}"/>
    <dgm:cxn modelId="{D91E22E5-84C2-4A66-A316-A70AB54F2E64}" type="presOf" srcId="{5A7D0B87-085B-4383-9EED-11AE9ED93DD8}" destId="{D0CE1EEB-766A-4787-A8F5-0625422463C7}" srcOrd="0" destOrd="0" presId="urn:microsoft.com/office/officeart/2005/8/layout/default"/>
    <dgm:cxn modelId="{543E5ECC-7303-4C81-A4CF-CB5FEB0B495C}" type="presParOf" srcId="{8CF01DC4-292A-49A6-98E1-098721B051AC}" destId="{EE80F852-3B42-4966-ABA8-A51D4B46AAFA}" srcOrd="0" destOrd="0" presId="urn:microsoft.com/office/officeart/2005/8/layout/default"/>
    <dgm:cxn modelId="{A467AC4F-7E64-401B-ABBF-8EC9EDF87D7B}" type="presParOf" srcId="{8CF01DC4-292A-49A6-98E1-098721B051AC}" destId="{E138B560-C0A1-4E21-B876-8D71608AC8E2}" srcOrd="1" destOrd="0" presId="urn:microsoft.com/office/officeart/2005/8/layout/default"/>
    <dgm:cxn modelId="{B6049CD3-FA6E-4EF0-A50D-36840A2302B0}" type="presParOf" srcId="{8CF01DC4-292A-49A6-98E1-098721B051AC}" destId="{7845D1BB-90E7-4A26-BCB8-AE6B2A9E5824}" srcOrd="2" destOrd="0" presId="urn:microsoft.com/office/officeart/2005/8/layout/default"/>
    <dgm:cxn modelId="{6DBEC8AE-CAD9-4865-8D04-7E2974728750}" type="presParOf" srcId="{8CF01DC4-292A-49A6-98E1-098721B051AC}" destId="{A8F51872-0C3B-4F0D-B6FB-35F5748190E9}" srcOrd="3" destOrd="0" presId="urn:microsoft.com/office/officeart/2005/8/layout/default"/>
    <dgm:cxn modelId="{B6AD4387-2728-49A9-9FF4-8B45B13AAD4B}" type="presParOf" srcId="{8CF01DC4-292A-49A6-98E1-098721B051AC}" destId="{2FB6193B-89BB-408B-889D-475C7DA3907C}" srcOrd="4" destOrd="0" presId="urn:microsoft.com/office/officeart/2005/8/layout/default"/>
    <dgm:cxn modelId="{31AB8A51-406B-4FF5-8AE5-7FD936A237B6}" type="presParOf" srcId="{8CF01DC4-292A-49A6-98E1-098721B051AC}" destId="{8E9589CA-5EF5-467B-BBA5-64F1D219581D}" srcOrd="5" destOrd="0" presId="urn:microsoft.com/office/officeart/2005/8/layout/default"/>
    <dgm:cxn modelId="{F8691913-FE9C-4507-AAB0-5B0B4AABEEA6}" type="presParOf" srcId="{8CF01DC4-292A-49A6-98E1-098721B051AC}" destId="{D0CE1EEB-766A-4787-A8F5-0625422463C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9CD6EA-31B6-42C5-97B1-76B9C939AF1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6311ECD-4628-47A6-AFCF-6AD98DBAA3FC}">
      <dgm:prSet phldrT="[Text]"/>
      <dgm:spPr>
        <a:solidFill>
          <a:srgbClr val="507DBF"/>
        </a:solidFill>
      </dgm:spPr>
      <dgm:t>
        <a:bodyPr/>
        <a:lstStyle/>
        <a:p>
          <a:r>
            <a:rPr lang="en-US" dirty="0">
              <a:latin typeface="Biome" panose="020B0503030204020804" pitchFamily="34" charset="0"/>
              <a:cs typeface="Biome" panose="020B0503030204020804" pitchFamily="34" charset="0"/>
            </a:rPr>
            <a:t>Direct consideration in travel demand models as land use variables at different spatial resolutions (BG, CT and county)</a:t>
          </a:r>
        </a:p>
      </dgm:t>
    </dgm:pt>
    <dgm:pt modelId="{553F7A9C-9877-49D6-B270-738BA8CD286F}" type="parTrans" cxnId="{B651888E-2EE9-4669-9A23-2AEB795DBBC5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F78B9C2-23D1-4686-AB69-DB16059DB7CB}" type="sibTrans" cxnId="{B651888E-2EE9-4669-9A23-2AEB795DBBC5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FC7E7F5-9EFD-4736-A0AF-28EC218D969D}" type="pres">
      <dgm:prSet presAssocID="{9F9CD6EA-31B6-42C5-97B1-76B9C939AF1B}" presName="linear" presStyleCnt="0">
        <dgm:presLayoutVars>
          <dgm:animLvl val="lvl"/>
          <dgm:resizeHandles val="exact"/>
        </dgm:presLayoutVars>
      </dgm:prSet>
      <dgm:spPr/>
    </dgm:pt>
    <dgm:pt modelId="{4BE4900A-73B4-494F-B6F4-94448CEA0768}" type="pres">
      <dgm:prSet presAssocID="{26311ECD-4628-47A6-AFCF-6AD98DBAA3F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477657C-2F7F-4DFA-AC56-BB4C20C6963F}" type="presOf" srcId="{9F9CD6EA-31B6-42C5-97B1-76B9C939AF1B}" destId="{CFC7E7F5-9EFD-4736-A0AF-28EC218D969D}" srcOrd="0" destOrd="0" presId="urn:microsoft.com/office/officeart/2005/8/layout/vList2"/>
    <dgm:cxn modelId="{BF2AF68B-0B83-43F7-BEB9-189B75447519}" type="presOf" srcId="{26311ECD-4628-47A6-AFCF-6AD98DBAA3FC}" destId="{4BE4900A-73B4-494F-B6F4-94448CEA0768}" srcOrd="0" destOrd="0" presId="urn:microsoft.com/office/officeart/2005/8/layout/vList2"/>
    <dgm:cxn modelId="{B651888E-2EE9-4669-9A23-2AEB795DBBC5}" srcId="{9F9CD6EA-31B6-42C5-97B1-76B9C939AF1B}" destId="{26311ECD-4628-47A6-AFCF-6AD98DBAA3FC}" srcOrd="0" destOrd="0" parTransId="{553F7A9C-9877-49D6-B270-738BA8CD286F}" sibTransId="{0F78B9C2-23D1-4686-AB69-DB16059DB7CB}"/>
    <dgm:cxn modelId="{6A4620A2-77C3-4CD7-B0AB-F620E55D53D5}" type="presParOf" srcId="{CFC7E7F5-9EFD-4736-A0AF-28EC218D969D}" destId="{4BE4900A-73B4-494F-B6F4-94448CEA07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9CD6EA-31B6-42C5-97B1-76B9C939AF1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311ECD-4628-47A6-AFCF-6AD98DBAA3FC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500" dirty="0">
              <a:latin typeface="Biome" panose="020B0503030204020804" pitchFamily="34" charset="0"/>
              <a:cs typeface="Biome" panose="020B0503030204020804" pitchFamily="34" charset="0"/>
            </a:rPr>
            <a:t>Identify locations where land use patterns are changing significantly and evaluate future transportation infrastructure needs </a:t>
          </a:r>
        </a:p>
      </dgm:t>
    </dgm:pt>
    <dgm:pt modelId="{553F7A9C-9877-49D6-B270-738BA8CD286F}" type="parTrans" cxnId="{B651888E-2EE9-4669-9A23-2AEB795DBBC5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F78B9C2-23D1-4686-AB69-DB16059DB7CB}" type="sibTrans" cxnId="{B651888E-2EE9-4669-9A23-2AEB795DBBC5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FC7E7F5-9EFD-4736-A0AF-28EC218D969D}" type="pres">
      <dgm:prSet presAssocID="{9F9CD6EA-31B6-42C5-97B1-76B9C939AF1B}" presName="linear" presStyleCnt="0">
        <dgm:presLayoutVars>
          <dgm:animLvl val="lvl"/>
          <dgm:resizeHandles val="exact"/>
        </dgm:presLayoutVars>
      </dgm:prSet>
      <dgm:spPr/>
    </dgm:pt>
    <dgm:pt modelId="{4BE4900A-73B4-494F-B6F4-94448CEA0768}" type="pres">
      <dgm:prSet presAssocID="{26311ECD-4628-47A6-AFCF-6AD98DBAA3F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477657C-2F7F-4DFA-AC56-BB4C20C6963F}" type="presOf" srcId="{9F9CD6EA-31B6-42C5-97B1-76B9C939AF1B}" destId="{CFC7E7F5-9EFD-4736-A0AF-28EC218D969D}" srcOrd="0" destOrd="0" presId="urn:microsoft.com/office/officeart/2005/8/layout/vList2"/>
    <dgm:cxn modelId="{BF2AF68B-0B83-43F7-BEB9-189B75447519}" type="presOf" srcId="{26311ECD-4628-47A6-AFCF-6AD98DBAA3FC}" destId="{4BE4900A-73B4-494F-B6F4-94448CEA0768}" srcOrd="0" destOrd="0" presId="urn:microsoft.com/office/officeart/2005/8/layout/vList2"/>
    <dgm:cxn modelId="{B651888E-2EE9-4669-9A23-2AEB795DBBC5}" srcId="{9F9CD6EA-31B6-42C5-97B1-76B9C939AF1B}" destId="{26311ECD-4628-47A6-AFCF-6AD98DBAA3FC}" srcOrd="0" destOrd="0" parTransId="{553F7A9C-9877-49D6-B270-738BA8CD286F}" sibTransId="{0F78B9C2-23D1-4686-AB69-DB16059DB7CB}"/>
    <dgm:cxn modelId="{6A4620A2-77C3-4CD7-B0AB-F620E55D53D5}" type="presParOf" srcId="{CFC7E7F5-9EFD-4736-A0AF-28EC218D969D}" destId="{4BE4900A-73B4-494F-B6F4-94448CEA07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9CD6EA-31B6-42C5-97B1-76B9C939AF1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311ECD-4628-47A6-AFCF-6AD98DBAA3FC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500" dirty="0">
              <a:latin typeface="Biome" panose="020B0503030204020804" pitchFamily="34" charset="0"/>
              <a:cs typeface="Biome" panose="020B0503030204020804" pitchFamily="34" charset="0"/>
            </a:rPr>
            <a:t>Proactively examine how land use needs impact safety – study current locations with similar land use and their safety needs and plan for future developments.</a:t>
          </a:r>
        </a:p>
      </dgm:t>
    </dgm:pt>
    <dgm:pt modelId="{553F7A9C-9877-49D6-B270-738BA8CD286F}" type="parTrans" cxnId="{B651888E-2EE9-4669-9A23-2AEB795DBBC5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F78B9C2-23D1-4686-AB69-DB16059DB7CB}" type="sibTrans" cxnId="{B651888E-2EE9-4669-9A23-2AEB795DBBC5}">
      <dgm:prSet/>
      <dgm:spPr/>
      <dgm:t>
        <a:bodyPr/>
        <a:lstStyle/>
        <a:p>
          <a:endParaRPr lang="en-US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FC7E7F5-9EFD-4736-A0AF-28EC218D969D}" type="pres">
      <dgm:prSet presAssocID="{9F9CD6EA-31B6-42C5-97B1-76B9C939AF1B}" presName="linear" presStyleCnt="0">
        <dgm:presLayoutVars>
          <dgm:animLvl val="lvl"/>
          <dgm:resizeHandles val="exact"/>
        </dgm:presLayoutVars>
      </dgm:prSet>
      <dgm:spPr/>
    </dgm:pt>
    <dgm:pt modelId="{4BE4900A-73B4-494F-B6F4-94448CEA0768}" type="pres">
      <dgm:prSet presAssocID="{26311ECD-4628-47A6-AFCF-6AD98DBAA3FC}" presName="parentText" presStyleLbl="node1" presStyleIdx="0" presStyleCnt="1" custLinFactY="14371" custLinFactNeighborX="950" custLinFactNeighborY="100000">
        <dgm:presLayoutVars>
          <dgm:chMax val="0"/>
          <dgm:bulletEnabled val="1"/>
        </dgm:presLayoutVars>
      </dgm:prSet>
      <dgm:spPr/>
    </dgm:pt>
  </dgm:ptLst>
  <dgm:cxnLst>
    <dgm:cxn modelId="{8477657C-2F7F-4DFA-AC56-BB4C20C6963F}" type="presOf" srcId="{9F9CD6EA-31B6-42C5-97B1-76B9C939AF1B}" destId="{CFC7E7F5-9EFD-4736-A0AF-28EC218D969D}" srcOrd="0" destOrd="0" presId="urn:microsoft.com/office/officeart/2005/8/layout/vList2"/>
    <dgm:cxn modelId="{BF2AF68B-0B83-43F7-BEB9-189B75447519}" type="presOf" srcId="{26311ECD-4628-47A6-AFCF-6AD98DBAA3FC}" destId="{4BE4900A-73B4-494F-B6F4-94448CEA0768}" srcOrd="0" destOrd="0" presId="urn:microsoft.com/office/officeart/2005/8/layout/vList2"/>
    <dgm:cxn modelId="{B651888E-2EE9-4669-9A23-2AEB795DBBC5}" srcId="{9F9CD6EA-31B6-42C5-97B1-76B9C939AF1B}" destId="{26311ECD-4628-47A6-AFCF-6AD98DBAA3FC}" srcOrd="0" destOrd="0" parTransId="{553F7A9C-9877-49D6-B270-738BA8CD286F}" sibTransId="{0F78B9C2-23D1-4686-AB69-DB16059DB7CB}"/>
    <dgm:cxn modelId="{6A4620A2-77C3-4CD7-B0AB-F620E55D53D5}" type="presParOf" srcId="{CFC7E7F5-9EFD-4736-A0AF-28EC218D969D}" destId="{4BE4900A-73B4-494F-B6F4-94448CEA07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CAB619E-4724-4C60-9A9A-24906C594B4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905BEEB-3A9D-4834-8422-3C090FF5C06C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We are building a standard sociodemographic, land use and economic indicator framework for Florida</a:t>
          </a:r>
        </a:p>
      </dgm:t>
    </dgm:pt>
    <dgm:pt modelId="{78CA2515-7BD0-4007-90EA-F18C10B3A495}" type="parTrans" cxnId="{0BF21246-5DE3-46A4-BA59-28DA0C8B9444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665C19F8-A7A2-4610-8E56-65E2348A1157}" type="sibTrans" cxnId="{0BF21246-5DE3-46A4-BA59-28DA0C8B9444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6083B5C4-A5EC-4CB4-8A76-B19201D07C69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Land use changes at the parcel level in open-source software that can be aggregated at any resolution including BG, CT and county for ready adoption in Florida</a:t>
          </a:r>
        </a:p>
      </dgm:t>
    </dgm:pt>
    <dgm:pt modelId="{11482C23-3985-4A92-B1E5-E6BBB7B48E24}" type="parTrans" cxnId="{F4C601FB-F708-4796-ADD5-C1702F586F35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B87B0580-0D97-4F04-9DC7-F77BC022EF95}" type="sibTrans" cxnId="{F4C601FB-F708-4796-ADD5-C1702F586F35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0827D60-6CC9-448F-8D3C-834A51740B8F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Several potential Use cases are identified for future adoption of these data products</a:t>
          </a:r>
        </a:p>
      </dgm:t>
    </dgm:pt>
    <dgm:pt modelId="{B4EF51E1-FB2D-432F-B22D-FB8EAF2613BE}" type="parTrans" cxnId="{9E477047-B65D-4E8B-89F3-624BDEF0883D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E8FDD867-7EB3-4B0F-8921-33134739096B}" type="sibTrans" cxnId="{9E477047-B65D-4E8B-89F3-624BDEF0883D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45AD5B6-0DCA-49B4-9EA2-E3E37935B82A}">
      <dgm:prSet phldrT="[Text]" custT="1"/>
      <dgm:spPr>
        <a:solidFill>
          <a:srgbClr val="507DBF"/>
        </a:solidFill>
      </dgm:spPr>
      <dgm:t>
        <a:bodyPr/>
        <a:lstStyle/>
        <a:p>
          <a:r>
            <a:rPr lang="en-US" sz="2200" dirty="0">
              <a:latin typeface="Biome" panose="020B0503030204020804" pitchFamily="34" charset="0"/>
              <a:cs typeface="Biome" panose="020B0503030204020804" pitchFamily="34" charset="0"/>
            </a:rPr>
            <a:t>The data presented should be available for all of you to use in 2-3 months</a:t>
          </a:r>
        </a:p>
      </dgm:t>
    </dgm:pt>
    <dgm:pt modelId="{629E3F11-4BE7-441D-B1DC-4BD46F756E88}" type="parTrans" cxnId="{02915DAD-D80B-4E1E-BF9E-F8111792218B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AE77653D-3F1D-4A1E-9CEA-A5CBF5EE582F}" type="sibTrans" cxnId="{02915DAD-D80B-4E1E-BF9E-F8111792218B}">
      <dgm:prSet/>
      <dgm:spPr/>
      <dgm:t>
        <a:bodyPr/>
        <a:lstStyle/>
        <a:p>
          <a:endParaRPr lang="en-US" sz="220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6B723E3E-CA63-4B58-B782-136C94EEC3E7}" type="pres">
      <dgm:prSet presAssocID="{6CAB619E-4724-4C60-9A9A-24906C594B4C}" presName="linear" presStyleCnt="0">
        <dgm:presLayoutVars>
          <dgm:animLvl val="lvl"/>
          <dgm:resizeHandles val="exact"/>
        </dgm:presLayoutVars>
      </dgm:prSet>
      <dgm:spPr/>
    </dgm:pt>
    <dgm:pt modelId="{2F0DFE24-DED7-4DCF-A8E7-197CA11C7EAF}" type="pres">
      <dgm:prSet presAssocID="{9905BEEB-3A9D-4834-8422-3C090FF5C06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2841771-C3CA-4291-A4AF-341767B07CEB}" type="pres">
      <dgm:prSet presAssocID="{665C19F8-A7A2-4610-8E56-65E2348A1157}" presName="spacer" presStyleCnt="0"/>
      <dgm:spPr/>
    </dgm:pt>
    <dgm:pt modelId="{19927173-AD0A-4D63-880B-950B7AFD3FB3}" type="pres">
      <dgm:prSet presAssocID="{6083B5C4-A5EC-4CB4-8A76-B19201D07C6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21103C0-5443-4FF0-9F0D-6B0964E9A4BC}" type="pres">
      <dgm:prSet presAssocID="{B87B0580-0D97-4F04-9DC7-F77BC022EF95}" presName="spacer" presStyleCnt="0"/>
      <dgm:spPr/>
    </dgm:pt>
    <dgm:pt modelId="{5569272D-2356-4E06-AB81-80D1D17E41CD}" type="pres">
      <dgm:prSet presAssocID="{F0827D60-6CC9-448F-8D3C-834A51740B8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B65B116-7EA6-44D6-9455-AED8EC4A9B89}" type="pres">
      <dgm:prSet presAssocID="{E8FDD867-7EB3-4B0F-8921-33134739096B}" presName="spacer" presStyleCnt="0"/>
      <dgm:spPr/>
    </dgm:pt>
    <dgm:pt modelId="{5155E38B-CE97-4AC1-B717-0EC1D50CEDFC}" type="pres">
      <dgm:prSet presAssocID="{045AD5B6-0DCA-49B4-9EA2-E3E37935B82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1BC6609-9697-4975-ACB6-C12B1C510DDE}" type="presOf" srcId="{F0827D60-6CC9-448F-8D3C-834A51740B8F}" destId="{5569272D-2356-4E06-AB81-80D1D17E41CD}" srcOrd="0" destOrd="0" presId="urn:microsoft.com/office/officeart/2005/8/layout/vList2"/>
    <dgm:cxn modelId="{0BF21246-5DE3-46A4-BA59-28DA0C8B9444}" srcId="{6CAB619E-4724-4C60-9A9A-24906C594B4C}" destId="{9905BEEB-3A9D-4834-8422-3C090FF5C06C}" srcOrd="0" destOrd="0" parTransId="{78CA2515-7BD0-4007-90EA-F18C10B3A495}" sibTransId="{665C19F8-A7A2-4610-8E56-65E2348A1157}"/>
    <dgm:cxn modelId="{9E477047-B65D-4E8B-89F3-624BDEF0883D}" srcId="{6CAB619E-4724-4C60-9A9A-24906C594B4C}" destId="{F0827D60-6CC9-448F-8D3C-834A51740B8F}" srcOrd="2" destOrd="0" parTransId="{B4EF51E1-FB2D-432F-B22D-FB8EAF2613BE}" sibTransId="{E8FDD867-7EB3-4B0F-8921-33134739096B}"/>
    <dgm:cxn modelId="{E09BB998-635D-4A88-B78C-4499971ADCD3}" type="presOf" srcId="{9905BEEB-3A9D-4834-8422-3C090FF5C06C}" destId="{2F0DFE24-DED7-4DCF-A8E7-197CA11C7EAF}" srcOrd="0" destOrd="0" presId="urn:microsoft.com/office/officeart/2005/8/layout/vList2"/>
    <dgm:cxn modelId="{02915DAD-D80B-4E1E-BF9E-F8111792218B}" srcId="{6CAB619E-4724-4C60-9A9A-24906C594B4C}" destId="{045AD5B6-0DCA-49B4-9EA2-E3E37935B82A}" srcOrd="3" destOrd="0" parTransId="{629E3F11-4BE7-441D-B1DC-4BD46F756E88}" sibTransId="{AE77653D-3F1D-4A1E-9CEA-A5CBF5EE582F}"/>
    <dgm:cxn modelId="{F0C7E0CF-722C-4297-8A86-992E7991EBD4}" type="presOf" srcId="{6083B5C4-A5EC-4CB4-8A76-B19201D07C69}" destId="{19927173-AD0A-4D63-880B-950B7AFD3FB3}" srcOrd="0" destOrd="0" presId="urn:microsoft.com/office/officeart/2005/8/layout/vList2"/>
    <dgm:cxn modelId="{E198CFDE-E7C6-4F74-A7E2-62D1C6E5B2CC}" type="presOf" srcId="{045AD5B6-0DCA-49B4-9EA2-E3E37935B82A}" destId="{5155E38B-CE97-4AC1-B717-0EC1D50CEDFC}" srcOrd="0" destOrd="0" presId="urn:microsoft.com/office/officeart/2005/8/layout/vList2"/>
    <dgm:cxn modelId="{10550AF0-FA59-46C9-9B23-5A897CA75D9F}" type="presOf" srcId="{6CAB619E-4724-4C60-9A9A-24906C594B4C}" destId="{6B723E3E-CA63-4B58-B782-136C94EEC3E7}" srcOrd="0" destOrd="0" presId="urn:microsoft.com/office/officeart/2005/8/layout/vList2"/>
    <dgm:cxn modelId="{F4C601FB-F708-4796-ADD5-C1702F586F35}" srcId="{6CAB619E-4724-4C60-9A9A-24906C594B4C}" destId="{6083B5C4-A5EC-4CB4-8A76-B19201D07C69}" srcOrd="1" destOrd="0" parTransId="{11482C23-3985-4A92-B1E5-E6BBB7B48E24}" sibTransId="{B87B0580-0D97-4F04-9DC7-F77BC022EF95}"/>
    <dgm:cxn modelId="{8483632C-558A-4DF6-9650-AE15CD3B6ED1}" type="presParOf" srcId="{6B723E3E-CA63-4B58-B782-136C94EEC3E7}" destId="{2F0DFE24-DED7-4DCF-A8E7-197CA11C7EAF}" srcOrd="0" destOrd="0" presId="urn:microsoft.com/office/officeart/2005/8/layout/vList2"/>
    <dgm:cxn modelId="{283E5A50-2DB5-4B90-83AC-21597D561D90}" type="presParOf" srcId="{6B723E3E-CA63-4B58-B782-136C94EEC3E7}" destId="{72841771-C3CA-4291-A4AF-341767B07CEB}" srcOrd="1" destOrd="0" presId="urn:microsoft.com/office/officeart/2005/8/layout/vList2"/>
    <dgm:cxn modelId="{54E45385-9AE3-45AA-B932-F01EA591AED3}" type="presParOf" srcId="{6B723E3E-CA63-4B58-B782-136C94EEC3E7}" destId="{19927173-AD0A-4D63-880B-950B7AFD3FB3}" srcOrd="2" destOrd="0" presId="urn:microsoft.com/office/officeart/2005/8/layout/vList2"/>
    <dgm:cxn modelId="{C97DD66D-E92E-4905-A384-29DF4656E8DB}" type="presParOf" srcId="{6B723E3E-CA63-4B58-B782-136C94EEC3E7}" destId="{D21103C0-5443-4FF0-9F0D-6B0964E9A4BC}" srcOrd="3" destOrd="0" presId="urn:microsoft.com/office/officeart/2005/8/layout/vList2"/>
    <dgm:cxn modelId="{0F860B4A-C981-4843-94E9-F35332C2EF33}" type="presParOf" srcId="{6B723E3E-CA63-4B58-B782-136C94EEC3E7}" destId="{5569272D-2356-4E06-AB81-80D1D17E41CD}" srcOrd="4" destOrd="0" presId="urn:microsoft.com/office/officeart/2005/8/layout/vList2"/>
    <dgm:cxn modelId="{8DEEAA51-9328-4978-BC4C-F500A5493E9D}" type="presParOf" srcId="{6B723E3E-CA63-4B58-B782-136C94EEC3E7}" destId="{EB65B116-7EA6-44D6-9455-AED8EC4A9B89}" srcOrd="5" destOrd="0" presId="urn:microsoft.com/office/officeart/2005/8/layout/vList2"/>
    <dgm:cxn modelId="{942656DC-9735-41AD-B06F-438CDE626E5C}" type="presParOf" srcId="{6B723E3E-CA63-4B58-B782-136C94EEC3E7}" destId="{5155E38B-CE97-4AC1-B717-0EC1D50CED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05ABB-139C-4EC6-9154-30A4F65A80DE}">
      <dsp:nvSpPr>
        <dsp:cNvPr id="0" name=""/>
        <dsp:cNvSpPr/>
      </dsp:nvSpPr>
      <dsp:spPr>
        <a:xfrm>
          <a:off x="0" y="25228"/>
          <a:ext cx="5800845" cy="861120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45720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Project Vision and Approach</a:t>
          </a:r>
        </a:p>
      </dsp:txBody>
      <dsp:txXfrm>
        <a:off x="42036" y="67264"/>
        <a:ext cx="5716773" cy="777048"/>
      </dsp:txXfrm>
    </dsp:sp>
    <dsp:sp modelId="{2AA92F69-3BCE-49F8-9463-66C632290534}">
      <dsp:nvSpPr>
        <dsp:cNvPr id="0" name=""/>
        <dsp:cNvSpPr/>
      </dsp:nvSpPr>
      <dsp:spPr>
        <a:xfrm>
          <a:off x="0" y="1018828"/>
          <a:ext cx="5800845" cy="861120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45720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Project Findings</a:t>
          </a:r>
        </a:p>
      </dsp:txBody>
      <dsp:txXfrm>
        <a:off x="42036" y="1060864"/>
        <a:ext cx="5716773" cy="777048"/>
      </dsp:txXfrm>
    </dsp:sp>
    <dsp:sp modelId="{1A1628D4-F04F-4091-BB4A-E49095439258}">
      <dsp:nvSpPr>
        <dsp:cNvPr id="0" name=""/>
        <dsp:cNvSpPr/>
      </dsp:nvSpPr>
      <dsp:spPr>
        <a:xfrm>
          <a:off x="0" y="2012428"/>
          <a:ext cx="5800845" cy="861120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45720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Biome" panose="020B0503030204020804" pitchFamily="34" charset="0"/>
              <a:cs typeface="Biome" panose="020B0503030204020804" pitchFamily="34" charset="0"/>
            </a:rPr>
            <a:t>Data products and Use cases</a:t>
          </a:r>
        </a:p>
      </dsp:txBody>
      <dsp:txXfrm>
        <a:off x="42036" y="2054464"/>
        <a:ext cx="5716773" cy="777048"/>
      </dsp:txXfrm>
    </dsp:sp>
    <dsp:sp modelId="{CF5194B1-7E0B-4C2A-AD9A-A9CCB15E9373}">
      <dsp:nvSpPr>
        <dsp:cNvPr id="0" name=""/>
        <dsp:cNvSpPr/>
      </dsp:nvSpPr>
      <dsp:spPr>
        <a:xfrm>
          <a:off x="0" y="3006029"/>
          <a:ext cx="5800845" cy="861120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45720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Biome" panose="020B0503030204020804" pitchFamily="34" charset="0"/>
              <a:cs typeface="Biome" panose="020B0503030204020804" pitchFamily="34" charset="0"/>
            </a:rPr>
            <a:t>Takeaways</a:t>
          </a:r>
        </a:p>
      </dsp:txBody>
      <dsp:txXfrm>
        <a:off x="42036" y="3048065"/>
        <a:ext cx="5716773" cy="777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4900A-73B4-494F-B6F4-94448CEA0768}">
      <dsp:nvSpPr>
        <dsp:cNvPr id="0" name=""/>
        <dsp:cNvSpPr/>
      </dsp:nvSpPr>
      <dsp:spPr>
        <a:xfrm>
          <a:off x="0" y="489"/>
          <a:ext cx="10058399" cy="1248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The project focuses on developing a standardized high resolution state-wide sociodemographic, land use and economic development model</a:t>
          </a:r>
        </a:p>
      </dsp:txBody>
      <dsp:txXfrm>
        <a:off x="60970" y="61459"/>
        <a:ext cx="9936459" cy="1127035"/>
      </dsp:txXfrm>
    </dsp:sp>
    <dsp:sp modelId="{FFFA3526-45EF-4DD1-A064-4572126DE617}">
      <dsp:nvSpPr>
        <dsp:cNvPr id="0" name=""/>
        <dsp:cNvSpPr/>
      </dsp:nvSpPr>
      <dsp:spPr>
        <a:xfrm>
          <a:off x="0" y="1350265"/>
          <a:ext cx="10058399" cy="1248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Biome" panose="020B0503030204020804" pitchFamily="34" charset="0"/>
              <a:cs typeface="Biome" panose="020B0503030204020804" pitchFamily="34" charset="0"/>
            </a:rPr>
            <a:t>The project will generate a universal template of variables that will be useful for the statewide framework</a:t>
          </a:r>
        </a:p>
      </dsp:txBody>
      <dsp:txXfrm>
        <a:off x="60970" y="1411235"/>
        <a:ext cx="9936459" cy="1127035"/>
      </dsp:txXfrm>
    </dsp:sp>
    <dsp:sp modelId="{E7412021-155C-4B18-8461-F975374603FC}">
      <dsp:nvSpPr>
        <dsp:cNvPr id="0" name=""/>
        <dsp:cNvSpPr/>
      </dsp:nvSpPr>
      <dsp:spPr>
        <a:xfrm>
          <a:off x="0" y="2700039"/>
          <a:ext cx="10058399" cy="1248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Biome" panose="020B0503030204020804" pitchFamily="34" charset="0"/>
              <a:cs typeface="Biome" panose="020B0503030204020804" pitchFamily="34" charset="0"/>
            </a:rPr>
            <a:t>For the universal template built, the research team will generate socio-economic, land use and economic development variables</a:t>
          </a:r>
        </a:p>
      </dsp:txBody>
      <dsp:txXfrm>
        <a:off x="60970" y="2761009"/>
        <a:ext cx="9936459" cy="1127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4900A-73B4-494F-B6F4-94448CEA0768}">
      <dsp:nvSpPr>
        <dsp:cNvPr id="0" name=""/>
        <dsp:cNvSpPr/>
      </dsp:nvSpPr>
      <dsp:spPr>
        <a:xfrm>
          <a:off x="0" y="10821"/>
          <a:ext cx="10058399" cy="1131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iome" panose="020B0503030204020804" pitchFamily="34" charset="0"/>
              <a:cs typeface="Biome" panose="020B0503030204020804" pitchFamily="34" charset="0"/>
            </a:rPr>
            <a:t>To establish a universal template of socio-demographic, land use and economic indicators</a:t>
          </a:r>
        </a:p>
      </dsp:txBody>
      <dsp:txXfrm>
        <a:off x="55258" y="66079"/>
        <a:ext cx="9947883" cy="1021459"/>
      </dsp:txXfrm>
    </dsp:sp>
    <dsp:sp modelId="{FFFA3526-45EF-4DD1-A064-4572126DE617}">
      <dsp:nvSpPr>
        <dsp:cNvPr id="0" name=""/>
        <dsp:cNvSpPr/>
      </dsp:nvSpPr>
      <dsp:spPr>
        <a:xfrm>
          <a:off x="0" y="1272396"/>
          <a:ext cx="10058399" cy="1131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Biome" panose="020B0503030204020804" pitchFamily="34" charset="0"/>
              <a:cs typeface="Biome" panose="020B0503030204020804" pitchFamily="34" charset="0"/>
            </a:rPr>
            <a:t>To develop and validate an algorithm to generate socio-demographic, land use and economic indicators</a:t>
          </a:r>
        </a:p>
      </dsp:txBody>
      <dsp:txXfrm>
        <a:off x="55258" y="1327654"/>
        <a:ext cx="9947883" cy="1021459"/>
      </dsp:txXfrm>
    </dsp:sp>
    <dsp:sp modelId="{E7412021-155C-4B18-8461-F975374603FC}">
      <dsp:nvSpPr>
        <dsp:cNvPr id="0" name=""/>
        <dsp:cNvSpPr/>
      </dsp:nvSpPr>
      <dsp:spPr>
        <a:xfrm>
          <a:off x="0" y="2533971"/>
          <a:ext cx="10058399" cy="1131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Biome" panose="020B0503030204020804" pitchFamily="34" charset="0"/>
              <a:cs typeface="Biome" panose="020B0503030204020804" pitchFamily="34" charset="0"/>
            </a:rPr>
            <a:t>To employ the validated algorithm developed to generate future socio-demographic, land use and economic indicators in 5-year increments from 2025 through 2050</a:t>
          </a:r>
        </a:p>
      </dsp:txBody>
      <dsp:txXfrm>
        <a:off x="55258" y="2589229"/>
        <a:ext cx="9947883" cy="1021459"/>
      </dsp:txXfrm>
    </dsp:sp>
    <dsp:sp modelId="{198C756D-C188-4FDD-9DAA-3123F5368E72}">
      <dsp:nvSpPr>
        <dsp:cNvPr id="0" name=""/>
        <dsp:cNvSpPr/>
      </dsp:nvSpPr>
      <dsp:spPr>
        <a:xfrm>
          <a:off x="0" y="3795546"/>
          <a:ext cx="10058399" cy="1131975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iome" panose="020B0503030204020804" pitchFamily="34" charset="0"/>
              <a:cs typeface="Biome" panose="020B0503030204020804" pitchFamily="34" charset="0"/>
            </a:rPr>
            <a:t>To generate the variables for a spatial resolution that can be directly employed for local jurisdictions and statewide models</a:t>
          </a:r>
        </a:p>
      </dsp:txBody>
      <dsp:txXfrm>
        <a:off x="55258" y="3850804"/>
        <a:ext cx="9947883" cy="1021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0F852-3B42-4966-ABA8-A51D4B46AAFA}">
      <dsp:nvSpPr>
        <dsp:cNvPr id="0" name=""/>
        <dsp:cNvSpPr/>
      </dsp:nvSpPr>
      <dsp:spPr>
        <a:xfrm>
          <a:off x="442308" y="1830"/>
          <a:ext cx="1590377" cy="954226"/>
        </a:xfrm>
        <a:prstGeom prst="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Biome" panose="020B0503030204020804" pitchFamily="34" charset="0"/>
              <a:cs typeface="Biome" panose="020B0503030204020804" pitchFamily="34" charset="0"/>
            </a:rPr>
            <a:t>Population</a:t>
          </a:r>
        </a:p>
      </dsp:txBody>
      <dsp:txXfrm>
        <a:off x="442308" y="1830"/>
        <a:ext cx="1590377" cy="954226"/>
      </dsp:txXfrm>
    </dsp:sp>
    <dsp:sp modelId="{7845D1BB-90E7-4A26-BCB8-AE6B2A9E5824}">
      <dsp:nvSpPr>
        <dsp:cNvPr id="0" name=""/>
        <dsp:cNvSpPr/>
      </dsp:nvSpPr>
      <dsp:spPr>
        <a:xfrm>
          <a:off x="442308" y="1115094"/>
          <a:ext cx="1590377" cy="954226"/>
        </a:xfrm>
        <a:prstGeom prst="rect">
          <a:avLst/>
        </a:prstGeom>
        <a:solidFill>
          <a:srgbClr val="507DBF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iome" panose="020B0503030204020804" pitchFamily="34" charset="0"/>
              <a:cs typeface="Biome" panose="020B0503030204020804" pitchFamily="34" charset="0"/>
            </a:rPr>
            <a:t>Number of HHs</a:t>
          </a:r>
        </a:p>
      </dsp:txBody>
      <dsp:txXfrm>
        <a:off x="442308" y="1115094"/>
        <a:ext cx="1590377" cy="954226"/>
      </dsp:txXfrm>
    </dsp:sp>
    <dsp:sp modelId="{2FB6193B-89BB-408B-889D-475C7DA3907C}">
      <dsp:nvSpPr>
        <dsp:cNvPr id="0" name=""/>
        <dsp:cNvSpPr/>
      </dsp:nvSpPr>
      <dsp:spPr>
        <a:xfrm>
          <a:off x="442308" y="2228358"/>
          <a:ext cx="1590377" cy="954226"/>
        </a:xfrm>
        <a:prstGeom prst="rect">
          <a:avLst/>
        </a:prstGeom>
        <a:solidFill>
          <a:srgbClr val="507DBF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iome" panose="020B0503030204020804" pitchFamily="34" charset="0"/>
              <a:cs typeface="Biome" panose="020B0503030204020804" pitchFamily="34" charset="0"/>
            </a:rPr>
            <a:t>Vehicle Ownership</a:t>
          </a:r>
        </a:p>
      </dsp:txBody>
      <dsp:txXfrm>
        <a:off x="442308" y="2228358"/>
        <a:ext cx="1590377" cy="954226"/>
      </dsp:txXfrm>
    </dsp:sp>
    <dsp:sp modelId="{D0CE1EEB-766A-4787-A8F5-0625422463C7}">
      <dsp:nvSpPr>
        <dsp:cNvPr id="0" name=""/>
        <dsp:cNvSpPr/>
      </dsp:nvSpPr>
      <dsp:spPr>
        <a:xfrm>
          <a:off x="442308" y="3341623"/>
          <a:ext cx="1590377" cy="954226"/>
        </a:xfrm>
        <a:prstGeom prst="rect">
          <a:avLst/>
        </a:prstGeom>
        <a:solidFill>
          <a:srgbClr val="507DBF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Biome" panose="020B0503030204020804" pitchFamily="34" charset="0"/>
              <a:cs typeface="Biome" panose="020B0503030204020804" pitchFamily="34" charset="0"/>
            </a:rPr>
            <a:t>Ethnicity Distribution</a:t>
          </a:r>
        </a:p>
      </dsp:txBody>
      <dsp:txXfrm>
        <a:off x="442308" y="3341623"/>
        <a:ext cx="1590377" cy="954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0F852-3B42-4966-ABA8-A51D4B46AAFA}">
      <dsp:nvSpPr>
        <dsp:cNvPr id="0" name=""/>
        <dsp:cNvSpPr/>
      </dsp:nvSpPr>
      <dsp:spPr>
        <a:xfrm>
          <a:off x="442308" y="1830"/>
          <a:ext cx="1590377" cy="954226"/>
        </a:xfrm>
        <a:prstGeom prst="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iome" panose="020B0503030204020804" pitchFamily="34" charset="0"/>
              <a:cs typeface="Biome" panose="020B0503030204020804" pitchFamily="34" charset="0"/>
            </a:rPr>
            <a:t>Number of Jobs</a:t>
          </a:r>
        </a:p>
      </dsp:txBody>
      <dsp:txXfrm>
        <a:off x="442308" y="1830"/>
        <a:ext cx="1590377" cy="954226"/>
      </dsp:txXfrm>
    </dsp:sp>
    <dsp:sp modelId="{7845D1BB-90E7-4A26-BCB8-AE6B2A9E5824}">
      <dsp:nvSpPr>
        <dsp:cNvPr id="0" name=""/>
        <dsp:cNvSpPr/>
      </dsp:nvSpPr>
      <dsp:spPr>
        <a:xfrm>
          <a:off x="442308" y="1115094"/>
          <a:ext cx="1590377" cy="954226"/>
        </a:xfrm>
        <a:prstGeom prst="rect">
          <a:avLst/>
        </a:prstGeom>
        <a:solidFill>
          <a:srgbClr val="507DBF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Biome" panose="020B0503030204020804" pitchFamily="34" charset="0"/>
              <a:cs typeface="Biome" panose="020B0503030204020804" pitchFamily="34" charset="0"/>
            </a:rPr>
            <a:t>Jobs by industry </a:t>
          </a:r>
        </a:p>
      </dsp:txBody>
      <dsp:txXfrm>
        <a:off x="442308" y="1115094"/>
        <a:ext cx="1590377" cy="954226"/>
      </dsp:txXfrm>
    </dsp:sp>
    <dsp:sp modelId="{2FB6193B-89BB-408B-889D-475C7DA3907C}">
      <dsp:nvSpPr>
        <dsp:cNvPr id="0" name=""/>
        <dsp:cNvSpPr/>
      </dsp:nvSpPr>
      <dsp:spPr>
        <a:xfrm>
          <a:off x="442308" y="2228358"/>
          <a:ext cx="1590377" cy="954226"/>
        </a:xfrm>
        <a:prstGeom prst="rect">
          <a:avLst/>
        </a:prstGeom>
        <a:solidFill>
          <a:srgbClr val="507DBF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iome" panose="020B0503030204020804" pitchFamily="34" charset="0"/>
              <a:cs typeface="Biome" panose="020B0503030204020804" pitchFamily="34" charset="0"/>
            </a:rPr>
            <a:t>Number of Businesses</a:t>
          </a:r>
        </a:p>
      </dsp:txBody>
      <dsp:txXfrm>
        <a:off x="442308" y="2228358"/>
        <a:ext cx="1590377" cy="954226"/>
      </dsp:txXfrm>
    </dsp:sp>
    <dsp:sp modelId="{D0CE1EEB-766A-4787-A8F5-0625422463C7}">
      <dsp:nvSpPr>
        <dsp:cNvPr id="0" name=""/>
        <dsp:cNvSpPr/>
      </dsp:nvSpPr>
      <dsp:spPr>
        <a:xfrm>
          <a:off x="442308" y="3341623"/>
          <a:ext cx="1590377" cy="954226"/>
        </a:xfrm>
        <a:prstGeom prst="rect">
          <a:avLst/>
        </a:prstGeom>
        <a:solidFill>
          <a:srgbClr val="507DBF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Biome" panose="020B0503030204020804" pitchFamily="34" charset="0"/>
              <a:cs typeface="Biome" panose="020B0503030204020804" pitchFamily="34" charset="0"/>
            </a:rPr>
            <a:t>Median Income</a:t>
          </a:r>
        </a:p>
      </dsp:txBody>
      <dsp:txXfrm>
        <a:off x="442308" y="3341623"/>
        <a:ext cx="1590377" cy="954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4900A-73B4-494F-B6F4-94448CEA0768}">
      <dsp:nvSpPr>
        <dsp:cNvPr id="0" name=""/>
        <dsp:cNvSpPr/>
      </dsp:nvSpPr>
      <dsp:spPr>
        <a:xfrm>
          <a:off x="0" y="161593"/>
          <a:ext cx="10058399" cy="1023750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iome" panose="020B0503030204020804" pitchFamily="34" charset="0"/>
              <a:cs typeface="Biome" panose="020B0503030204020804" pitchFamily="34" charset="0"/>
            </a:rPr>
            <a:t>Direct consideration in travel demand models as land use variables at different spatial resolutions (BG, CT and county)</a:t>
          </a:r>
        </a:p>
      </dsp:txBody>
      <dsp:txXfrm>
        <a:off x="49975" y="211568"/>
        <a:ext cx="9958449" cy="923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4900A-73B4-494F-B6F4-94448CEA0768}">
      <dsp:nvSpPr>
        <dsp:cNvPr id="0" name=""/>
        <dsp:cNvSpPr/>
      </dsp:nvSpPr>
      <dsp:spPr>
        <a:xfrm>
          <a:off x="0" y="170"/>
          <a:ext cx="9428921" cy="1346596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iome" panose="020B0503030204020804" pitchFamily="34" charset="0"/>
              <a:cs typeface="Biome" panose="020B0503030204020804" pitchFamily="34" charset="0"/>
            </a:rPr>
            <a:t>Identify locations where land use patterns are changing significantly and evaluate future transportation infrastructure needs </a:t>
          </a:r>
        </a:p>
      </dsp:txBody>
      <dsp:txXfrm>
        <a:off x="65735" y="65905"/>
        <a:ext cx="9297451" cy="12151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4900A-73B4-494F-B6F4-94448CEA0768}">
      <dsp:nvSpPr>
        <dsp:cNvPr id="0" name=""/>
        <dsp:cNvSpPr/>
      </dsp:nvSpPr>
      <dsp:spPr>
        <a:xfrm>
          <a:off x="0" y="340"/>
          <a:ext cx="11519717" cy="1346596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iome" panose="020B0503030204020804" pitchFamily="34" charset="0"/>
              <a:cs typeface="Biome" panose="020B0503030204020804" pitchFamily="34" charset="0"/>
            </a:rPr>
            <a:t>Proactively examine how land use needs impact safety – study current locations with similar land use and their safety needs and plan for future developments.</a:t>
          </a:r>
        </a:p>
      </dsp:txBody>
      <dsp:txXfrm>
        <a:off x="65735" y="66075"/>
        <a:ext cx="11388247" cy="12151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DFE24-DED7-4DCF-A8E7-197CA11C7EAF}">
      <dsp:nvSpPr>
        <dsp:cNvPr id="0" name=""/>
        <dsp:cNvSpPr/>
      </dsp:nvSpPr>
      <dsp:spPr>
        <a:xfrm>
          <a:off x="0" y="1835"/>
          <a:ext cx="11297478" cy="1136293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We are building a standard sociodemographic, land use and economic indicator framework for Florida</a:t>
          </a:r>
        </a:p>
      </dsp:txBody>
      <dsp:txXfrm>
        <a:off x="55469" y="57304"/>
        <a:ext cx="11186540" cy="1025355"/>
      </dsp:txXfrm>
    </dsp:sp>
    <dsp:sp modelId="{19927173-AD0A-4D63-880B-950B7AFD3FB3}">
      <dsp:nvSpPr>
        <dsp:cNvPr id="0" name=""/>
        <dsp:cNvSpPr/>
      </dsp:nvSpPr>
      <dsp:spPr>
        <a:xfrm>
          <a:off x="0" y="1152473"/>
          <a:ext cx="11297478" cy="1136293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Land use changes at the parcel level in open-source software that can be aggregated at any resolution including BG, CT and county for ready adoption in Florida</a:t>
          </a:r>
        </a:p>
      </dsp:txBody>
      <dsp:txXfrm>
        <a:off x="55469" y="1207942"/>
        <a:ext cx="11186540" cy="1025355"/>
      </dsp:txXfrm>
    </dsp:sp>
    <dsp:sp modelId="{5569272D-2356-4E06-AB81-80D1D17E41CD}">
      <dsp:nvSpPr>
        <dsp:cNvPr id="0" name=""/>
        <dsp:cNvSpPr/>
      </dsp:nvSpPr>
      <dsp:spPr>
        <a:xfrm>
          <a:off x="0" y="2303111"/>
          <a:ext cx="11297478" cy="1136293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Several potential Use cases are identified for future adoption of these data products</a:t>
          </a:r>
        </a:p>
      </dsp:txBody>
      <dsp:txXfrm>
        <a:off x="55469" y="2358580"/>
        <a:ext cx="11186540" cy="1025355"/>
      </dsp:txXfrm>
    </dsp:sp>
    <dsp:sp modelId="{5155E38B-CE97-4AC1-B717-0EC1D50CEDFC}">
      <dsp:nvSpPr>
        <dsp:cNvPr id="0" name=""/>
        <dsp:cNvSpPr/>
      </dsp:nvSpPr>
      <dsp:spPr>
        <a:xfrm>
          <a:off x="0" y="3453749"/>
          <a:ext cx="11297478" cy="1136293"/>
        </a:xfrm>
        <a:prstGeom prst="roundRect">
          <a:avLst/>
        </a:prstGeom>
        <a:solidFill>
          <a:srgbClr val="507D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iome" panose="020B0503030204020804" pitchFamily="34" charset="0"/>
              <a:cs typeface="Biome" panose="020B0503030204020804" pitchFamily="34" charset="0"/>
            </a:rPr>
            <a:t>The data presented should be available for all of you to use in 2-3 months</a:t>
          </a:r>
        </a:p>
      </dsp:txBody>
      <dsp:txXfrm>
        <a:off x="55469" y="3509218"/>
        <a:ext cx="11186540" cy="1025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ECB7C-1484-FF4D-90F8-93D8E51B91D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D098C-CCFE-514B-82F7-84EC33725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8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D098C-CCFE-514B-82F7-84EC33725B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9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62916-BEC3-8848-9792-CEA857151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316D7-15E4-42FE-03F6-079C09255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C5872-2FBF-1BFB-A8CE-841547BF3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Travel demand models are valuable because they use trusted data sources such as the US Census Bureau, Federal Highway Administration, Bureau of Transportation Statistics, Florida DOT, and local governments.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chemeClr val="tx2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 models rely on processes developed, tested, and improved over the last 60 years to provide reasonably reliable insights into future traffic volumes that supports transportation decision-making.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chemeClr val="tx2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Planners often forecast short-term traffic using recent trends, but this method becomes unreliable beyond five years. Traffic growth slows as it approaches the roadway’s capacity, making long-term projections less </a:t>
            </a:r>
            <a:r>
              <a:rPr lang="en-US" sz="2000" dirty="0" err="1"/>
              <a:t>accurate.</a:t>
            </a:r>
            <a:r>
              <a:rPr lang="en-US" sz="1400" b="0" i="0" dirty="0" err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Travel</a:t>
            </a:r>
            <a:r>
              <a:rPr lang="en-US" sz="14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demand models, on the other hand, account for the complex traffic diversion caused by congestion, or the spillover effect of traffic diverting to other facilities in the transportation network.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chemeClr val="tx2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Models account for land use changes expected over the next 20-30 years.  These changes in development may significantly alter travel patterns</a:t>
            </a:r>
            <a:r>
              <a:rPr lang="en-US" sz="14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.  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22C54-55E6-8215-8E8D-276C02E80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992A8-52C8-4659-802A-A0F77326E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5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CA5E26-075B-BC89-880B-3392A7EFE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15" y="857"/>
            <a:ext cx="12185904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623C3D1-3621-C8DF-B02E-D2DAB718E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153" y="1460810"/>
            <a:ext cx="10701337" cy="22071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D9F363C-123C-B0A9-5AAF-0D67C8C59B7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39114" y="3902927"/>
            <a:ext cx="10330248" cy="25742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6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bullet points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736F5A-39E6-32D3-C46F-245410BB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84E8A11-B33C-9DD4-C0AC-EBEAE5B2E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7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E1E68-308D-8FEC-7BA9-D35B43590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857"/>
            <a:ext cx="12185904" cy="685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 dirty="0"/>
              <a:t>Thank You For Coming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984A9-E083-7B8F-3F4F-02A89D7AB8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93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B772B2-3D8D-2B52-DFF3-173689563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"/>
            <a:ext cx="12185904" cy="68562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B527F6-6925-467E-45AF-E85C915448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Session Name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90E429-AE2D-1A9E-EC95-B35905D04B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E90548-2A0A-BC47-0D4C-1E71C72591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9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DE77F-AEE2-530A-1C11-E198C49EF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9FA712-3312-D8F3-773A-0FB1C8DDE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5358"/>
          <a:stretch/>
        </p:blipFill>
        <p:spPr>
          <a:xfrm>
            <a:off x="300921" y="2150336"/>
            <a:ext cx="2074750" cy="2040171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70C3FE-2158-DD25-D146-E9352A9241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 b="5660"/>
          <a:stretch/>
        </p:blipFill>
        <p:spPr>
          <a:xfrm>
            <a:off x="2707503" y="2150335"/>
            <a:ext cx="2074750" cy="2040171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3DE051-1D44-D33E-E021-87F99FA9E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5358"/>
          <a:stretch/>
        </p:blipFill>
        <p:spPr>
          <a:xfrm>
            <a:off x="5114085" y="2150336"/>
            <a:ext cx="2074750" cy="2040171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AF5C73-47C6-1DA7-6760-312EF10A14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 b="5660"/>
          <a:stretch/>
        </p:blipFill>
        <p:spPr>
          <a:xfrm>
            <a:off x="7520667" y="2150335"/>
            <a:ext cx="2074750" cy="2040171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31F4C6-FD80-9B7D-6307-7D6E24B58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5358"/>
          <a:stretch/>
        </p:blipFill>
        <p:spPr>
          <a:xfrm>
            <a:off x="9816329" y="2150335"/>
            <a:ext cx="2074750" cy="2040171"/>
          </a:xfrm>
          <a:prstGeom prst="ellipse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22C067-EF4F-D1DB-9EFB-C541FB5A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4023-6185-5C8D-E595-8F107D709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53" y="1672683"/>
            <a:ext cx="5102808" cy="4768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F2EF9-7182-EFF7-B470-D852F244D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893" y="1672683"/>
            <a:ext cx="5102808" cy="4768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F111FB0-F37B-AA11-831D-283CBFFDE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02F3E6-E5B6-CD3F-A0D1-A3C32AE67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06652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026405-5E89-932C-842F-745640DCF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645" y="1536040"/>
            <a:ext cx="5224238" cy="4485619"/>
          </a:xfrm>
          <a:prstGeom prst="rect">
            <a:avLst/>
          </a:prstGeom>
        </p:spPr>
        <p:txBody>
          <a:bodyPr/>
          <a:lstStyle>
            <a:lvl1pPr>
              <a:defRPr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Picture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74D1C-8F21-0ECF-076E-586A8AFDA2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699" y="1536040"/>
            <a:ext cx="5884186" cy="164205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pPr lvl="0"/>
            <a:r>
              <a:rPr lang="en-US"/>
              <a:t>Click to add bullet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5598E1-BD93-9169-DB1C-C6BB5B759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53" y="3546765"/>
            <a:ext cx="6393732" cy="262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Biome" panose="020B0503030204020804" pitchFamily="34" charset="0"/>
                <a:cs typeface="Biome" panose="020B05030302040208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7ACA42-BA7A-1935-5212-33ADD5F04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81C68E-B39B-BF1F-2E46-55DF1FD73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98277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A6EF7C6-36A7-54A1-B615-3AF7A009277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9388" y="1572322"/>
            <a:ext cx="10614992" cy="4884234"/>
          </a:xfrm>
          <a:prstGeom prst="rect">
            <a:avLst/>
          </a:prstGeom>
        </p:spPr>
        <p:txBody>
          <a:bodyPr/>
          <a:lstStyle>
            <a:lvl1pPr>
              <a:defRPr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9BB09-ACE2-9690-DA85-D35973B24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9875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48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424A0E4-3003-0048-2B50-77709247F8E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79153" y="1605776"/>
            <a:ext cx="10838097" cy="4828362"/>
          </a:xfrm>
          <a:prstGeom prst="rect">
            <a:avLst/>
          </a:prstGeom>
        </p:spPr>
        <p:txBody>
          <a:bodyPr/>
          <a:lstStyle>
            <a:lvl1pPr>
              <a:defRPr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82529-F29B-70A8-7AAE-98D8E55A7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12012847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7546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F76724-8DB3-C797-6243-6B0028D6D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026C84-4004-98AD-1D0E-42AC58F54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153" y="685191"/>
            <a:ext cx="9508375" cy="549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13467B"/>
                </a:solidFill>
                <a:latin typeface="Biome" panose="020B0503030204020804" pitchFamily="34" charset="0"/>
                <a:cs typeface="Biome" panose="020B0503030204020804" pitchFamily="34" charset="0"/>
              </a:defRPr>
            </a:lvl1pPr>
          </a:lstStyle>
          <a:p>
            <a:r>
              <a:rPr lang="en-US"/>
              <a:t>Header Title Goes Here</a:t>
            </a:r>
          </a:p>
        </p:txBody>
      </p:sp>
      <p:pic>
        <p:nvPicPr>
          <p:cNvPr id="2" name="Picture 1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0567BC3E-2FE6-6761-FB65-5FD1AF775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4" y="1685967"/>
            <a:ext cx="9689592" cy="416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19838-95F6-F566-EFBB-31F7AFD8C5B7}"/>
              </a:ext>
            </a:extLst>
          </p:cNvPr>
          <p:cNvSpPr txBox="1"/>
          <p:nvPr userDrawn="1"/>
        </p:nvSpPr>
        <p:spPr>
          <a:xfrm>
            <a:off x="1251204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#072c48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9FC32-CD88-9B87-E22C-D3E66E34FE14}"/>
              </a:ext>
            </a:extLst>
          </p:cNvPr>
          <p:cNvSpPr txBox="1"/>
          <p:nvPr userDrawn="1"/>
        </p:nvSpPr>
        <p:spPr>
          <a:xfrm>
            <a:off x="2994747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#cfb52c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B4882-6263-6A49-55A9-56C6EC19F6A2}"/>
              </a:ext>
            </a:extLst>
          </p:cNvPr>
          <p:cNvSpPr txBox="1"/>
          <p:nvPr userDrawn="1"/>
        </p:nvSpPr>
        <p:spPr>
          <a:xfrm>
            <a:off x="4738290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#0c312b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C011B-F989-EDF5-47A0-3FF0A542E61E}"/>
              </a:ext>
            </a:extLst>
          </p:cNvPr>
          <p:cNvSpPr txBox="1"/>
          <p:nvPr userDrawn="1"/>
        </p:nvSpPr>
        <p:spPr>
          <a:xfrm>
            <a:off x="6481833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#11567c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5CCD5-E214-A3BF-9D4E-AF89AF5C744B}"/>
              </a:ext>
            </a:extLst>
          </p:cNvPr>
          <p:cNvSpPr txBox="1"/>
          <p:nvPr userDrawn="1"/>
        </p:nvSpPr>
        <p:spPr>
          <a:xfrm>
            <a:off x="8225376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#3d5b58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8643B-ADFE-438D-316A-A651DE574538}"/>
              </a:ext>
            </a:extLst>
          </p:cNvPr>
          <p:cNvSpPr txBox="1"/>
          <p:nvPr userDrawn="1"/>
        </p:nvSpPr>
        <p:spPr>
          <a:xfrm>
            <a:off x="9968917" y="270597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#79242f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EFE24-C692-5778-D6AA-D3FD07A6C6A4}"/>
              </a:ext>
            </a:extLst>
          </p:cNvPr>
          <p:cNvSpPr txBox="1"/>
          <p:nvPr userDrawn="1"/>
        </p:nvSpPr>
        <p:spPr>
          <a:xfrm>
            <a:off x="1251204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#45aa44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885836-F763-9454-B1A8-9B488987A031}"/>
              </a:ext>
            </a:extLst>
          </p:cNvPr>
          <p:cNvSpPr txBox="1"/>
          <p:nvPr userDrawn="1"/>
        </p:nvSpPr>
        <p:spPr>
          <a:xfrm>
            <a:off x="2994747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#978d85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8FFF3-B512-9A4B-97B9-1C7589E86CC6}"/>
              </a:ext>
            </a:extLst>
          </p:cNvPr>
          <p:cNvSpPr txBox="1"/>
          <p:nvPr userDrawn="1"/>
        </p:nvSpPr>
        <p:spPr>
          <a:xfrm>
            <a:off x="4738290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#f8a81b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84408-D36E-83ED-2229-C51AF68F22F9}"/>
              </a:ext>
            </a:extLst>
          </p:cNvPr>
          <p:cNvSpPr txBox="1"/>
          <p:nvPr userDrawn="1"/>
        </p:nvSpPr>
        <p:spPr>
          <a:xfrm>
            <a:off x="6481833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#1d242d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F342E-7EC5-EE11-3354-6895CC7A63D5}"/>
              </a:ext>
            </a:extLst>
          </p:cNvPr>
          <p:cNvSpPr txBox="1"/>
          <p:nvPr userDrawn="1"/>
        </p:nvSpPr>
        <p:spPr>
          <a:xfrm>
            <a:off x="8225376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#60b0bc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D7CC3-8E6A-8140-A02D-F47C26E2C85D}"/>
              </a:ext>
            </a:extLst>
          </p:cNvPr>
          <p:cNvSpPr txBox="1"/>
          <p:nvPr userDrawn="1"/>
        </p:nvSpPr>
        <p:spPr>
          <a:xfrm>
            <a:off x="9968917" y="4299636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#94722e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57C567-ABE9-91F5-A5EB-752FA116F0B0}"/>
              </a:ext>
            </a:extLst>
          </p:cNvPr>
          <p:cNvSpPr txBox="1"/>
          <p:nvPr userDrawn="1"/>
        </p:nvSpPr>
        <p:spPr>
          <a:xfrm>
            <a:off x="1251204" y="589581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#833b24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8B8D1E-294F-2AB7-EA12-8BEB51D9FA82}"/>
              </a:ext>
            </a:extLst>
          </p:cNvPr>
          <p:cNvSpPr txBox="1"/>
          <p:nvPr userDrawn="1"/>
        </p:nvSpPr>
        <p:spPr>
          <a:xfrm>
            <a:off x="4738290" y="589581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#404727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DA5B57-3E75-8809-1DEF-1E39B23B0C52}"/>
              </a:ext>
            </a:extLst>
          </p:cNvPr>
          <p:cNvSpPr txBox="1"/>
          <p:nvPr userDrawn="1"/>
        </p:nvSpPr>
        <p:spPr>
          <a:xfrm>
            <a:off x="8225376" y="5895810"/>
            <a:ext cx="97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>
                <a:solidFill>
                  <a:schemeClr val="tx1">
                    <a:lumMod val="75000"/>
                    <a:lumOff val="2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#df231e</a:t>
            </a:r>
          </a:p>
        </p:txBody>
      </p:sp>
    </p:spTree>
    <p:extLst>
      <p:ext uri="{BB962C8B-B14F-4D97-AF65-F5344CB8AC3E}">
        <p14:creationId xmlns:p14="http://schemas.microsoft.com/office/powerpoint/2010/main" val="327326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5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0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2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7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9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3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D4585-8CDC-0D75-0482-A52F64D863E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1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07" r:id="rId15"/>
    <p:sldLayoutId id="2147483708" r:id="rId16"/>
    <p:sldLayoutId id="2147483710" r:id="rId17"/>
    <p:sldLayoutId id="2147483711" r:id="rId18"/>
    <p:sldLayoutId id="2147483712" r:id="rId19"/>
    <p:sldLayoutId id="2147483713" r:id="rId20"/>
    <p:sldLayoutId id="214748371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aveen.eluru@ucf.edu" TargetMode="External"/><Relationship Id="rId4" Type="http://schemas.openxmlformats.org/officeDocument/2006/relationships/hyperlink" Target="https://people.cecs.ucf.edu/nelur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36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6A7706E9-A460-A2D8-3496-9812B47F7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9" y="1641073"/>
            <a:ext cx="6632068" cy="470907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710" y="2733676"/>
            <a:ext cx="5415828" cy="3801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lvl="1">
              <a:spcBef>
                <a:spcPts val="10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Tampa Bay Regional Planning Model (TBRPM) was selected</a:t>
            </a:r>
          </a:p>
          <a:p>
            <a:pPr marR="0" lvl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ts val="1000"/>
              <a:buFont typeface="Wingdings" panose="05000000000000000000" pitchFamily="2" charset="2"/>
              <a:buChar char="v"/>
              <a:tabLst>
                <a:tab pos="11430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Accommodates Time-of-day (TOD) and daily volume within the model.</a:t>
            </a:r>
            <a:endParaRPr lang="en-US" sz="1600" dirty="0">
              <a:solidFill>
                <a:schemeClr val="bg1"/>
              </a:solidFill>
              <a:effectLst/>
              <a:latin typeface="Biome" panose="020B0503030204020804" pitchFamily="34" charset="0"/>
              <a:ea typeface="Calibri" panose="020F0502020204030204" pitchFamily="34" charset="0"/>
              <a:cs typeface="Biome" panose="020B0503030204020804" pitchFamily="34" charset="0"/>
            </a:endParaRPr>
          </a:p>
          <a:p>
            <a:pPr marR="0" lvl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ts val="1000"/>
              <a:buFont typeface="Wingdings" panose="05000000000000000000" pitchFamily="2" charset="2"/>
              <a:buChar char="v"/>
              <a:tabLst>
                <a:tab pos="11430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Coverage of all context classes within the model area's roadway network.</a:t>
            </a:r>
            <a:endParaRPr lang="en-US" sz="1600" dirty="0">
              <a:solidFill>
                <a:schemeClr val="bg1"/>
              </a:solidFill>
              <a:effectLst/>
              <a:latin typeface="Biome" panose="020B0503030204020804" pitchFamily="34" charset="0"/>
              <a:ea typeface="Calibri" panose="020F0502020204030204" pitchFamily="34" charset="0"/>
              <a:cs typeface="Biome" panose="020B0503030204020804" pitchFamily="34" charset="0"/>
            </a:endParaRPr>
          </a:p>
          <a:p>
            <a:pPr marR="0" lvl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ts val="1000"/>
              <a:buFont typeface="Wingdings" panose="05000000000000000000" pitchFamily="2" charset="2"/>
              <a:buChar char="v"/>
              <a:tabLst>
                <a:tab pos="11430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Requires minimal data and effort </a:t>
            </a: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for integration of context-based capacities.</a:t>
            </a:r>
          </a:p>
          <a:p>
            <a:pPr marR="0" lvl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11430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Offers balance between model size and computational efficiency.</a:t>
            </a:r>
            <a:endParaRPr lang="en-US" sz="1600" dirty="0">
              <a:solidFill>
                <a:schemeClr val="bg1"/>
              </a:solidFill>
              <a:effectLst/>
              <a:latin typeface="Biome" panose="020B0503030204020804" pitchFamily="34" charset="0"/>
              <a:ea typeface="Calibri" panose="020F0502020204030204" pitchFamily="34" charset="0"/>
              <a:cs typeface="Biome" panose="020B05030302040208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56236-3AF8-ED75-BCCE-33090EB0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69" y="682544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Model Selection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48F22-8274-E491-B3D2-3E42208CB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586" y="1237797"/>
            <a:ext cx="3149894" cy="4600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8B8471C-BFE2-AFBA-9B4A-AD8BE63BFF98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6DA0FF14-47A4-AE5E-40EA-01C43867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43" y="1937520"/>
            <a:ext cx="6453722" cy="380612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1050" y="3025809"/>
            <a:ext cx="5152511" cy="26638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Utilize 2023 FDOT Multimodal  Quality/LOS Handbook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No capacity changes to the limited access facilities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Updated capacities for State Roadways (C1, C2, C3R, C3C, C4, C5, and C6)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No capacity changes to the local roadway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AEBAC-F361-C14A-3C98-AF06BF57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149" y="1820735"/>
            <a:ext cx="3308539" cy="4252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466261B-2EBA-CDF7-8C98-1F27E2A39A39}"/>
              </a:ext>
            </a:extLst>
          </p:cNvPr>
          <p:cNvSpPr txBox="1">
            <a:spLocks/>
          </p:cNvSpPr>
          <p:nvPr/>
        </p:nvSpPr>
        <p:spPr>
          <a:xfrm>
            <a:off x="205465" y="619023"/>
            <a:ext cx="1198653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3467B"/>
                </a:solidFill>
                <a:latin typeface="Agency FB" panose="020B0503020202020204" pitchFamily="34" charset="0"/>
                <a:ea typeface="+mj-ea"/>
                <a:cs typeface="Courier New" panose="02070309020205020404" pitchFamily="49" charset="0"/>
              </a:defRPr>
            </a:lvl1pPr>
          </a:lstStyle>
          <a:p>
            <a:r>
              <a:rPr lang="en-US" sz="3000" dirty="0">
                <a:latin typeface="Biome" panose="020B0503030204020804" pitchFamily="34" charset="0"/>
                <a:cs typeface="Biome" panose="020B0503030204020804" pitchFamily="34" charset="0"/>
              </a:rPr>
              <a:t>Implementation of Context Class Capacities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916756-BEBB-518D-B22E-8EEC084B5375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4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E7AB1777-1CB7-2645-61B1-5C2778DE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7" y="1759197"/>
            <a:ext cx="6267236" cy="37990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086" y="2680527"/>
            <a:ext cx="5266759" cy="2945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342900">
              <a:spcBef>
                <a:spcPts val="10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Updated speed and capacities based </a:t>
            </a:r>
            <a:b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on Context Class - Procedure 15 within </a:t>
            </a:r>
            <a:r>
              <a:rPr lang="en-US" sz="1600" dirty="0" err="1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Visum</a:t>
            </a: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model (Python Script File: 2_update_speed_capacity.py) </a:t>
            </a:r>
          </a:p>
          <a:p>
            <a:pPr marL="342900" lvl="1" indent="-342900">
              <a:spcBef>
                <a:spcPts val="10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5,004 (20%) out of 24,780 links were updated for the 2015 Base Year TBRPM </a:t>
            </a:r>
          </a:p>
          <a:p>
            <a:pPr marL="342900" lvl="1" indent="-342900">
              <a:spcBef>
                <a:spcPts val="10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Quality check performed for speed and capacity using context classification </a:t>
            </a:r>
          </a:p>
          <a:p>
            <a:pPr>
              <a:buBlip>
                <a:blip r:embed="rId3"/>
              </a:buBlip>
            </a:pPr>
            <a:endParaRPr lang="en-US" sz="16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3074" name="Picture 2" descr="Public Transport Planning with PTV Visum | PTV Group">
            <a:extLst>
              <a:ext uri="{FF2B5EF4-FFF2-40B4-BE49-F238E27FC236}">
                <a16:creationId xmlns:a16="http://schemas.microsoft.com/office/drawing/2014/main" id="{484CA003-974C-D586-71C0-5C90021A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74" y="2232985"/>
            <a:ext cx="5266759" cy="2851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84C2626-6730-20C0-0E1C-55C10C631CB2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C3603AF-7157-A7A2-A5F2-7A83C8C88638}"/>
              </a:ext>
            </a:extLst>
          </p:cNvPr>
          <p:cNvSpPr txBox="1">
            <a:spLocks/>
          </p:cNvSpPr>
          <p:nvPr/>
        </p:nvSpPr>
        <p:spPr>
          <a:xfrm>
            <a:off x="205465" y="619023"/>
            <a:ext cx="1198653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3467B"/>
                </a:solidFill>
                <a:latin typeface="Agency FB" panose="020B0503020202020204" pitchFamily="34" charset="0"/>
                <a:ea typeface="+mj-ea"/>
                <a:cs typeface="Courier New" panose="02070309020205020404" pitchFamily="49" charset="0"/>
              </a:defRPr>
            </a:lvl1pPr>
          </a:lstStyle>
          <a:p>
            <a:r>
              <a:rPr lang="en-US" sz="3000" dirty="0">
                <a:latin typeface="Biome" panose="020B0503030204020804" pitchFamily="34" charset="0"/>
                <a:cs typeface="Biome" panose="020B0503030204020804" pitchFamily="34" charset="0"/>
              </a:rPr>
              <a:t>Implementation of Context Class Capacities</a:t>
            </a:r>
          </a:p>
        </p:txBody>
      </p:sp>
    </p:spTree>
    <p:extLst>
      <p:ext uri="{BB962C8B-B14F-4D97-AF65-F5344CB8AC3E}">
        <p14:creationId xmlns:p14="http://schemas.microsoft.com/office/powerpoint/2010/main" val="1334564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6061B602-CAAF-09CD-E651-A681F6C37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7" y="1587615"/>
            <a:ext cx="8024117" cy="424460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2657" y="2517828"/>
            <a:ext cx="6434982" cy="3314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Compared to 2013 FDOT Q/LOS handbook, the 2023 </a:t>
            </a:r>
            <a:b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FDOT Q/LOS handbook shows: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Reduction in capacities for most of the state roadway context classes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Increase in capacities for limited access facilities for Urban Core, Urban, Transitioning and Rural Area Types</a:t>
            </a: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Trip lengths during </a:t>
            </a:r>
            <a:r>
              <a:rPr lang="en-US" sz="1600" u="sng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peak period </a:t>
            </a: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all Trip purposes are increased by approx. 1.3%</a:t>
            </a: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Higher changes approx. 3.7% increase is observed for the </a:t>
            </a:r>
            <a:r>
              <a:rPr lang="en-US" sz="1600" u="sng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off-peak period </a:t>
            </a: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for all Trip purposes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4DA1DF-5F4B-665A-25E6-B7BCB2A5C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27357"/>
              </p:ext>
            </p:extLst>
          </p:nvPr>
        </p:nvGraphicFramePr>
        <p:xfrm>
          <a:off x="8504333" y="675199"/>
          <a:ext cx="3236253" cy="5360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9783">
                  <a:extLst>
                    <a:ext uri="{9D8B030D-6E8A-4147-A177-3AD203B41FA5}">
                      <a16:colId xmlns:a16="http://schemas.microsoft.com/office/drawing/2014/main" val="2534405602"/>
                    </a:ext>
                  </a:extLst>
                </a:gridCol>
                <a:gridCol w="1128235">
                  <a:extLst>
                    <a:ext uri="{9D8B030D-6E8A-4147-A177-3AD203B41FA5}">
                      <a16:colId xmlns:a16="http://schemas.microsoft.com/office/drawing/2014/main" val="1008911085"/>
                    </a:ext>
                  </a:extLst>
                </a:gridCol>
                <a:gridCol w="1128235">
                  <a:extLst>
                    <a:ext uri="{9D8B030D-6E8A-4147-A177-3AD203B41FA5}">
                      <a16:colId xmlns:a16="http://schemas.microsoft.com/office/drawing/2014/main" val="2551687871"/>
                    </a:ext>
                  </a:extLst>
                </a:gridCol>
              </a:tblGrid>
              <a:tr h="988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TRIP PURPOSE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PEAK - Total Trip Length (Miles)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OFF-PEAK - Total Trip Length (Miles)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2261403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HBW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-1.24%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-4.77%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8784860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HBSH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-1.54%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-3.38%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5779700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HBSR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-1.81%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-2.75%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9831501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HBSC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-1.26%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-4.76%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96422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HBO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-1.39%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-2.47%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5526151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NHBW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-1.59%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-8.01%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6260487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NHBO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-1.61%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-8.28%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7009100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LTRK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-1.68%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-6.95%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9770609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HTRK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-0.59%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-0.90%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105084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TAXI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-1.95%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-7.15%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0807871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3.54%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160212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AIRP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0.52%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05548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-0.94%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-4.46%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8438872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Overall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-1.28%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-3.67%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8281629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Person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-1.39%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-4.32%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991729"/>
                  </a:ext>
                </a:extLst>
              </a:tr>
              <a:tr h="273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Vehicle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-0.05%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0.99%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478622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9FD86C7-DDFD-2D21-F654-784EDF49AAB8}"/>
              </a:ext>
            </a:extLst>
          </p:cNvPr>
          <p:cNvSpPr/>
          <p:nvPr/>
        </p:nvSpPr>
        <p:spPr>
          <a:xfrm>
            <a:off x="8504333" y="5161944"/>
            <a:ext cx="3236256" cy="35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0680DC-FDEA-E3A2-2CDC-C14BA73BD08F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8924AA8-CBB9-F14B-EE72-05069233E7D7}"/>
              </a:ext>
            </a:extLst>
          </p:cNvPr>
          <p:cNvSpPr txBox="1">
            <a:spLocks/>
          </p:cNvSpPr>
          <p:nvPr/>
        </p:nvSpPr>
        <p:spPr>
          <a:xfrm>
            <a:off x="181909" y="675199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3467B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/>
              <a:t>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3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AF383B24-BB1C-9130-BC19-16AAD554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8" y="1540624"/>
            <a:ext cx="6032931" cy="439270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663" y="2519888"/>
            <a:ext cx="5308793" cy="3362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Overall deviation of around 4% </a:t>
            </a:r>
            <a:b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based on the Volume/Count ratio</a:t>
            </a: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Traffic volumes have decreased along: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Freeway/limited access facilities, 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Toll facilities, and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Collectors</a:t>
            </a: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Traffic volumes have increased along: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Undivided arterials,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Divided arterials, and</a:t>
            </a:r>
          </a:p>
          <a:p>
            <a:pPr lvl="1"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One Way facilities</a:t>
            </a:r>
          </a:p>
          <a:p>
            <a:pPr>
              <a:buBlip>
                <a:blip r:embed="rId3"/>
              </a:buBlip>
            </a:pPr>
            <a:endParaRPr lang="en-US" sz="16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6B00304-DFCD-329F-8706-271B49E2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09" y="675199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Findings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3417F37-9178-CFF7-7D3A-4DD804E14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455303"/>
              </p:ext>
            </p:extLst>
          </p:nvPr>
        </p:nvGraphicFramePr>
        <p:xfrm>
          <a:off x="7013585" y="1540624"/>
          <a:ext cx="4227048" cy="4392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0811">
                  <a:extLst>
                    <a:ext uri="{9D8B030D-6E8A-4147-A177-3AD203B41FA5}">
                      <a16:colId xmlns:a16="http://schemas.microsoft.com/office/drawing/2014/main" val="2334246068"/>
                    </a:ext>
                  </a:extLst>
                </a:gridCol>
                <a:gridCol w="822030">
                  <a:extLst>
                    <a:ext uri="{9D8B030D-6E8A-4147-A177-3AD203B41FA5}">
                      <a16:colId xmlns:a16="http://schemas.microsoft.com/office/drawing/2014/main" val="3948094409"/>
                    </a:ext>
                  </a:extLst>
                </a:gridCol>
                <a:gridCol w="861134">
                  <a:extLst>
                    <a:ext uri="{9D8B030D-6E8A-4147-A177-3AD203B41FA5}">
                      <a16:colId xmlns:a16="http://schemas.microsoft.com/office/drawing/2014/main" val="160814475"/>
                    </a:ext>
                  </a:extLst>
                </a:gridCol>
                <a:gridCol w="1083073">
                  <a:extLst>
                    <a:ext uri="{9D8B030D-6E8A-4147-A177-3AD203B41FA5}">
                      <a16:colId xmlns:a16="http://schemas.microsoft.com/office/drawing/2014/main" val="2987730949"/>
                    </a:ext>
                  </a:extLst>
                </a:gridCol>
              </a:tblGrid>
              <a:tr h="446897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Highway Validation by Facility Type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714586"/>
                  </a:ext>
                </a:extLst>
              </a:tr>
              <a:tr h="777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Facility Type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Count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Volume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Volume/Count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1164539504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Freeway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3.96%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2714357522"/>
                  </a:ext>
                </a:extLst>
              </a:tr>
              <a:tr h="476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Divided Arterial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-6.82%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-7.00%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1756186731"/>
                  </a:ext>
                </a:extLst>
              </a:tr>
              <a:tr h="476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Undivided Arterial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-19.59%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2348747536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Collector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4271940641"/>
                  </a:ext>
                </a:extLst>
              </a:tr>
              <a:tr h="476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One Way Facility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-13.04%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-13.28%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3255289843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Ramps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5.32%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5.71%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2908100662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Toll Facilities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4.38%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4.65%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3696170595"/>
                  </a:ext>
                </a:extLst>
              </a:tr>
              <a:tr h="476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Overall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-3.76%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-4.08%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37" marR="60737" marT="0" marB="0" anchor="ctr"/>
                </a:tc>
                <a:extLst>
                  <a:ext uri="{0D108BD9-81ED-4DB2-BD59-A6C34878D82A}">
                    <a16:rowId xmlns:a16="http://schemas.microsoft.com/office/drawing/2014/main" val="357084219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9E6023E-E261-AE16-0666-8740E16352E7}"/>
              </a:ext>
            </a:extLst>
          </p:cNvPr>
          <p:cNvSpPr/>
          <p:nvPr/>
        </p:nvSpPr>
        <p:spPr>
          <a:xfrm>
            <a:off x="10151355" y="5468472"/>
            <a:ext cx="1095998" cy="4565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65774F2-4C43-7A74-AEC8-35308756CCF8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75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DC7C1-6B9F-D601-65CE-E7250EE97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504AF8-9873-014F-DCC7-A142C1A0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114" y="365125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36A902-5652-B329-4213-591D5AE6C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750" y="6057092"/>
            <a:ext cx="795250" cy="365125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7D1CEC-7708-16E2-AE9F-7CA11F326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"/>
            <a:ext cx="12192000" cy="6857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287CE4-66AD-4CBD-1805-519537D3B4D1}"/>
              </a:ext>
            </a:extLst>
          </p:cNvPr>
          <p:cNvSpPr txBox="1"/>
          <p:nvPr/>
        </p:nvSpPr>
        <p:spPr>
          <a:xfrm>
            <a:off x="1392317" y="5554224"/>
            <a:ext cx="32008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Evaluate the model outputs showing shift in traffic to arterials.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E9428-6DE6-8A37-DE1A-7F284E883B22}"/>
              </a:ext>
            </a:extLst>
          </p:cNvPr>
          <p:cNvSpPr txBox="1"/>
          <p:nvPr/>
        </p:nvSpPr>
        <p:spPr>
          <a:xfrm>
            <a:off x="2691999" y="1577389"/>
            <a:ext cx="3200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Explore eliminating or adjusting UROAD/CONFAC in VFACTORS to refine capacities in the Context Class Speed Capacity file.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BCF9B-CAE2-EABC-8798-334FE41608F3}"/>
              </a:ext>
            </a:extLst>
          </p:cNvPr>
          <p:cNvSpPr txBox="1"/>
          <p:nvPr/>
        </p:nvSpPr>
        <p:spPr>
          <a:xfrm>
            <a:off x="6136944" y="5161225"/>
            <a:ext cx="25825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Compare results within a subarea to understand effects at granular level.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5D7D7-C285-6A81-4A2F-F750ED2ABD93}"/>
              </a:ext>
            </a:extLst>
          </p:cNvPr>
          <p:cNvSpPr txBox="1"/>
          <p:nvPr/>
        </p:nvSpPr>
        <p:spPr>
          <a:xfrm>
            <a:off x="6197399" y="297440"/>
            <a:ext cx="32556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Need to convert LA facilities ( FT 10-19, 70-99) into Urban Core, Urban, Transitioning and Rural Area Types to match the 2023 FDOT Q/LOS handbook.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A6337A-B01D-DB10-D3F1-AAC289479AAC}"/>
              </a:ext>
            </a:extLst>
          </p:cNvPr>
          <p:cNvSpPr txBox="1"/>
          <p:nvPr/>
        </p:nvSpPr>
        <p:spPr>
          <a:xfrm>
            <a:off x="9135334" y="3667134"/>
            <a:ext cx="30566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Need standard guidance to be used by local agencies to reclassify the local roadways with the appropriate context classes.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046938-4306-577B-A690-37AF5C530A5B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6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57209-CB07-64C5-3630-6AD21752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B2DB7-EC4C-746C-BDC4-9BDD15CD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D4D8A-136A-4545-AEAA-8803FE398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High-Resolution Statewide</a:t>
            </a:r>
            <a:b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Socio-demographic, Land Use and Economic Development Framework for Transportation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FE680-8BB7-4F26-84CC-829E45DC4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3723957"/>
            <a:ext cx="8686800" cy="2011680"/>
          </a:xfrm>
        </p:spPr>
        <p:txBody>
          <a:bodyPr anchor="ctr" anchorCtr="0">
            <a:normAutofit fontScale="85000" lnSpcReduction="10000"/>
          </a:bodyPr>
          <a:lstStyle/>
          <a:p>
            <a:pPr algn="ctr"/>
            <a:r>
              <a:rPr lang="en-US" sz="2400" b="1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Naveen </a:t>
            </a:r>
            <a:r>
              <a:rPr lang="en-US" sz="2400" b="1" dirty="0" err="1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Eluru</a:t>
            </a:r>
            <a:endParaRPr lang="en-US" sz="2400" b="1" dirty="0">
              <a:solidFill>
                <a:srgbClr val="C1C630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algn="ctr"/>
            <a:r>
              <a:rPr lang="en-US" i="1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Professor in Civil, Environmental and Construction Engineering</a:t>
            </a:r>
          </a:p>
          <a:p>
            <a:pPr algn="ctr"/>
            <a:r>
              <a:rPr lang="en-US" i="1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University of Central Florida</a:t>
            </a:r>
          </a:p>
          <a:p>
            <a:pPr algn="ctr"/>
            <a:endParaRPr lang="en-US" i="1" dirty="0">
              <a:solidFill>
                <a:srgbClr val="C1C630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algn="ctr"/>
            <a:r>
              <a:rPr lang="en-US" b="1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BOLDLY GOING: TRIPS IN CONTEXT, TFF 2024</a:t>
            </a:r>
          </a:p>
        </p:txBody>
      </p:sp>
    </p:spTree>
    <p:extLst>
      <p:ext uri="{BB962C8B-B14F-4D97-AF65-F5344CB8AC3E}">
        <p14:creationId xmlns:p14="http://schemas.microsoft.com/office/powerpoint/2010/main" val="153940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3EB37-87A3-E6CA-3C3F-B20DC5F7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97856F7-A70E-6A98-8F41-4110C8CA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21C0682-F2DF-C9F9-C60A-8D4D0D95D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17</a:t>
            </a:fld>
            <a:endParaRPr lang="en-US" b="1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4333B85-0308-6D68-4B4A-172FA9273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212126"/>
              </p:ext>
            </p:extLst>
          </p:nvPr>
        </p:nvGraphicFramePr>
        <p:xfrm>
          <a:off x="787523" y="1644400"/>
          <a:ext cx="5800846" cy="389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46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B127C-AEE2-D3BE-B2E6-61F74A2BB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093FEE-6B43-B9BB-4B60-4DB2A1B7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02FD142-918E-DDF0-7A56-D9F4D2DE1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18</a:t>
            </a:fld>
            <a:endParaRPr lang="en-US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09576CB-394E-FDE0-32B7-4417B1F93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817040"/>
              </p:ext>
            </p:extLst>
          </p:nvPr>
        </p:nvGraphicFramePr>
        <p:xfrm>
          <a:off x="644769" y="1454247"/>
          <a:ext cx="10058400" cy="3949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659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FEDC6-D076-E686-C920-301DAB39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C77F5EF-CA14-9185-7474-AB8D965F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5EB202F-25A7-0CBB-660C-0552D1A7E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19</a:t>
            </a:fld>
            <a:endParaRPr lang="en-US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8610DF0-8185-4E41-3D94-813FE7DBF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456763"/>
              </p:ext>
            </p:extLst>
          </p:nvPr>
        </p:nvGraphicFramePr>
        <p:xfrm>
          <a:off x="627185" y="1396151"/>
          <a:ext cx="10058400" cy="4938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487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1A647D-2B27-B799-86FF-A2A40F173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13563-C1AD-C1B6-B8EB-817601D40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D16DE-46D5-4E08-A265-BB2FEE613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iome"/>
                <a:cs typeface="Biome"/>
              </a:rPr>
              <a:t>Context Class Capacity Integration into Travel Demand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68990-73F8-2254-6A63-81E40CB46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634" y="3927282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Govardhan </a:t>
            </a:r>
            <a:r>
              <a:rPr lang="en-US" dirty="0" err="1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Muthyalagari</a:t>
            </a:r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, PE, PTOE</a:t>
            </a:r>
          </a:p>
        </p:txBody>
      </p:sp>
    </p:spTree>
    <p:extLst>
      <p:ext uri="{BB962C8B-B14F-4D97-AF65-F5344CB8AC3E}">
        <p14:creationId xmlns:p14="http://schemas.microsoft.com/office/powerpoint/2010/main" val="2531520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F5D1D-E338-FF42-2B39-FF5924BB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B66D891-9C51-93E7-7613-AD94FE20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Overview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23EAFCA-3192-EC34-9B33-DAB8535CC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20</a:t>
            </a:fld>
            <a:endParaRPr lang="en-US" b="1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D0AD833-3E8E-5DCE-5A8D-2044CA2C810C}"/>
              </a:ext>
            </a:extLst>
          </p:cNvPr>
          <p:cNvSpPr/>
          <p:nvPr/>
        </p:nvSpPr>
        <p:spPr>
          <a:xfrm>
            <a:off x="865708" y="1691895"/>
            <a:ext cx="2697255" cy="1618353"/>
          </a:xfrm>
          <a:custGeom>
            <a:avLst/>
            <a:gdLst>
              <a:gd name="connsiteX0" fmla="*/ 0 w 2697255"/>
              <a:gd name="connsiteY0" fmla="*/ 161835 h 1618353"/>
              <a:gd name="connsiteX1" fmla="*/ 161835 w 2697255"/>
              <a:gd name="connsiteY1" fmla="*/ 0 h 1618353"/>
              <a:gd name="connsiteX2" fmla="*/ 2535420 w 2697255"/>
              <a:gd name="connsiteY2" fmla="*/ 0 h 1618353"/>
              <a:gd name="connsiteX3" fmla="*/ 2697255 w 2697255"/>
              <a:gd name="connsiteY3" fmla="*/ 161835 h 1618353"/>
              <a:gd name="connsiteX4" fmla="*/ 2697255 w 2697255"/>
              <a:gd name="connsiteY4" fmla="*/ 1456518 h 1618353"/>
              <a:gd name="connsiteX5" fmla="*/ 2535420 w 2697255"/>
              <a:gd name="connsiteY5" fmla="*/ 1618353 h 1618353"/>
              <a:gd name="connsiteX6" fmla="*/ 161835 w 2697255"/>
              <a:gd name="connsiteY6" fmla="*/ 1618353 h 1618353"/>
              <a:gd name="connsiteX7" fmla="*/ 0 w 2697255"/>
              <a:gd name="connsiteY7" fmla="*/ 1456518 h 1618353"/>
              <a:gd name="connsiteX8" fmla="*/ 0 w 2697255"/>
              <a:gd name="connsiteY8" fmla="*/ 161835 h 16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7255" h="1618353">
                <a:moveTo>
                  <a:pt x="0" y="161835"/>
                </a:moveTo>
                <a:cubicBezTo>
                  <a:pt x="0" y="72456"/>
                  <a:pt x="72456" y="0"/>
                  <a:pt x="161835" y="0"/>
                </a:cubicBezTo>
                <a:lnTo>
                  <a:pt x="2535420" y="0"/>
                </a:lnTo>
                <a:cubicBezTo>
                  <a:pt x="2624799" y="0"/>
                  <a:pt x="2697255" y="72456"/>
                  <a:pt x="2697255" y="161835"/>
                </a:cubicBezTo>
                <a:lnTo>
                  <a:pt x="2697255" y="1456518"/>
                </a:lnTo>
                <a:cubicBezTo>
                  <a:pt x="2697255" y="1545897"/>
                  <a:pt x="2624799" y="1618353"/>
                  <a:pt x="2535420" y="1618353"/>
                </a:cubicBezTo>
                <a:lnTo>
                  <a:pt x="161835" y="1618353"/>
                </a:lnTo>
                <a:cubicBezTo>
                  <a:pt x="72456" y="1618353"/>
                  <a:pt x="0" y="1545897"/>
                  <a:pt x="0" y="1456518"/>
                </a:cubicBezTo>
                <a:lnTo>
                  <a:pt x="0" y="161835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220" tIns="131220" rIns="131220" bIns="13122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>
                <a:latin typeface="Biome" panose="020B0503030204020804" pitchFamily="34" charset="0"/>
                <a:cs typeface="Biome" panose="020B0503030204020804" pitchFamily="34" charset="0"/>
              </a:rPr>
              <a:t>Review and stakeholder survey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6CF892-4555-4D3B-B6C7-EC0F23F70108}"/>
              </a:ext>
            </a:extLst>
          </p:cNvPr>
          <p:cNvSpPr/>
          <p:nvPr/>
        </p:nvSpPr>
        <p:spPr>
          <a:xfrm>
            <a:off x="3800322" y="2166612"/>
            <a:ext cx="571818" cy="668919"/>
          </a:xfrm>
          <a:custGeom>
            <a:avLst/>
            <a:gdLst>
              <a:gd name="connsiteX0" fmla="*/ 0 w 571818"/>
              <a:gd name="connsiteY0" fmla="*/ 133784 h 668919"/>
              <a:gd name="connsiteX1" fmla="*/ 285909 w 571818"/>
              <a:gd name="connsiteY1" fmla="*/ 133784 h 668919"/>
              <a:gd name="connsiteX2" fmla="*/ 285909 w 571818"/>
              <a:gd name="connsiteY2" fmla="*/ 0 h 668919"/>
              <a:gd name="connsiteX3" fmla="*/ 571818 w 571818"/>
              <a:gd name="connsiteY3" fmla="*/ 334460 h 668919"/>
              <a:gd name="connsiteX4" fmla="*/ 285909 w 571818"/>
              <a:gd name="connsiteY4" fmla="*/ 668919 h 668919"/>
              <a:gd name="connsiteX5" fmla="*/ 285909 w 571818"/>
              <a:gd name="connsiteY5" fmla="*/ 535135 h 668919"/>
              <a:gd name="connsiteX6" fmla="*/ 0 w 571818"/>
              <a:gd name="connsiteY6" fmla="*/ 535135 h 668919"/>
              <a:gd name="connsiteX7" fmla="*/ 0 w 571818"/>
              <a:gd name="connsiteY7" fmla="*/ 133784 h 6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18" h="668919">
                <a:moveTo>
                  <a:pt x="0" y="133784"/>
                </a:moveTo>
                <a:lnTo>
                  <a:pt x="285909" y="133784"/>
                </a:lnTo>
                <a:lnTo>
                  <a:pt x="285909" y="0"/>
                </a:lnTo>
                <a:lnTo>
                  <a:pt x="571818" y="334460"/>
                </a:lnTo>
                <a:lnTo>
                  <a:pt x="285909" y="668919"/>
                </a:lnTo>
                <a:lnTo>
                  <a:pt x="285909" y="535135"/>
                </a:lnTo>
                <a:lnTo>
                  <a:pt x="0" y="535135"/>
                </a:lnTo>
                <a:lnTo>
                  <a:pt x="0" y="133784"/>
                </a:lnTo>
                <a:close/>
              </a:path>
            </a:pathLst>
          </a:custGeom>
          <a:solidFill>
            <a:srgbClr val="507DB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3784" rIns="171545" bIns="13378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1003D66-9FFF-41DD-2DD6-CDA56BC0E21D}"/>
              </a:ext>
            </a:extLst>
          </p:cNvPr>
          <p:cNvSpPr/>
          <p:nvPr/>
        </p:nvSpPr>
        <p:spPr>
          <a:xfrm>
            <a:off x="4641865" y="1691895"/>
            <a:ext cx="2697255" cy="1618353"/>
          </a:xfrm>
          <a:custGeom>
            <a:avLst/>
            <a:gdLst>
              <a:gd name="connsiteX0" fmla="*/ 0 w 2697255"/>
              <a:gd name="connsiteY0" fmla="*/ 161835 h 1618353"/>
              <a:gd name="connsiteX1" fmla="*/ 161835 w 2697255"/>
              <a:gd name="connsiteY1" fmla="*/ 0 h 1618353"/>
              <a:gd name="connsiteX2" fmla="*/ 2535420 w 2697255"/>
              <a:gd name="connsiteY2" fmla="*/ 0 h 1618353"/>
              <a:gd name="connsiteX3" fmla="*/ 2697255 w 2697255"/>
              <a:gd name="connsiteY3" fmla="*/ 161835 h 1618353"/>
              <a:gd name="connsiteX4" fmla="*/ 2697255 w 2697255"/>
              <a:gd name="connsiteY4" fmla="*/ 1456518 h 1618353"/>
              <a:gd name="connsiteX5" fmla="*/ 2535420 w 2697255"/>
              <a:gd name="connsiteY5" fmla="*/ 1618353 h 1618353"/>
              <a:gd name="connsiteX6" fmla="*/ 161835 w 2697255"/>
              <a:gd name="connsiteY6" fmla="*/ 1618353 h 1618353"/>
              <a:gd name="connsiteX7" fmla="*/ 0 w 2697255"/>
              <a:gd name="connsiteY7" fmla="*/ 1456518 h 1618353"/>
              <a:gd name="connsiteX8" fmla="*/ 0 w 2697255"/>
              <a:gd name="connsiteY8" fmla="*/ 161835 h 16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7255" h="1618353">
                <a:moveTo>
                  <a:pt x="0" y="161835"/>
                </a:moveTo>
                <a:cubicBezTo>
                  <a:pt x="0" y="72456"/>
                  <a:pt x="72456" y="0"/>
                  <a:pt x="161835" y="0"/>
                </a:cubicBezTo>
                <a:lnTo>
                  <a:pt x="2535420" y="0"/>
                </a:lnTo>
                <a:cubicBezTo>
                  <a:pt x="2624799" y="0"/>
                  <a:pt x="2697255" y="72456"/>
                  <a:pt x="2697255" y="161835"/>
                </a:cubicBezTo>
                <a:lnTo>
                  <a:pt x="2697255" y="1456518"/>
                </a:lnTo>
                <a:cubicBezTo>
                  <a:pt x="2697255" y="1545897"/>
                  <a:pt x="2624799" y="1618353"/>
                  <a:pt x="2535420" y="1618353"/>
                </a:cubicBezTo>
                <a:lnTo>
                  <a:pt x="161835" y="1618353"/>
                </a:lnTo>
                <a:cubicBezTo>
                  <a:pt x="72456" y="1618353"/>
                  <a:pt x="0" y="1545897"/>
                  <a:pt x="0" y="1456518"/>
                </a:cubicBezTo>
                <a:lnTo>
                  <a:pt x="0" y="161835"/>
                </a:lnTo>
                <a:close/>
              </a:path>
            </a:pathLst>
          </a:custGeom>
          <a:solidFill>
            <a:srgbClr val="507DBF">
              <a:alpha val="9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220" tIns="131220" rIns="131220" bIns="13122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>
                <a:latin typeface="Biome" panose="020B0503030204020804" pitchFamily="34" charset="0"/>
                <a:cs typeface="Biome" panose="020B0503030204020804" pitchFamily="34" charset="0"/>
              </a:rPr>
              <a:t>Data compilation and processing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DB471F2-ECA1-8A89-D3B0-868E2E8ED065}"/>
              </a:ext>
            </a:extLst>
          </p:cNvPr>
          <p:cNvSpPr/>
          <p:nvPr/>
        </p:nvSpPr>
        <p:spPr>
          <a:xfrm>
            <a:off x="7576479" y="2166612"/>
            <a:ext cx="571818" cy="668919"/>
          </a:xfrm>
          <a:custGeom>
            <a:avLst/>
            <a:gdLst>
              <a:gd name="connsiteX0" fmla="*/ 0 w 571818"/>
              <a:gd name="connsiteY0" fmla="*/ 133784 h 668919"/>
              <a:gd name="connsiteX1" fmla="*/ 285909 w 571818"/>
              <a:gd name="connsiteY1" fmla="*/ 133784 h 668919"/>
              <a:gd name="connsiteX2" fmla="*/ 285909 w 571818"/>
              <a:gd name="connsiteY2" fmla="*/ 0 h 668919"/>
              <a:gd name="connsiteX3" fmla="*/ 571818 w 571818"/>
              <a:gd name="connsiteY3" fmla="*/ 334460 h 668919"/>
              <a:gd name="connsiteX4" fmla="*/ 285909 w 571818"/>
              <a:gd name="connsiteY4" fmla="*/ 668919 h 668919"/>
              <a:gd name="connsiteX5" fmla="*/ 285909 w 571818"/>
              <a:gd name="connsiteY5" fmla="*/ 535135 h 668919"/>
              <a:gd name="connsiteX6" fmla="*/ 0 w 571818"/>
              <a:gd name="connsiteY6" fmla="*/ 535135 h 668919"/>
              <a:gd name="connsiteX7" fmla="*/ 0 w 571818"/>
              <a:gd name="connsiteY7" fmla="*/ 133784 h 6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18" h="668919">
                <a:moveTo>
                  <a:pt x="0" y="133784"/>
                </a:moveTo>
                <a:lnTo>
                  <a:pt x="285909" y="133784"/>
                </a:lnTo>
                <a:lnTo>
                  <a:pt x="285909" y="0"/>
                </a:lnTo>
                <a:lnTo>
                  <a:pt x="571818" y="334460"/>
                </a:lnTo>
                <a:lnTo>
                  <a:pt x="285909" y="668919"/>
                </a:lnTo>
                <a:lnTo>
                  <a:pt x="285909" y="535135"/>
                </a:lnTo>
                <a:lnTo>
                  <a:pt x="0" y="535135"/>
                </a:lnTo>
                <a:lnTo>
                  <a:pt x="0" y="133784"/>
                </a:lnTo>
                <a:close/>
              </a:path>
            </a:pathLst>
          </a:custGeom>
          <a:solidFill>
            <a:srgbClr val="507DBF">
              <a:alpha val="9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2450223"/>
              <a:satOff val="-10194"/>
              <a:lumOff val="24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3784" rIns="171545" bIns="13378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3DDC69E-65B8-1B2F-C6B4-D0A948D3EC3D}"/>
              </a:ext>
            </a:extLst>
          </p:cNvPr>
          <p:cNvSpPr/>
          <p:nvPr/>
        </p:nvSpPr>
        <p:spPr>
          <a:xfrm>
            <a:off x="8418023" y="1691895"/>
            <a:ext cx="2834889" cy="1618353"/>
          </a:xfrm>
          <a:custGeom>
            <a:avLst/>
            <a:gdLst>
              <a:gd name="connsiteX0" fmla="*/ 0 w 2697255"/>
              <a:gd name="connsiteY0" fmla="*/ 161835 h 1618353"/>
              <a:gd name="connsiteX1" fmla="*/ 161835 w 2697255"/>
              <a:gd name="connsiteY1" fmla="*/ 0 h 1618353"/>
              <a:gd name="connsiteX2" fmla="*/ 2535420 w 2697255"/>
              <a:gd name="connsiteY2" fmla="*/ 0 h 1618353"/>
              <a:gd name="connsiteX3" fmla="*/ 2697255 w 2697255"/>
              <a:gd name="connsiteY3" fmla="*/ 161835 h 1618353"/>
              <a:gd name="connsiteX4" fmla="*/ 2697255 w 2697255"/>
              <a:gd name="connsiteY4" fmla="*/ 1456518 h 1618353"/>
              <a:gd name="connsiteX5" fmla="*/ 2535420 w 2697255"/>
              <a:gd name="connsiteY5" fmla="*/ 1618353 h 1618353"/>
              <a:gd name="connsiteX6" fmla="*/ 161835 w 2697255"/>
              <a:gd name="connsiteY6" fmla="*/ 1618353 h 1618353"/>
              <a:gd name="connsiteX7" fmla="*/ 0 w 2697255"/>
              <a:gd name="connsiteY7" fmla="*/ 1456518 h 1618353"/>
              <a:gd name="connsiteX8" fmla="*/ 0 w 2697255"/>
              <a:gd name="connsiteY8" fmla="*/ 161835 h 16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7255" h="1618353">
                <a:moveTo>
                  <a:pt x="0" y="161835"/>
                </a:moveTo>
                <a:cubicBezTo>
                  <a:pt x="0" y="72456"/>
                  <a:pt x="72456" y="0"/>
                  <a:pt x="161835" y="0"/>
                </a:cubicBezTo>
                <a:lnTo>
                  <a:pt x="2535420" y="0"/>
                </a:lnTo>
                <a:cubicBezTo>
                  <a:pt x="2624799" y="0"/>
                  <a:pt x="2697255" y="72456"/>
                  <a:pt x="2697255" y="161835"/>
                </a:cubicBezTo>
                <a:lnTo>
                  <a:pt x="2697255" y="1456518"/>
                </a:lnTo>
                <a:cubicBezTo>
                  <a:pt x="2697255" y="1545897"/>
                  <a:pt x="2624799" y="1618353"/>
                  <a:pt x="2535420" y="1618353"/>
                </a:cubicBezTo>
                <a:lnTo>
                  <a:pt x="161835" y="1618353"/>
                </a:lnTo>
                <a:cubicBezTo>
                  <a:pt x="72456" y="1618353"/>
                  <a:pt x="0" y="1545897"/>
                  <a:pt x="0" y="1456518"/>
                </a:cubicBezTo>
                <a:lnTo>
                  <a:pt x="0" y="161835"/>
                </a:lnTo>
                <a:close/>
              </a:path>
            </a:pathLst>
          </a:custGeom>
          <a:solidFill>
            <a:srgbClr val="507DBF">
              <a:alpha val="8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220" tIns="131220" rIns="131220" bIns="13122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Biome" panose="020B0503030204020804" pitchFamily="34" charset="0"/>
                <a:cs typeface="Biome" panose="020B0503030204020804" pitchFamily="34" charset="0"/>
              </a:rPr>
              <a:t>Conceptualization of the framework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9E5A73D-6B87-175A-B051-D6E433188D3C}"/>
              </a:ext>
            </a:extLst>
          </p:cNvPr>
          <p:cNvSpPr/>
          <p:nvPr/>
        </p:nvSpPr>
        <p:spPr>
          <a:xfrm>
            <a:off x="9432190" y="3547606"/>
            <a:ext cx="668920" cy="571819"/>
          </a:xfrm>
          <a:custGeom>
            <a:avLst/>
            <a:gdLst>
              <a:gd name="connsiteX0" fmla="*/ 0 w 571818"/>
              <a:gd name="connsiteY0" fmla="*/ 133784 h 668919"/>
              <a:gd name="connsiteX1" fmla="*/ 285909 w 571818"/>
              <a:gd name="connsiteY1" fmla="*/ 133784 h 668919"/>
              <a:gd name="connsiteX2" fmla="*/ 285909 w 571818"/>
              <a:gd name="connsiteY2" fmla="*/ 0 h 668919"/>
              <a:gd name="connsiteX3" fmla="*/ 571818 w 571818"/>
              <a:gd name="connsiteY3" fmla="*/ 334460 h 668919"/>
              <a:gd name="connsiteX4" fmla="*/ 285909 w 571818"/>
              <a:gd name="connsiteY4" fmla="*/ 668919 h 668919"/>
              <a:gd name="connsiteX5" fmla="*/ 285909 w 571818"/>
              <a:gd name="connsiteY5" fmla="*/ 535135 h 668919"/>
              <a:gd name="connsiteX6" fmla="*/ 0 w 571818"/>
              <a:gd name="connsiteY6" fmla="*/ 535135 h 668919"/>
              <a:gd name="connsiteX7" fmla="*/ 0 w 571818"/>
              <a:gd name="connsiteY7" fmla="*/ 133784 h 6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18" h="668919">
                <a:moveTo>
                  <a:pt x="457454" y="1"/>
                </a:moveTo>
                <a:lnTo>
                  <a:pt x="457454" y="334460"/>
                </a:lnTo>
                <a:lnTo>
                  <a:pt x="571818" y="334460"/>
                </a:lnTo>
                <a:lnTo>
                  <a:pt x="285909" y="668918"/>
                </a:lnTo>
                <a:lnTo>
                  <a:pt x="0" y="334460"/>
                </a:lnTo>
                <a:lnTo>
                  <a:pt x="114364" y="334460"/>
                </a:lnTo>
                <a:lnTo>
                  <a:pt x="114364" y="1"/>
                </a:lnTo>
                <a:lnTo>
                  <a:pt x="457454" y="1"/>
                </a:lnTo>
                <a:close/>
              </a:path>
            </a:pathLst>
          </a:custGeom>
          <a:solidFill>
            <a:srgbClr val="507DBF">
              <a:alpha val="8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785" tIns="1" rIns="133784" bIns="17154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A6917F2-26AC-7E22-E970-1485DFB00008}"/>
              </a:ext>
            </a:extLst>
          </p:cNvPr>
          <p:cNvSpPr/>
          <p:nvPr/>
        </p:nvSpPr>
        <p:spPr>
          <a:xfrm>
            <a:off x="8418023" y="4389150"/>
            <a:ext cx="2697255" cy="1618353"/>
          </a:xfrm>
          <a:custGeom>
            <a:avLst/>
            <a:gdLst>
              <a:gd name="connsiteX0" fmla="*/ 0 w 2697255"/>
              <a:gd name="connsiteY0" fmla="*/ 161835 h 1618353"/>
              <a:gd name="connsiteX1" fmla="*/ 161835 w 2697255"/>
              <a:gd name="connsiteY1" fmla="*/ 0 h 1618353"/>
              <a:gd name="connsiteX2" fmla="*/ 2535420 w 2697255"/>
              <a:gd name="connsiteY2" fmla="*/ 0 h 1618353"/>
              <a:gd name="connsiteX3" fmla="*/ 2697255 w 2697255"/>
              <a:gd name="connsiteY3" fmla="*/ 161835 h 1618353"/>
              <a:gd name="connsiteX4" fmla="*/ 2697255 w 2697255"/>
              <a:gd name="connsiteY4" fmla="*/ 1456518 h 1618353"/>
              <a:gd name="connsiteX5" fmla="*/ 2535420 w 2697255"/>
              <a:gd name="connsiteY5" fmla="*/ 1618353 h 1618353"/>
              <a:gd name="connsiteX6" fmla="*/ 161835 w 2697255"/>
              <a:gd name="connsiteY6" fmla="*/ 1618353 h 1618353"/>
              <a:gd name="connsiteX7" fmla="*/ 0 w 2697255"/>
              <a:gd name="connsiteY7" fmla="*/ 1456518 h 1618353"/>
              <a:gd name="connsiteX8" fmla="*/ 0 w 2697255"/>
              <a:gd name="connsiteY8" fmla="*/ 161835 h 16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7255" h="1618353">
                <a:moveTo>
                  <a:pt x="0" y="161835"/>
                </a:moveTo>
                <a:cubicBezTo>
                  <a:pt x="0" y="72456"/>
                  <a:pt x="72456" y="0"/>
                  <a:pt x="161835" y="0"/>
                </a:cubicBezTo>
                <a:lnTo>
                  <a:pt x="2535420" y="0"/>
                </a:lnTo>
                <a:cubicBezTo>
                  <a:pt x="2624799" y="0"/>
                  <a:pt x="2697255" y="72456"/>
                  <a:pt x="2697255" y="161835"/>
                </a:cubicBezTo>
                <a:lnTo>
                  <a:pt x="2697255" y="1456518"/>
                </a:lnTo>
                <a:cubicBezTo>
                  <a:pt x="2697255" y="1545897"/>
                  <a:pt x="2624799" y="1618353"/>
                  <a:pt x="2535420" y="1618353"/>
                </a:cubicBezTo>
                <a:lnTo>
                  <a:pt x="161835" y="1618353"/>
                </a:lnTo>
                <a:cubicBezTo>
                  <a:pt x="72456" y="1618353"/>
                  <a:pt x="0" y="1545897"/>
                  <a:pt x="0" y="1456518"/>
                </a:cubicBezTo>
                <a:lnTo>
                  <a:pt x="0" y="161835"/>
                </a:lnTo>
                <a:close/>
              </a:path>
            </a:pathLst>
          </a:custGeom>
          <a:solidFill>
            <a:srgbClr val="507DBF">
              <a:alpha val="7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5880535"/>
              <a:satOff val="-24466"/>
              <a:lumOff val="5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220" tIns="131220" rIns="131220" bIns="13122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>
                <a:latin typeface="Biome" panose="020B0503030204020804" pitchFamily="34" charset="0"/>
                <a:cs typeface="Biome" panose="020B0503030204020804" pitchFamily="34" charset="0"/>
              </a:rPr>
              <a:t>Model estimation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E4D4088-00C9-E8C2-000B-84A9F2382434}"/>
              </a:ext>
            </a:extLst>
          </p:cNvPr>
          <p:cNvSpPr/>
          <p:nvPr/>
        </p:nvSpPr>
        <p:spPr>
          <a:xfrm>
            <a:off x="7608846" y="4863867"/>
            <a:ext cx="571819" cy="668919"/>
          </a:xfrm>
          <a:custGeom>
            <a:avLst/>
            <a:gdLst>
              <a:gd name="connsiteX0" fmla="*/ 0 w 571818"/>
              <a:gd name="connsiteY0" fmla="*/ 133784 h 668919"/>
              <a:gd name="connsiteX1" fmla="*/ 285909 w 571818"/>
              <a:gd name="connsiteY1" fmla="*/ 133784 h 668919"/>
              <a:gd name="connsiteX2" fmla="*/ 285909 w 571818"/>
              <a:gd name="connsiteY2" fmla="*/ 0 h 668919"/>
              <a:gd name="connsiteX3" fmla="*/ 571818 w 571818"/>
              <a:gd name="connsiteY3" fmla="*/ 334460 h 668919"/>
              <a:gd name="connsiteX4" fmla="*/ 285909 w 571818"/>
              <a:gd name="connsiteY4" fmla="*/ 668919 h 668919"/>
              <a:gd name="connsiteX5" fmla="*/ 285909 w 571818"/>
              <a:gd name="connsiteY5" fmla="*/ 535135 h 668919"/>
              <a:gd name="connsiteX6" fmla="*/ 0 w 571818"/>
              <a:gd name="connsiteY6" fmla="*/ 535135 h 668919"/>
              <a:gd name="connsiteX7" fmla="*/ 0 w 571818"/>
              <a:gd name="connsiteY7" fmla="*/ 133784 h 6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18" h="668919">
                <a:moveTo>
                  <a:pt x="571818" y="535135"/>
                </a:moveTo>
                <a:lnTo>
                  <a:pt x="285909" y="535135"/>
                </a:lnTo>
                <a:lnTo>
                  <a:pt x="285909" y="668919"/>
                </a:lnTo>
                <a:lnTo>
                  <a:pt x="0" y="334459"/>
                </a:lnTo>
                <a:lnTo>
                  <a:pt x="285909" y="0"/>
                </a:lnTo>
                <a:lnTo>
                  <a:pt x="285909" y="133784"/>
                </a:lnTo>
                <a:lnTo>
                  <a:pt x="571818" y="133784"/>
                </a:lnTo>
                <a:lnTo>
                  <a:pt x="571818" y="535135"/>
                </a:lnTo>
                <a:close/>
              </a:path>
            </a:pathLst>
          </a:custGeom>
          <a:solidFill>
            <a:srgbClr val="507DBF">
              <a:alpha val="7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7350668"/>
              <a:satOff val="-30583"/>
              <a:lumOff val="72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545" tIns="133784" rIns="1" bIns="13378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D5966D-B90F-9F72-BC10-8153C47391AA}"/>
              </a:ext>
            </a:extLst>
          </p:cNvPr>
          <p:cNvSpPr/>
          <p:nvPr/>
        </p:nvSpPr>
        <p:spPr>
          <a:xfrm>
            <a:off x="4641865" y="4389150"/>
            <a:ext cx="2697255" cy="1618353"/>
          </a:xfrm>
          <a:custGeom>
            <a:avLst/>
            <a:gdLst>
              <a:gd name="connsiteX0" fmla="*/ 0 w 2697255"/>
              <a:gd name="connsiteY0" fmla="*/ 161835 h 1618353"/>
              <a:gd name="connsiteX1" fmla="*/ 161835 w 2697255"/>
              <a:gd name="connsiteY1" fmla="*/ 0 h 1618353"/>
              <a:gd name="connsiteX2" fmla="*/ 2535420 w 2697255"/>
              <a:gd name="connsiteY2" fmla="*/ 0 h 1618353"/>
              <a:gd name="connsiteX3" fmla="*/ 2697255 w 2697255"/>
              <a:gd name="connsiteY3" fmla="*/ 161835 h 1618353"/>
              <a:gd name="connsiteX4" fmla="*/ 2697255 w 2697255"/>
              <a:gd name="connsiteY4" fmla="*/ 1456518 h 1618353"/>
              <a:gd name="connsiteX5" fmla="*/ 2535420 w 2697255"/>
              <a:gd name="connsiteY5" fmla="*/ 1618353 h 1618353"/>
              <a:gd name="connsiteX6" fmla="*/ 161835 w 2697255"/>
              <a:gd name="connsiteY6" fmla="*/ 1618353 h 1618353"/>
              <a:gd name="connsiteX7" fmla="*/ 0 w 2697255"/>
              <a:gd name="connsiteY7" fmla="*/ 1456518 h 1618353"/>
              <a:gd name="connsiteX8" fmla="*/ 0 w 2697255"/>
              <a:gd name="connsiteY8" fmla="*/ 161835 h 16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7255" h="1618353">
                <a:moveTo>
                  <a:pt x="0" y="161835"/>
                </a:moveTo>
                <a:cubicBezTo>
                  <a:pt x="0" y="72456"/>
                  <a:pt x="72456" y="0"/>
                  <a:pt x="161835" y="0"/>
                </a:cubicBezTo>
                <a:lnTo>
                  <a:pt x="2535420" y="0"/>
                </a:lnTo>
                <a:cubicBezTo>
                  <a:pt x="2624799" y="0"/>
                  <a:pt x="2697255" y="72456"/>
                  <a:pt x="2697255" y="161835"/>
                </a:cubicBezTo>
                <a:lnTo>
                  <a:pt x="2697255" y="1456518"/>
                </a:lnTo>
                <a:cubicBezTo>
                  <a:pt x="2697255" y="1545897"/>
                  <a:pt x="2624799" y="1618353"/>
                  <a:pt x="2535420" y="1618353"/>
                </a:cubicBezTo>
                <a:lnTo>
                  <a:pt x="161835" y="1618353"/>
                </a:lnTo>
                <a:cubicBezTo>
                  <a:pt x="72456" y="1618353"/>
                  <a:pt x="0" y="1545897"/>
                  <a:pt x="0" y="1456518"/>
                </a:cubicBezTo>
                <a:lnTo>
                  <a:pt x="0" y="161835"/>
                </a:lnTo>
                <a:close/>
              </a:path>
            </a:pathLst>
          </a:custGeom>
          <a:solidFill>
            <a:srgbClr val="507DBF">
              <a:alpha val="6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220" tIns="131220" rIns="131220" bIns="13122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>
                <a:latin typeface="Biome" panose="020B0503030204020804" pitchFamily="34" charset="0"/>
                <a:cs typeface="Biome" panose="020B0503030204020804" pitchFamily="34" charset="0"/>
              </a:rPr>
              <a:t>Software development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C8187-9946-C125-3A39-0F77D30D3996}"/>
              </a:ext>
            </a:extLst>
          </p:cNvPr>
          <p:cNvSpPr/>
          <p:nvPr/>
        </p:nvSpPr>
        <p:spPr>
          <a:xfrm>
            <a:off x="3832689" y="4863867"/>
            <a:ext cx="571819" cy="668919"/>
          </a:xfrm>
          <a:custGeom>
            <a:avLst/>
            <a:gdLst>
              <a:gd name="connsiteX0" fmla="*/ 0 w 571818"/>
              <a:gd name="connsiteY0" fmla="*/ 133784 h 668919"/>
              <a:gd name="connsiteX1" fmla="*/ 285909 w 571818"/>
              <a:gd name="connsiteY1" fmla="*/ 133784 h 668919"/>
              <a:gd name="connsiteX2" fmla="*/ 285909 w 571818"/>
              <a:gd name="connsiteY2" fmla="*/ 0 h 668919"/>
              <a:gd name="connsiteX3" fmla="*/ 571818 w 571818"/>
              <a:gd name="connsiteY3" fmla="*/ 334460 h 668919"/>
              <a:gd name="connsiteX4" fmla="*/ 285909 w 571818"/>
              <a:gd name="connsiteY4" fmla="*/ 668919 h 668919"/>
              <a:gd name="connsiteX5" fmla="*/ 285909 w 571818"/>
              <a:gd name="connsiteY5" fmla="*/ 535135 h 668919"/>
              <a:gd name="connsiteX6" fmla="*/ 0 w 571818"/>
              <a:gd name="connsiteY6" fmla="*/ 535135 h 668919"/>
              <a:gd name="connsiteX7" fmla="*/ 0 w 571818"/>
              <a:gd name="connsiteY7" fmla="*/ 133784 h 6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18" h="668919">
                <a:moveTo>
                  <a:pt x="571818" y="535135"/>
                </a:moveTo>
                <a:lnTo>
                  <a:pt x="285909" y="535135"/>
                </a:lnTo>
                <a:lnTo>
                  <a:pt x="285909" y="668919"/>
                </a:lnTo>
                <a:lnTo>
                  <a:pt x="0" y="334459"/>
                </a:lnTo>
                <a:lnTo>
                  <a:pt x="285909" y="0"/>
                </a:lnTo>
                <a:lnTo>
                  <a:pt x="285909" y="133784"/>
                </a:lnTo>
                <a:lnTo>
                  <a:pt x="571818" y="133784"/>
                </a:lnTo>
                <a:lnTo>
                  <a:pt x="571818" y="535135"/>
                </a:lnTo>
                <a:close/>
              </a:path>
            </a:pathLst>
          </a:custGeom>
          <a:solidFill>
            <a:srgbClr val="507DBF">
              <a:alpha val="6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545" tIns="133784" rIns="1" bIns="13378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0267AF9-B0D8-63F8-E246-91EC38497BFE}"/>
              </a:ext>
            </a:extLst>
          </p:cNvPr>
          <p:cNvSpPr/>
          <p:nvPr/>
        </p:nvSpPr>
        <p:spPr>
          <a:xfrm>
            <a:off x="865708" y="4389150"/>
            <a:ext cx="2697255" cy="1618353"/>
          </a:xfrm>
          <a:custGeom>
            <a:avLst/>
            <a:gdLst>
              <a:gd name="connsiteX0" fmla="*/ 0 w 2697255"/>
              <a:gd name="connsiteY0" fmla="*/ 161835 h 1618353"/>
              <a:gd name="connsiteX1" fmla="*/ 161835 w 2697255"/>
              <a:gd name="connsiteY1" fmla="*/ 0 h 1618353"/>
              <a:gd name="connsiteX2" fmla="*/ 2535420 w 2697255"/>
              <a:gd name="connsiteY2" fmla="*/ 0 h 1618353"/>
              <a:gd name="connsiteX3" fmla="*/ 2697255 w 2697255"/>
              <a:gd name="connsiteY3" fmla="*/ 161835 h 1618353"/>
              <a:gd name="connsiteX4" fmla="*/ 2697255 w 2697255"/>
              <a:gd name="connsiteY4" fmla="*/ 1456518 h 1618353"/>
              <a:gd name="connsiteX5" fmla="*/ 2535420 w 2697255"/>
              <a:gd name="connsiteY5" fmla="*/ 1618353 h 1618353"/>
              <a:gd name="connsiteX6" fmla="*/ 161835 w 2697255"/>
              <a:gd name="connsiteY6" fmla="*/ 1618353 h 1618353"/>
              <a:gd name="connsiteX7" fmla="*/ 0 w 2697255"/>
              <a:gd name="connsiteY7" fmla="*/ 1456518 h 1618353"/>
              <a:gd name="connsiteX8" fmla="*/ 0 w 2697255"/>
              <a:gd name="connsiteY8" fmla="*/ 161835 h 16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7255" h="1618353">
                <a:moveTo>
                  <a:pt x="0" y="161835"/>
                </a:moveTo>
                <a:cubicBezTo>
                  <a:pt x="0" y="72456"/>
                  <a:pt x="72456" y="0"/>
                  <a:pt x="161835" y="0"/>
                </a:cubicBezTo>
                <a:lnTo>
                  <a:pt x="2535420" y="0"/>
                </a:lnTo>
                <a:cubicBezTo>
                  <a:pt x="2624799" y="0"/>
                  <a:pt x="2697255" y="72456"/>
                  <a:pt x="2697255" y="161835"/>
                </a:cubicBezTo>
                <a:lnTo>
                  <a:pt x="2697255" y="1456518"/>
                </a:lnTo>
                <a:cubicBezTo>
                  <a:pt x="2697255" y="1545897"/>
                  <a:pt x="2624799" y="1618353"/>
                  <a:pt x="2535420" y="1618353"/>
                </a:cubicBezTo>
                <a:lnTo>
                  <a:pt x="161835" y="1618353"/>
                </a:lnTo>
                <a:cubicBezTo>
                  <a:pt x="72456" y="1618353"/>
                  <a:pt x="0" y="1545897"/>
                  <a:pt x="0" y="1456518"/>
                </a:cubicBezTo>
                <a:lnTo>
                  <a:pt x="0" y="161835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220" tIns="131220" rIns="131220" bIns="13122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>
                <a:latin typeface="Biome" panose="020B0503030204020804" pitchFamily="34" charset="0"/>
                <a:cs typeface="Biome" panose="020B0503030204020804" pitchFamily="34" charset="0"/>
              </a:rPr>
              <a:t>Validation and consistency checks</a:t>
            </a:r>
          </a:p>
        </p:txBody>
      </p:sp>
    </p:spTree>
    <p:extLst>
      <p:ext uri="{BB962C8B-B14F-4D97-AF65-F5344CB8AC3E}">
        <p14:creationId xmlns:p14="http://schemas.microsoft.com/office/powerpoint/2010/main" val="422611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802D8-66CB-B11E-2EE9-8674D1832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99A26AD-3BD7-CD34-8395-84DAE83C3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21</a:t>
            </a:fld>
            <a:endParaRPr lang="en-US" b="1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519516-33B9-EB3A-812A-CEFC1D83C8A2}"/>
              </a:ext>
            </a:extLst>
          </p:cNvPr>
          <p:cNvSpPr/>
          <p:nvPr/>
        </p:nvSpPr>
        <p:spPr>
          <a:xfrm>
            <a:off x="354513" y="2586230"/>
            <a:ext cx="1961112" cy="1489430"/>
          </a:xfrm>
          <a:custGeom>
            <a:avLst/>
            <a:gdLst>
              <a:gd name="connsiteX0" fmla="*/ 0 w 1961112"/>
              <a:gd name="connsiteY0" fmla="*/ 0 h 1176667"/>
              <a:gd name="connsiteX1" fmla="*/ 1961112 w 1961112"/>
              <a:gd name="connsiteY1" fmla="*/ 0 h 1176667"/>
              <a:gd name="connsiteX2" fmla="*/ 1961112 w 1961112"/>
              <a:gd name="connsiteY2" fmla="*/ 1176667 h 1176667"/>
              <a:gd name="connsiteX3" fmla="*/ 0 w 1961112"/>
              <a:gd name="connsiteY3" fmla="*/ 1176667 h 1176667"/>
              <a:gd name="connsiteX4" fmla="*/ 0 w 1961112"/>
              <a:gd name="connsiteY4" fmla="*/ 0 h 117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112" h="1176667">
                <a:moveTo>
                  <a:pt x="0" y="0"/>
                </a:moveTo>
                <a:lnTo>
                  <a:pt x="1961112" y="0"/>
                </a:lnTo>
                <a:lnTo>
                  <a:pt x="1961112" y="1176667"/>
                </a:lnTo>
                <a:lnTo>
                  <a:pt x="0" y="1176667"/>
                </a:lnTo>
                <a:lnTo>
                  <a:pt x="0" y="0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Florida Department of Revenue</a:t>
            </a:r>
            <a:endParaRPr lang="en-US" sz="1600" kern="12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67D6809-2AD9-3C15-2241-8D92E67F8DA8}"/>
              </a:ext>
            </a:extLst>
          </p:cNvPr>
          <p:cNvSpPr/>
          <p:nvPr/>
        </p:nvSpPr>
        <p:spPr>
          <a:xfrm>
            <a:off x="2511736" y="2586230"/>
            <a:ext cx="1961112" cy="1489430"/>
          </a:xfrm>
          <a:custGeom>
            <a:avLst/>
            <a:gdLst>
              <a:gd name="connsiteX0" fmla="*/ 0 w 1961112"/>
              <a:gd name="connsiteY0" fmla="*/ 0 h 1176667"/>
              <a:gd name="connsiteX1" fmla="*/ 1961112 w 1961112"/>
              <a:gd name="connsiteY1" fmla="*/ 0 h 1176667"/>
              <a:gd name="connsiteX2" fmla="*/ 1961112 w 1961112"/>
              <a:gd name="connsiteY2" fmla="*/ 1176667 h 1176667"/>
              <a:gd name="connsiteX3" fmla="*/ 0 w 1961112"/>
              <a:gd name="connsiteY3" fmla="*/ 1176667 h 1176667"/>
              <a:gd name="connsiteX4" fmla="*/ 0 w 1961112"/>
              <a:gd name="connsiteY4" fmla="*/ 0 h 117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112" h="1176667">
                <a:moveTo>
                  <a:pt x="0" y="0"/>
                </a:moveTo>
                <a:lnTo>
                  <a:pt x="1961112" y="0"/>
                </a:lnTo>
                <a:lnTo>
                  <a:pt x="1961112" y="1176667"/>
                </a:lnTo>
                <a:lnTo>
                  <a:pt x="0" y="1176667"/>
                </a:lnTo>
                <a:lnTo>
                  <a:pt x="0" y="0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50223"/>
              <a:satOff val="-10194"/>
              <a:lumOff val="2402"/>
              <a:alphaOff val="0"/>
            </a:schemeClr>
          </a:fillRef>
          <a:effectRef idx="0">
            <a:schemeClr val="accent4">
              <a:hueOff val="2450223"/>
              <a:satOff val="-10194"/>
              <a:lumOff val="24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U.S. Census Bureau</a:t>
            </a:r>
            <a:endParaRPr lang="en-US" sz="16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CBCC9C1-3A81-EA7D-82FC-BD7900E605B8}"/>
              </a:ext>
            </a:extLst>
          </p:cNvPr>
          <p:cNvSpPr/>
          <p:nvPr/>
        </p:nvSpPr>
        <p:spPr>
          <a:xfrm>
            <a:off x="4668959" y="2586230"/>
            <a:ext cx="2228797" cy="1489430"/>
          </a:xfrm>
          <a:custGeom>
            <a:avLst/>
            <a:gdLst>
              <a:gd name="connsiteX0" fmla="*/ 0 w 1961112"/>
              <a:gd name="connsiteY0" fmla="*/ 0 h 1176667"/>
              <a:gd name="connsiteX1" fmla="*/ 1961112 w 1961112"/>
              <a:gd name="connsiteY1" fmla="*/ 0 h 1176667"/>
              <a:gd name="connsiteX2" fmla="*/ 1961112 w 1961112"/>
              <a:gd name="connsiteY2" fmla="*/ 1176667 h 1176667"/>
              <a:gd name="connsiteX3" fmla="*/ 0 w 1961112"/>
              <a:gd name="connsiteY3" fmla="*/ 1176667 h 1176667"/>
              <a:gd name="connsiteX4" fmla="*/ 0 w 1961112"/>
              <a:gd name="connsiteY4" fmla="*/ 0 h 117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112" h="1176667">
                <a:moveTo>
                  <a:pt x="0" y="0"/>
                </a:moveTo>
                <a:lnTo>
                  <a:pt x="1961112" y="0"/>
                </a:lnTo>
                <a:lnTo>
                  <a:pt x="1961112" y="1176667"/>
                </a:lnTo>
                <a:lnTo>
                  <a:pt x="0" y="1176667"/>
                </a:lnTo>
                <a:lnTo>
                  <a:pt x="0" y="0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FDOT Roadway Characteristics Inventory and Florida Geographic Data Library</a:t>
            </a:r>
            <a:endParaRPr lang="en-US" sz="16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0650647-0485-65B8-4651-AF5BCD029B61}"/>
              </a:ext>
            </a:extLst>
          </p:cNvPr>
          <p:cNvSpPr/>
          <p:nvPr/>
        </p:nvSpPr>
        <p:spPr>
          <a:xfrm>
            <a:off x="1433124" y="4271771"/>
            <a:ext cx="1961112" cy="1489430"/>
          </a:xfrm>
          <a:custGeom>
            <a:avLst/>
            <a:gdLst>
              <a:gd name="connsiteX0" fmla="*/ 0 w 1961112"/>
              <a:gd name="connsiteY0" fmla="*/ 0 h 1176667"/>
              <a:gd name="connsiteX1" fmla="*/ 1961112 w 1961112"/>
              <a:gd name="connsiteY1" fmla="*/ 0 h 1176667"/>
              <a:gd name="connsiteX2" fmla="*/ 1961112 w 1961112"/>
              <a:gd name="connsiteY2" fmla="*/ 1176667 h 1176667"/>
              <a:gd name="connsiteX3" fmla="*/ 0 w 1961112"/>
              <a:gd name="connsiteY3" fmla="*/ 1176667 h 1176667"/>
              <a:gd name="connsiteX4" fmla="*/ 0 w 1961112"/>
              <a:gd name="connsiteY4" fmla="*/ 0 h 117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112" h="1176667">
                <a:moveTo>
                  <a:pt x="0" y="0"/>
                </a:moveTo>
                <a:lnTo>
                  <a:pt x="1961112" y="0"/>
                </a:lnTo>
                <a:lnTo>
                  <a:pt x="1961112" y="1176667"/>
                </a:lnTo>
                <a:lnTo>
                  <a:pt x="0" y="1176667"/>
                </a:lnTo>
                <a:lnTo>
                  <a:pt x="0" y="0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350668"/>
              <a:satOff val="-30583"/>
              <a:lumOff val="7206"/>
              <a:alphaOff val="0"/>
            </a:schemeClr>
          </a:fillRef>
          <a:effectRef idx="0">
            <a:schemeClr val="accent4">
              <a:hueOff val="7350668"/>
              <a:satOff val="-30583"/>
              <a:lumOff val="72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American Community Survey</a:t>
            </a:r>
            <a:endParaRPr lang="en-US" sz="16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8E9AE3D-04ED-2AD1-68E0-924323ED0084}"/>
              </a:ext>
            </a:extLst>
          </p:cNvPr>
          <p:cNvSpPr/>
          <p:nvPr/>
        </p:nvSpPr>
        <p:spPr>
          <a:xfrm>
            <a:off x="3590348" y="4271771"/>
            <a:ext cx="1961112" cy="1489430"/>
          </a:xfrm>
          <a:custGeom>
            <a:avLst/>
            <a:gdLst>
              <a:gd name="connsiteX0" fmla="*/ 0 w 1961112"/>
              <a:gd name="connsiteY0" fmla="*/ 0 h 1176667"/>
              <a:gd name="connsiteX1" fmla="*/ 1961112 w 1961112"/>
              <a:gd name="connsiteY1" fmla="*/ 0 h 1176667"/>
              <a:gd name="connsiteX2" fmla="*/ 1961112 w 1961112"/>
              <a:gd name="connsiteY2" fmla="*/ 1176667 h 1176667"/>
              <a:gd name="connsiteX3" fmla="*/ 0 w 1961112"/>
              <a:gd name="connsiteY3" fmla="*/ 1176667 h 1176667"/>
              <a:gd name="connsiteX4" fmla="*/ 0 w 1961112"/>
              <a:gd name="connsiteY4" fmla="*/ 0 h 117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112" h="1176667">
                <a:moveTo>
                  <a:pt x="0" y="0"/>
                </a:moveTo>
                <a:lnTo>
                  <a:pt x="1961112" y="0"/>
                </a:lnTo>
                <a:lnTo>
                  <a:pt x="1961112" y="1176667"/>
                </a:lnTo>
                <a:lnTo>
                  <a:pt x="0" y="1176667"/>
                </a:lnTo>
                <a:lnTo>
                  <a:pt x="0" y="0"/>
                </a:lnTo>
                <a:close/>
              </a:path>
            </a:pathLst>
          </a:custGeom>
          <a:solidFill>
            <a:srgbClr val="507D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Biome" panose="020B0503030204020804" pitchFamily="34" charset="0"/>
                <a:cs typeface="Biome" panose="020B0503030204020804" pitchFamily="34" charset="0"/>
              </a:rPr>
              <a:t>UF Population Data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CEE949C-76E0-1339-E934-932FA3033396}"/>
              </a:ext>
            </a:extLst>
          </p:cNvPr>
          <p:cNvSpPr/>
          <p:nvPr/>
        </p:nvSpPr>
        <p:spPr>
          <a:xfrm>
            <a:off x="7572457" y="2586229"/>
            <a:ext cx="2007434" cy="1489431"/>
          </a:xfrm>
          <a:custGeom>
            <a:avLst/>
            <a:gdLst>
              <a:gd name="connsiteX0" fmla="*/ 0 w 2007434"/>
              <a:gd name="connsiteY0" fmla="*/ 0 h 1204460"/>
              <a:gd name="connsiteX1" fmla="*/ 2007434 w 2007434"/>
              <a:gd name="connsiteY1" fmla="*/ 0 h 1204460"/>
              <a:gd name="connsiteX2" fmla="*/ 2007434 w 2007434"/>
              <a:gd name="connsiteY2" fmla="*/ 1204460 h 1204460"/>
              <a:gd name="connsiteX3" fmla="*/ 0 w 2007434"/>
              <a:gd name="connsiteY3" fmla="*/ 1204460 h 1204460"/>
              <a:gd name="connsiteX4" fmla="*/ 0 w 2007434"/>
              <a:gd name="connsiteY4" fmla="*/ 0 h 120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7434" h="1204460">
                <a:moveTo>
                  <a:pt x="0" y="0"/>
                </a:moveTo>
                <a:lnTo>
                  <a:pt x="2007434" y="0"/>
                </a:lnTo>
                <a:lnTo>
                  <a:pt x="2007434" y="1204460"/>
                </a:lnTo>
                <a:lnTo>
                  <a:pt x="0" y="1204460"/>
                </a:lnTo>
                <a:lnTo>
                  <a:pt x="0" y="0"/>
                </a:lnTo>
                <a:close/>
              </a:path>
            </a:pathLst>
          </a:custGeom>
          <a:solidFill>
            <a:srgbClr val="1155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Parcels</a:t>
            </a:r>
            <a:endParaRPr lang="en-US" sz="1800" kern="12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F4B4A0F-6B3E-AF31-43EE-30537E7269E0}"/>
              </a:ext>
            </a:extLst>
          </p:cNvPr>
          <p:cNvSpPr/>
          <p:nvPr/>
        </p:nvSpPr>
        <p:spPr>
          <a:xfrm>
            <a:off x="9780635" y="2586229"/>
            <a:ext cx="2007434" cy="1489431"/>
          </a:xfrm>
          <a:custGeom>
            <a:avLst/>
            <a:gdLst>
              <a:gd name="connsiteX0" fmla="*/ 0 w 2007434"/>
              <a:gd name="connsiteY0" fmla="*/ 0 h 1204460"/>
              <a:gd name="connsiteX1" fmla="*/ 2007434 w 2007434"/>
              <a:gd name="connsiteY1" fmla="*/ 0 h 1204460"/>
              <a:gd name="connsiteX2" fmla="*/ 2007434 w 2007434"/>
              <a:gd name="connsiteY2" fmla="*/ 1204460 h 1204460"/>
              <a:gd name="connsiteX3" fmla="*/ 0 w 2007434"/>
              <a:gd name="connsiteY3" fmla="*/ 1204460 h 1204460"/>
              <a:gd name="connsiteX4" fmla="*/ 0 w 2007434"/>
              <a:gd name="connsiteY4" fmla="*/ 0 h 120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7434" h="1204460">
                <a:moveTo>
                  <a:pt x="0" y="0"/>
                </a:moveTo>
                <a:lnTo>
                  <a:pt x="2007434" y="0"/>
                </a:lnTo>
                <a:lnTo>
                  <a:pt x="2007434" y="1204460"/>
                </a:lnTo>
                <a:lnTo>
                  <a:pt x="0" y="1204460"/>
                </a:lnTo>
                <a:lnTo>
                  <a:pt x="0" y="0"/>
                </a:lnTo>
                <a:close/>
              </a:path>
            </a:pathLst>
          </a:custGeom>
          <a:solidFill>
            <a:srgbClr val="1155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Block Group</a:t>
            </a:r>
            <a:endParaRPr lang="en-US" sz="18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3F95984-1FA2-ED03-7080-29F345C2C64F}"/>
              </a:ext>
            </a:extLst>
          </p:cNvPr>
          <p:cNvSpPr/>
          <p:nvPr/>
        </p:nvSpPr>
        <p:spPr>
          <a:xfrm>
            <a:off x="7572457" y="4271771"/>
            <a:ext cx="2007434" cy="1489431"/>
          </a:xfrm>
          <a:custGeom>
            <a:avLst/>
            <a:gdLst>
              <a:gd name="connsiteX0" fmla="*/ 0 w 2007434"/>
              <a:gd name="connsiteY0" fmla="*/ 0 h 1204460"/>
              <a:gd name="connsiteX1" fmla="*/ 2007434 w 2007434"/>
              <a:gd name="connsiteY1" fmla="*/ 0 h 1204460"/>
              <a:gd name="connsiteX2" fmla="*/ 2007434 w 2007434"/>
              <a:gd name="connsiteY2" fmla="*/ 1204460 h 1204460"/>
              <a:gd name="connsiteX3" fmla="*/ 0 w 2007434"/>
              <a:gd name="connsiteY3" fmla="*/ 1204460 h 1204460"/>
              <a:gd name="connsiteX4" fmla="*/ 0 w 2007434"/>
              <a:gd name="connsiteY4" fmla="*/ 0 h 120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7434" h="1204460">
                <a:moveTo>
                  <a:pt x="0" y="0"/>
                </a:moveTo>
                <a:lnTo>
                  <a:pt x="2007434" y="0"/>
                </a:lnTo>
                <a:lnTo>
                  <a:pt x="2007434" y="1204460"/>
                </a:lnTo>
                <a:lnTo>
                  <a:pt x="0" y="1204460"/>
                </a:lnTo>
                <a:lnTo>
                  <a:pt x="0" y="0"/>
                </a:lnTo>
                <a:close/>
              </a:path>
            </a:pathLst>
          </a:custGeom>
          <a:solidFill>
            <a:srgbClr val="1155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Census Tract</a:t>
            </a:r>
            <a:endParaRPr lang="en-US" sz="18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CB8AAC9-2A7E-4A63-90EE-1E6541C9748D}"/>
              </a:ext>
            </a:extLst>
          </p:cNvPr>
          <p:cNvSpPr/>
          <p:nvPr/>
        </p:nvSpPr>
        <p:spPr>
          <a:xfrm>
            <a:off x="9780635" y="4271771"/>
            <a:ext cx="2007434" cy="1489431"/>
          </a:xfrm>
          <a:custGeom>
            <a:avLst/>
            <a:gdLst>
              <a:gd name="connsiteX0" fmla="*/ 0 w 2007434"/>
              <a:gd name="connsiteY0" fmla="*/ 0 h 1204460"/>
              <a:gd name="connsiteX1" fmla="*/ 2007434 w 2007434"/>
              <a:gd name="connsiteY1" fmla="*/ 0 h 1204460"/>
              <a:gd name="connsiteX2" fmla="*/ 2007434 w 2007434"/>
              <a:gd name="connsiteY2" fmla="*/ 1204460 h 1204460"/>
              <a:gd name="connsiteX3" fmla="*/ 0 w 2007434"/>
              <a:gd name="connsiteY3" fmla="*/ 1204460 h 1204460"/>
              <a:gd name="connsiteX4" fmla="*/ 0 w 2007434"/>
              <a:gd name="connsiteY4" fmla="*/ 0 h 120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7434" h="1204460">
                <a:moveTo>
                  <a:pt x="0" y="0"/>
                </a:moveTo>
                <a:lnTo>
                  <a:pt x="2007434" y="0"/>
                </a:lnTo>
                <a:lnTo>
                  <a:pt x="2007434" y="1204460"/>
                </a:lnTo>
                <a:lnTo>
                  <a:pt x="0" y="1204460"/>
                </a:lnTo>
                <a:lnTo>
                  <a:pt x="0" y="0"/>
                </a:lnTo>
                <a:close/>
              </a:path>
            </a:pathLst>
          </a:custGeom>
          <a:solidFill>
            <a:srgbClr val="1155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bg1"/>
                </a:solidFill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County</a:t>
            </a:r>
            <a:endParaRPr lang="en-US" sz="18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EB6E81E-EE2E-EAE1-44DB-D5797B139B9C}"/>
              </a:ext>
            </a:extLst>
          </p:cNvPr>
          <p:cNvSpPr txBox="1">
            <a:spLocks/>
          </p:cNvSpPr>
          <p:nvPr/>
        </p:nvSpPr>
        <p:spPr>
          <a:xfrm>
            <a:off x="7402954" y="1402292"/>
            <a:ext cx="4592409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3467B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</a:lstStyle>
          <a:p>
            <a:pPr algn="ctr"/>
            <a:r>
              <a:rPr lang="en-US" dirty="0"/>
              <a:t>Spatial</a:t>
            </a:r>
          </a:p>
          <a:p>
            <a:pPr algn="ctr"/>
            <a:r>
              <a:rPr lang="en-US" dirty="0"/>
              <a:t>Resolutions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B860038-2F43-9B80-5650-419ED9208EED}"/>
              </a:ext>
            </a:extLst>
          </p:cNvPr>
          <p:cNvSpPr txBox="1">
            <a:spLocks/>
          </p:cNvSpPr>
          <p:nvPr/>
        </p:nvSpPr>
        <p:spPr>
          <a:xfrm>
            <a:off x="1294143" y="1127491"/>
            <a:ext cx="4592409" cy="107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3467B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</a:lstStyle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600521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05E43-A7C3-6A03-760C-F6085CCC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777F5-AE71-A8C6-A110-E746F2BC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FB44A4-B3DA-FC49-8556-755B14B3E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120DF-5935-8B7E-F2FE-C8AFF447AB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Conceptual Framework</a:t>
            </a:r>
            <a:b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for Land Use Evolution</a:t>
            </a:r>
          </a:p>
        </p:txBody>
      </p:sp>
    </p:spTree>
    <p:extLst>
      <p:ext uri="{BB962C8B-B14F-4D97-AF65-F5344CB8AC3E}">
        <p14:creationId xmlns:p14="http://schemas.microsoft.com/office/powerpoint/2010/main" val="218705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E9FB4-D13D-9C1D-7813-204AA7E2F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C962CDA-85D7-2DAD-2B84-28E1EADC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Framework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F250E9B-09A0-B327-B809-671826497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23</a:t>
            </a:fld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322BB2-7243-0F62-3A5F-E2834392E433}"/>
              </a:ext>
            </a:extLst>
          </p:cNvPr>
          <p:cNvGrpSpPr/>
          <p:nvPr/>
        </p:nvGrpSpPr>
        <p:grpSpPr>
          <a:xfrm>
            <a:off x="1262126" y="1401617"/>
            <a:ext cx="10388411" cy="4773206"/>
            <a:chOff x="631721" y="1413110"/>
            <a:chExt cx="10388411" cy="47732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5ABE40-A30A-FFFC-D6E6-3008F44B0508}"/>
                </a:ext>
              </a:extLst>
            </p:cNvPr>
            <p:cNvSpPr txBox="1"/>
            <p:nvPr/>
          </p:nvSpPr>
          <p:spPr>
            <a:xfrm>
              <a:off x="8688150" y="3301859"/>
              <a:ext cx="233198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Parcel Data with Updated Land Use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B7BECB-C0B6-FB6C-2AD9-C78AD7BAED36}"/>
                </a:ext>
              </a:extLst>
            </p:cNvPr>
            <p:cNvGrpSpPr/>
            <p:nvPr/>
          </p:nvGrpSpPr>
          <p:grpSpPr>
            <a:xfrm>
              <a:off x="631721" y="1413110"/>
              <a:ext cx="7989333" cy="4773206"/>
              <a:chOff x="631721" y="1413110"/>
              <a:chExt cx="7989333" cy="477320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740713E-B89D-F80B-287E-7D53C29CD6E5}"/>
                  </a:ext>
                </a:extLst>
              </p:cNvPr>
              <p:cNvSpPr/>
              <p:nvPr/>
            </p:nvSpPr>
            <p:spPr>
              <a:xfrm>
                <a:off x="4191477" y="3146072"/>
                <a:ext cx="1904523" cy="13255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+mn-cs"/>
                  </a:rPr>
                  <a:t>Existing Land Use of Parcels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E357BD-047F-A29D-65B4-F202F91EB377}"/>
                  </a:ext>
                </a:extLst>
              </p:cNvPr>
              <p:cNvSpPr/>
              <p:nvPr/>
            </p:nvSpPr>
            <p:spPr>
              <a:xfrm>
                <a:off x="1285138" y="1462087"/>
                <a:ext cx="1904523" cy="13255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endParaRPr>
              </a:p>
            </p:txBody>
          </p:sp>
          <p:pic>
            <p:nvPicPr>
              <p:cNvPr id="8" name="Graphic 7" descr="Universal access with solid fill">
                <a:extLst>
                  <a:ext uri="{FF2B5EF4-FFF2-40B4-BE49-F238E27FC236}">
                    <a16:creationId xmlns:a16="http://schemas.microsoft.com/office/drawing/2014/main" id="{6D630231-7A56-E18E-FD23-C32522DBD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24356" y="2079621"/>
                <a:ext cx="708028" cy="708028"/>
              </a:xfrm>
              <a:prstGeom prst="rect">
                <a:avLst/>
              </a:prstGeom>
            </p:spPr>
          </p:pic>
          <p:pic>
            <p:nvPicPr>
              <p:cNvPr id="9" name="Graphic 8" descr="Suburban scene with solid fill">
                <a:extLst>
                  <a:ext uri="{FF2B5EF4-FFF2-40B4-BE49-F238E27FC236}">
                    <a16:creationId xmlns:a16="http://schemas.microsoft.com/office/drawing/2014/main" id="{7BA54929-EB28-BEA8-F743-C86DB960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71730" y="1462086"/>
                <a:ext cx="671513" cy="671513"/>
              </a:xfrm>
              <a:prstGeom prst="rect">
                <a:avLst/>
              </a:prstGeom>
            </p:spPr>
          </p:pic>
          <p:pic>
            <p:nvPicPr>
              <p:cNvPr id="11" name="Graphic 10" descr="Taxi with solid fill">
                <a:extLst>
                  <a:ext uri="{FF2B5EF4-FFF2-40B4-BE49-F238E27FC236}">
                    <a16:creationId xmlns:a16="http://schemas.microsoft.com/office/drawing/2014/main" id="{965404CD-560E-F42B-5AD3-1820CBDCE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325266" y="1462086"/>
                <a:ext cx="671513" cy="671513"/>
              </a:xfrm>
              <a:prstGeom prst="rect">
                <a:avLst/>
              </a:prstGeom>
            </p:spPr>
          </p:pic>
          <p:pic>
            <p:nvPicPr>
              <p:cNvPr id="12" name="Graphic 11" descr="Gender with solid fill">
                <a:extLst>
                  <a:ext uri="{FF2B5EF4-FFF2-40B4-BE49-F238E27FC236}">
                    <a16:creationId xmlns:a16="http://schemas.microsoft.com/office/drawing/2014/main" id="{8BE84D6F-6E42-2F72-1160-A64D4EAB2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414407" y="2133599"/>
                <a:ext cx="561975" cy="561975"/>
              </a:xfrm>
              <a:prstGeom prst="rect">
                <a:avLst/>
              </a:prstGeom>
            </p:spPr>
          </p:pic>
          <p:pic>
            <p:nvPicPr>
              <p:cNvPr id="13" name="Graphic 12" descr="Topography Map with solid fill">
                <a:extLst>
                  <a:ext uri="{FF2B5EF4-FFF2-40B4-BE49-F238E27FC236}">
                    <a16:creationId xmlns:a16="http://schemas.microsoft.com/office/drawing/2014/main" id="{1273E279-D899-D44C-E7AB-7494EC445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85388" y="3146072"/>
                <a:ext cx="814150" cy="814150"/>
              </a:xfrm>
              <a:prstGeom prst="rect">
                <a:avLst/>
              </a:prstGeom>
            </p:spPr>
          </p:pic>
          <p:pic>
            <p:nvPicPr>
              <p:cNvPr id="14" name="Graphic 13" descr="Road outline">
                <a:extLst>
                  <a:ext uri="{FF2B5EF4-FFF2-40B4-BE49-F238E27FC236}">
                    <a16:creationId xmlns:a16="http://schemas.microsoft.com/office/drawing/2014/main" id="{F80A5892-82A4-597A-556E-A23829F2F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396943" y="3255491"/>
                <a:ext cx="595313" cy="595313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A3B7223-37FB-41C9-4939-41216A62DCE7}"/>
                  </a:ext>
                </a:extLst>
              </p:cNvPr>
              <p:cNvSpPr/>
              <p:nvPr/>
            </p:nvSpPr>
            <p:spPr>
              <a:xfrm>
                <a:off x="1285138" y="3154452"/>
                <a:ext cx="1904523" cy="13255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endParaRPr>
              </a:p>
            </p:txBody>
          </p:sp>
          <p:pic>
            <p:nvPicPr>
              <p:cNvPr id="16" name="Graphic 15" descr="Highway scene outline">
                <a:extLst>
                  <a:ext uri="{FF2B5EF4-FFF2-40B4-BE49-F238E27FC236}">
                    <a16:creationId xmlns:a16="http://schemas.microsoft.com/office/drawing/2014/main" id="{E44582EF-9480-B0B9-C3AA-226B031F9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068330" y="3831170"/>
                <a:ext cx="657225" cy="65722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012A51-32D3-AE4E-AB9B-B7369C53F59F}"/>
                  </a:ext>
                </a:extLst>
              </p:cNvPr>
              <p:cNvSpPr txBox="1"/>
              <p:nvPr/>
            </p:nvSpPr>
            <p:spPr>
              <a:xfrm>
                <a:off x="701956" y="1413110"/>
                <a:ext cx="400110" cy="14409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+mn-cs"/>
                  </a:rPr>
                  <a:t>Demographics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99F4BC-86C0-9DA9-AE37-51DC62A76F5F}"/>
                  </a:ext>
                </a:extLst>
              </p:cNvPr>
              <p:cNvSpPr txBox="1"/>
              <p:nvPr/>
            </p:nvSpPr>
            <p:spPr>
              <a:xfrm>
                <a:off x="631722" y="2845357"/>
                <a:ext cx="615553" cy="14409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+mn-cs"/>
                  </a:rPr>
                  <a:t>BG Level Land Use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149C12-F75B-BC8C-5A39-89670D8EAA07}"/>
                  </a:ext>
                </a:extLst>
              </p:cNvPr>
              <p:cNvSpPr txBox="1"/>
              <p:nvPr/>
            </p:nvSpPr>
            <p:spPr>
              <a:xfrm>
                <a:off x="631721" y="4596517"/>
                <a:ext cx="615553" cy="14409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+mn-cs"/>
                  </a:rPr>
                  <a:t>Economic Variables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728625D-7A4E-2C10-64C3-E4B3AA748EB2}"/>
                  </a:ext>
                </a:extLst>
              </p:cNvPr>
              <p:cNvCxnSpPr>
                <a:stCxn id="7" idx="3"/>
                <a:endCxn id="6" idx="1"/>
              </p:cNvCxnSpPr>
              <p:nvPr/>
            </p:nvCxnSpPr>
            <p:spPr>
              <a:xfrm>
                <a:off x="3189661" y="2124869"/>
                <a:ext cx="1001816" cy="16839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E1EEA18-638F-A41A-20F2-CFD8DCE34567}"/>
                  </a:ext>
                </a:extLst>
              </p:cNvPr>
              <p:cNvCxnSpPr>
                <a:stCxn id="15" idx="3"/>
                <a:endCxn id="6" idx="1"/>
              </p:cNvCxnSpPr>
              <p:nvPr/>
            </p:nvCxnSpPr>
            <p:spPr>
              <a:xfrm flipV="1">
                <a:off x="3189661" y="3808854"/>
                <a:ext cx="1001816" cy="83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00147B1-6CFB-B161-9A52-FCEC2CC88DAC}"/>
                  </a:ext>
                </a:extLst>
              </p:cNvPr>
              <p:cNvCxnSpPr>
                <a:cxnSpLocks/>
                <a:endCxn id="6" idx="1"/>
              </p:cNvCxnSpPr>
              <p:nvPr/>
            </p:nvCxnSpPr>
            <p:spPr>
              <a:xfrm flipV="1">
                <a:off x="3151799" y="3808854"/>
                <a:ext cx="1039678" cy="17007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Graphic 22" descr="Circular flowchart with solid fill">
                <a:extLst>
                  <a:ext uri="{FF2B5EF4-FFF2-40B4-BE49-F238E27FC236}">
                    <a16:creationId xmlns:a16="http://schemas.microsoft.com/office/drawing/2014/main" id="{09F2008F-1630-D6FF-01E0-79AAC1081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965077" y="323935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4" name="Right Arrow 23">
                <a:extLst>
                  <a:ext uri="{FF2B5EF4-FFF2-40B4-BE49-F238E27FC236}">
                    <a16:creationId xmlns:a16="http://schemas.microsoft.com/office/drawing/2014/main" id="{86258391-EBDB-68D5-30E6-9C78E88BFE05}"/>
                  </a:ext>
                </a:extLst>
              </p:cNvPr>
              <p:cNvSpPr/>
              <p:nvPr/>
            </p:nvSpPr>
            <p:spPr>
              <a:xfrm>
                <a:off x="6341428" y="3714960"/>
                <a:ext cx="585788" cy="1123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endParaRPr>
              </a:p>
            </p:txBody>
          </p:sp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09FA80A1-BA4D-8F79-2352-895D7CEE1741}"/>
                  </a:ext>
                </a:extLst>
              </p:cNvPr>
              <p:cNvSpPr/>
              <p:nvPr/>
            </p:nvSpPr>
            <p:spPr>
              <a:xfrm>
                <a:off x="8035266" y="3713425"/>
                <a:ext cx="585788" cy="1123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05ECCB-86E5-934B-5F78-D65EAB13FA70}"/>
                  </a:ext>
                </a:extLst>
              </p:cNvPr>
              <p:cNvSpPr txBox="1"/>
              <p:nvPr/>
            </p:nvSpPr>
            <p:spPr>
              <a:xfrm>
                <a:off x="6697908" y="4024725"/>
                <a:ext cx="1923146" cy="52322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+mn-cs"/>
                  </a:rPr>
                  <a:t>Proposed LU Model Framework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AC9027A-5968-7C70-0BC7-61F1C4E3C3C7}"/>
                  </a:ext>
                </a:extLst>
              </p:cNvPr>
              <p:cNvSpPr/>
              <p:nvPr/>
            </p:nvSpPr>
            <p:spPr>
              <a:xfrm>
                <a:off x="1246228" y="4860753"/>
                <a:ext cx="1904523" cy="13255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endParaRPr>
              </a:p>
            </p:txBody>
          </p:sp>
          <p:pic>
            <p:nvPicPr>
              <p:cNvPr id="28" name="Graphic 27" descr="Work from home desk with solid fill">
                <a:extLst>
                  <a:ext uri="{FF2B5EF4-FFF2-40B4-BE49-F238E27FC236}">
                    <a16:creationId xmlns:a16="http://schemas.microsoft.com/office/drawing/2014/main" id="{5BF849D7-48CD-A6D9-35CD-DD90F25FB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321942" y="4912083"/>
                <a:ext cx="741625" cy="741625"/>
              </a:xfrm>
              <a:prstGeom prst="rect">
                <a:avLst/>
              </a:prstGeom>
            </p:spPr>
          </p:pic>
          <p:pic>
            <p:nvPicPr>
              <p:cNvPr id="29" name="Graphic 28" descr="Production with solid fill">
                <a:extLst>
                  <a:ext uri="{FF2B5EF4-FFF2-40B4-BE49-F238E27FC236}">
                    <a16:creationId xmlns:a16="http://schemas.microsoft.com/office/drawing/2014/main" id="{8C2495F7-932C-C13A-48FF-977EA1977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274203" y="4889328"/>
                <a:ext cx="741625" cy="741625"/>
              </a:xfrm>
              <a:prstGeom prst="rect">
                <a:avLst/>
              </a:prstGeom>
            </p:spPr>
          </p:pic>
          <p:pic>
            <p:nvPicPr>
              <p:cNvPr id="30" name="Graphic 29" descr="Coins with solid fill">
                <a:extLst>
                  <a:ext uri="{FF2B5EF4-FFF2-40B4-BE49-F238E27FC236}">
                    <a16:creationId xmlns:a16="http://schemas.microsoft.com/office/drawing/2014/main" id="{C94E5715-7E4E-DD2E-34B7-BD6E9EDA8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813565" y="5504611"/>
                <a:ext cx="667589" cy="6675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94002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E690E-5457-ADB6-0DE3-8D4277B60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4294575-2F8A-EA58-9C1D-543890B6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Use Model Structure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69BFB49-0E69-A8C2-D60B-508B91503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24</a:t>
            </a:fld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953A4-ADD3-3626-F7F0-33477AF6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4" y="1482144"/>
            <a:ext cx="8648304" cy="50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3D92-13BC-AB75-9BAF-96081F113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0004770-8C0B-E4F9-F209-16B1B3FDC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25</a:t>
            </a:fld>
            <a:endParaRPr lang="en-US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259C81D-3C02-0258-F8B3-409941133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53892"/>
              </p:ext>
            </p:extLst>
          </p:nvPr>
        </p:nvGraphicFramePr>
        <p:xfrm>
          <a:off x="1584734" y="1920800"/>
          <a:ext cx="2474995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5867A0F-2460-AF10-FFBD-A759F5929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666023"/>
              </p:ext>
            </p:extLst>
          </p:nvPr>
        </p:nvGraphicFramePr>
        <p:xfrm>
          <a:off x="7047646" y="1920800"/>
          <a:ext cx="2474995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B9A2154-12A6-7F9E-82F2-90B8C33096C9}"/>
              </a:ext>
            </a:extLst>
          </p:cNvPr>
          <p:cNvSpPr txBox="1">
            <a:spLocks/>
          </p:cNvSpPr>
          <p:nvPr/>
        </p:nvSpPr>
        <p:spPr>
          <a:xfrm>
            <a:off x="5327402" y="847587"/>
            <a:ext cx="5915481" cy="107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3467B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</a:lstStyle>
          <a:p>
            <a:pPr algn="ctr"/>
            <a:r>
              <a:rPr lang="en-US" dirty="0"/>
              <a:t>Economic Development Variables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11B2C2-644B-3405-7C37-19D4070D983A}"/>
              </a:ext>
            </a:extLst>
          </p:cNvPr>
          <p:cNvSpPr txBox="1">
            <a:spLocks/>
          </p:cNvSpPr>
          <p:nvPr/>
        </p:nvSpPr>
        <p:spPr>
          <a:xfrm>
            <a:off x="532068" y="847587"/>
            <a:ext cx="4592409" cy="107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3467B"/>
                </a:solidFill>
                <a:latin typeface="Biome" panose="020B0503030204020804" pitchFamily="34" charset="0"/>
                <a:ea typeface="+mj-ea"/>
                <a:cs typeface="Biome" panose="020B0503030204020804" pitchFamily="34" charset="0"/>
              </a:defRPr>
            </a:lvl1pPr>
          </a:lstStyle>
          <a:p>
            <a:pPr algn="ctr"/>
            <a:r>
              <a:rPr lang="en-US" dirty="0"/>
              <a:t>Socio-Demographic</a:t>
            </a:r>
          </a:p>
          <a:p>
            <a:pPr algn="ctr"/>
            <a:r>
              <a:rPr lang="en-US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326090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D095-7072-C65F-4986-E9DBDCF0D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F83FA-9624-ADF8-EFEB-5E12FA6A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F057C-0988-E64A-EA92-3BCDD7902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2EC97-B15C-C65F-888F-8739966FA3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Simulation Validation</a:t>
            </a:r>
            <a:b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and Results</a:t>
            </a:r>
          </a:p>
        </p:txBody>
      </p:sp>
    </p:spTree>
    <p:extLst>
      <p:ext uri="{BB962C8B-B14F-4D97-AF65-F5344CB8AC3E}">
        <p14:creationId xmlns:p14="http://schemas.microsoft.com/office/powerpoint/2010/main" val="92307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6FF3-DA67-0582-DF92-17253C8B0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46DCAA-214F-AA57-27A7-BA9CB8F3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Engine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C3C8CB-9A87-F8FB-D50B-CFFC00E46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27</a:t>
            </a:fld>
            <a:endParaRPr lang="en-US" b="1" dirty="0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FCB258B2-80AB-837C-F813-88EC4A5AE89B}"/>
              </a:ext>
            </a:extLst>
          </p:cNvPr>
          <p:cNvSpPr/>
          <p:nvPr/>
        </p:nvSpPr>
        <p:spPr>
          <a:xfrm>
            <a:off x="4324236" y="1201315"/>
            <a:ext cx="3549690" cy="1751249"/>
          </a:xfrm>
          <a:custGeom>
            <a:avLst/>
            <a:gdLst>
              <a:gd name="connsiteX0" fmla="*/ 0 w 2235838"/>
              <a:gd name="connsiteY0" fmla="*/ 242221 h 1453295"/>
              <a:gd name="connsiteX1" fmla="*/ 242221 w 2235838"/>
              <a:gd name="connsiteY1" fmla="*/ 0 h 1453295"/>
              <a:gd name="connsiteX2" fmla="*/ 1993617 w 2235838"/>
              <a:gd name="connsiteY2" fmla="*/ 0 h 1453295"/>
              <a:gd name="connsiteX3" fmla="*/ 2235838 w 2235838"/>
              <a:gd name="connsiteY3" fmla="*/ 242221 h 1453295"/>
              <a:gd name="connsiteX4" fmla="*/ 2235838 w 2235838"/>
              <a:gd name="connsiteY4" fmla="*/ 1211074 h 1453295"/>
              <a:gd name="connsiteX5" fmla="*/ 1993617 w 2235838"/>
              <a:gd name="connsiteY5" fmla="*/ 1453295 h 1453295"/>
              <a:gd name="connsiteX6" fmla="*/ 242221 w 2235838"/>
              <a:gd name="connsiteY6" fmla="*/ 1453295 h 1453295"/>
              <a:gd name="connsiteX7" fmla="*/ 0 w 2235838"/>
              <a:gd name="connsiteY7" fmla="*/ 1211074 h 1453295"/>
              <a:gd name="connsiteX8" fmla="*/ 0 w 2235838"/>
              <a:gd name="connsiteY8" fmla="*/ 242221 h 145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838" h="1453295">
                <a:moveTo>
                  <a:pt x="0" y="242221"/>
                </a:moveTo>
                <a:cubicBezTo>
                  <a:pt x="0" y="108446"/>
                  <a:pt x="108446" y="0"/>
                  <a:pt x="242221" y="0"/>
                </a:cubicBezTo>
                <a:lnTo>
                  <a:pt x="1993617" y="0"/>
                </a:lnTo>
                <a:cubicBezTo>
                  <a:pt x="2127392" y="0"/>
                  <a:pt x="2235838" y="108446"/>
                  <a:pt x="2235838" y="242221"/>
                </a:cubicBezTo>
                <a:lnTo>
                  <a:pt x="2235838" y="1211074"/>
                </a:lnTo>
                <a:cubicBezTo>
                  <a:pt x="2235838" y="1344849"/>
                  <a:pt x="2127392" y="1453295"/>
                  <a:pt x="1993617" y="1453295"/>
                </a:cubicBezTo>
                <a:lnTo>
                  <a:pt x="242221" y="1453295"/>
                </a:lnTo>
                <a:cubicBezTo>
                  <a:pt x="108446" y="1453295"/>
                  <a:pt x="0" y="1344849"/>
                  <a:pt x="0" y="1211074"/>
                </a:cubicBezTo>
                <a:lnTo>
                  <a:pt x="0" y="242221"/>
                </a:lnTo>
                <a:close/>
              </a:path>
            </a:pathLst>
          </a:custGeom>
          <a:solidFill>
            <a:srgbClr val="507DBF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82880" tIns="182880" rIns="182880" bIns="182880" numCol="1" spcCol="1270" anchor="t" anchorCtr="0">
            <a:spAutoFit/>
          </a:bodyPr>
          <a:lstStyle/>
          <a:p>
            <a:pPr marL="0" marR="0" lvl="0" indent="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Land Use Modeling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LU Change (Binary Logit)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Parcel Split (Binary Logit)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Split Fraction (Fractional Split)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New Land Use (MNL)</a:t>
            </a: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11695B7B-A524-052F-802E-62BEF26EC5AD}"/>
              </a:ext>
            </a:extLst>
          </p:cNvPr>
          <p:cNvSpPr/>
          <p:nvPr/>
        </p:nvSpPr>
        <p:spPr>
          <a:xfrm>
            <a:off x="4632490" y="1876570"/>
            <a:ext cx="4290514" cy="211376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357690" y="616821"/>
                </a:moveTo>
                <a:arcTo wR="1939274" hR="1939274" stAng="19020314" swAng="2303383"/>
              </a:path>
            </a:pathLst>
          </a:custGeom>
          <a:noFill/>
          <a:ln w="25400">
            <a:solidFill>
              <a:srgbClr val="11557B"/>
            </a:solidFill>
            <a:tailEnd type="arrow"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926219D5-1CBA-774E-A6FC-66D99E6CE310}"/>
              </a:ext>
            </a:extLst>
          </p:cNvPr>
          <p:cNvSpPr/>
          <p:nvPr/>
        </p:nvSpPr>
        <p:spPr>
          <a:xfrm>
            <a:off x="6800754" y="3847363"/>
            <a:ext cx="4952318" cy="2268313"/>
          </a:xfrm>
          <a:custGeom>
            <a:avLst/>
            <a:gdLst>
              <a:gd name="connsiteX0" fmla="*/ 0 w 2235838"/>
              <a:gd name="connsiteY0" fmla="*/ 242221 h 1453295"/>
              <a:gd name="connsiteX1" fmla="*/ 242221 w 2235838"/>
              <a:gd name="connsiteY1" fmla="*/ 0 h 1453295"/>
              <a:gd name="connsiteX2" fmla="*/ 1993617 w 2235838"/>
              <a:gd name="connsiteY2" fmla="*/ 0 h 1453295"/>
              <a:gd name="connsiteX3" fmla="*/ 2235838 w 2235838"/>
              <a:gd name="connsiteY3" fmla="*/ 242221 h 1453295"/>
              <a:gd name="connsiteX4" fmla="*/ 2235838 w 2235838"/>
              <a:gd name="connsiteY4" fmla="*/ 1211074 h 1453295"/>
              <a:gd name="connsiteX5" fmla="*/ 1993617 w 2235838"/>
              <a:gd name="connsiteY5" fmla="*/ 1453295 h 1453295"/>
              <a:gd name="connsiteX6" fmla="*/ 242221 w 2235838"/>
              <a:gd name="connsiteY6" fmla="*/ 1453295 h 1453295"/>
              <a:gd name="connsiteX7" fmla="*/ 0 w 2235838"/>
              <a:gd name="connsiteY7" fmla="*/ 1211074 h 1453295"/>
              <a:gd name="connsiteX8" fmla="*/ 0 w 2235838"/>
              <a:gd name="connsiteY8" fmla="*/ 242221 h 145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838" h="1453295">
                <a:moveTo>
                  <a:pt x="0" y="242221"/>
                </a:moveTo>
                <a:cubicBezTo>
                  <a:pt x="0" y="108446"/>
                  <a:pt x="108446" y="0"/>
                  <a:pt x="242221" y="0"/>
                </a:cubicBezTo>
                <a:lnTo>
                  <a:pt x="1993617" y="0"/>
                </a:lnTo>
                <a:cubicBezTo>
                  <a:pt x="2127392" y="0"/>
                  <a:pt x="2235838" y="108446"/>
                  <a:pt x="2235838" y="242221"/>
                </a:cubicBezTo>
                <a:lnTo>
                  <a:pt x="2235838" y="1211074"/>
                </a:lnTo>
                <a:cubicBezTo>
                  <a:pt x="2235838" y="1344849"/>
                  <a:pt x="2127392" y="1453295"/>
                  <a:pt x="1993617" y="1453295"/>
                </a:cubicBezTo>
                <a:lnTo>
                  <a:pt x="242221" y="1453295"/>
                </a:lnTo>
                <a:cubicBezTo>
                  <a:pt x="108446" y="1453295"/>
                  <a:pt x="0" y="1344849"/>
                  <a:pt x="0" y="1211074"/>
                </a:cubicBezTo>
                <a:lnTo>
                  <a:pt x="0" y="242221"/>
                </a:lnTo>
                <a:close/>
              </a:path>
            </a:pathLst>
          </a:custGeom>
          <a:solidFill>
            <a:srgbClr val="507DBF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82880" tIns="182880" rIns="182880" bIns="182880" numCol="1" spcCol="1270" anchor="t" anchorCtr="0">
            <a:spAutoFit/>
          </a:bodyPr>
          <a:lstStyle/>
          <a:p>
            <a:pPr marL="0" marR="0" lvl="0" indent="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Economic &amp; Demographic Modeling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Population (Linear Regression)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Race (MNL Fractional Split)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Vehicle Ownership (MNL Fractional Split)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Jobs (Linear Regression)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Income (Linear Regression)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Jobs by Industry (MNL Fractional Split)</a:t>
            </a:r>
          </a:p>
        </p:txBody>
      </p:sp>
      <p:sp>
        <p:nvSpPr>
          <p:cNvPr id="7" name="Freeform: Shape 8">
            <a:extLst>
              <a:ext uri="{FF2B5EF4-FFF2-40B4-BE49-F238E27FC236}">
                <a16:creationId xmlns:a16="http://schemas.microsoft.com/office/drawing/2014/main" id="{4FE8D793-3609-25C9-5DD8-0A3383C49F98}"/>
              </a:ext>
            </a:extLst>
          </p:cNvPr>
          <p:cNvSpPr/>
          <p:nvPr/>
        </p:nvSpPr>
        <p:spPr>
          <a:xfrm>
            <a:off x="3979698" y="1656301"/>
            <a:ext cx="4259149" cy="38785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34768" y="3784856"/>
                </a:moveTo>
                <a:arcTo wR="1939274" hR="1939274" stAng="4327035" swAng="2145931"/>
              </a:path>
            </a:pathLst>
          </a:custGeom>
          <a:noFill/>
          <a:ln w="25400">
            <a:solidFill>
              <a:srgbClr val="11557B"/>
            </a:solidFill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8" name="Freeform: Shape 9">
            <a:extLst>
              <a:ext uri="{FF2B5EF4-FFF2-40B4-BE49-F238E27FC236}">
                <a16:creationId xmlns:a16="http://schemas.microsoft.com/office/drawing/2014/main" id="{5C19C400-0A21-3B89-AC4F-FFDE920B2EC0}"/>
              </a:ext>
            </a:extLst>
          </p:cNvPr>
          <p:cNvSpPr/>
          <p:nvPr/>
        </p:nvSpPr>
        <p:spPr>
          <a:xfrm>
            <a:off x="1260481" y="4515077"/>
            <a:ext cx="3881512" cy="1234184"/>
          </a:xfrm>
          <a:custGeom>
            <a:avLst/>
            <a:gdLst>
              <a:gd name="connsiteX0" fmla="*/ 0 w 2235838"/>
              <a:gd name="connsiteY0" fmla="*/ 242221 h 1453295"/>
              <a:gd name="connsiteX1" fmla="*/ 242221 w 2235838"/>
              <a:gd name="connsiteY1" fmla="*/ 0 h 1453295"/>
              <a:gd name="connsiteX2" fmla="*/ 1993617 w 2235838"/>
              <a:gd name="connsiteY2" fmla="*/ 0 h 1453295"/>
              <a:gd name="connsiteX3" fmla="*/ 2235838 w 2235838"/>
              <a:gd name="connsiteY3" fmla="*/ 242221 h 1453295"/>
              <a:gd name="connsiteX4" fmla="*/ 2235838 w 2235838"/>
              <a:gd name="connsiteY4" fmla="*/ 1211074 h 1453295"/>
              <a:gd name="connsiteX5" fmla="*/ 1993617 w 2235838"/>
              <a:gd name="connsiteY5" fmla="*/ 1453295 h 1453295"/>
              <a:gd name="connsiteX6" fmla="*/ 242221 w 2235838"/>
              <a:gd name="connsiteY6" fmla="*/ 1453295 h 1453295"/>
              <a:gd name="connsiteX7" fmla="*/ 0 w 2235838"/>
              <a:gd name="connsiteY7" fmla="*/ 1211074 h 1453295"/>
              <a:gd name="connsiteX8" fmla="*/ 0 w 2235838"/>
              <a:gd name="connsiteY8" fmla="*/ 242221 h 145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838" h="1453295">
                <a:moveTo>
                  <a:pt x="0" y="242221"/>
                </a:moveTo>
                <a:cubicBezTo>
                  <a:pt x="0" y="108446"/>
                  <a:pt x="108446" y="0"/>
                  <a:pt x="242221" y="0"/>
                </a:cubicBezTo>
                <a:lnTo>
                  <a:pt x="1993617" y="0"/>
                </a:lnTo>
                <a:cubicBezTo>
                  <a:pt x="2127392" y="0"/>
                  <a:pt x="2235838" y="108446"/>
                  <a:pt x="2235838" y="242221"/>
                </a:cubicBezTo>
                <a:lnTo>
                  <a:pt x="2235838" y="1211074"/>
                </a:lnTo>
                <a:cubicBezTo>
                  <a:pt x="2235838" y="1344849"/>
                  <a:pt x="2127392" y="1453295"/>
                  <a:pt x="1993617" y="1453295"/>
                </a:cubicBezTo>
                <a:lnTo>
                  <a:pt x="242221" y="1453295"/>
                </a:lnTo>
                <a:cubicBezTo>
                  <a:pt x="108446" y="1453295"/>
                  <a:pt x="0" y="1344849"/>
                  <a:pt x="0" y="1211074"/>
                </a:cubicBezTo>
                <a:lnTo>
                  <a:pt x="0" y="242221"/>
                </a:lnTo>
                <a:close/>
              </a:path>
            </a:pathLst>
          </a:custGeom>
          <a:solidFill>
            <a:srgbClr val="507DBF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82880" tIns="182880" rIns="182880" bIns="182880" numCol="1" spcCol="1270" anchor="t" anchorCtr="0">
            <a:spAutoFit/>
          </a:bodyPr>
          <a:lstStyle/>
          <a:p>
            <a:pPr marL="0" marR="0" lvl="0" indent="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Output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Updated parcel land use and area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Updated independent variables</a:t>
            </a:r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3D783326-0EBC-939A-5300-71826FEABE00}"/>
              </a:ext>
            </a:extLst>
          </p:cNvPr>
          <p:cNvSpPr/>
          <p:nvPr/>
        </p:nvSpPr>
        <p:spPr>
          <a:xfrm>
            <a:off x="4075779" y="2578926"/>
            <a:ext cx="3878549" cy="35938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260" y="1783575"/>
                </a:moveTo>
                <a:arcTo wR="1939274" hR="1939274" stAng="11076304" swAng="2303383"/>
              </a:path>
            </a:pathLst>
          </a:custGeom>
          <a:noFill/>
          <a:ln w="25400">
            <a:solidFill>
              <a:srgbClr val="11557B"/>
            </a:solidFill>
            <a:tailEnd type="arrow"/>
          </a:ln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B25A487E-4270-BDA2-E3B4-C106AC4AE3E5}"/>
              </a:ext>
            </a:extLst>
          </p:cNvPr>
          <p:cNvSpPr/>
          <p:nvPr/>
        </p:nvSpPr>
        <p:spPr>
          <a:xfrm>
            <a:off x="1860633" y="1681090"/>
            <a:ext cx="1544334" cy="1234184"/>
          </a:xfrm>
          <a:custGeom>
            <a:avLst/>
            <a:gdLst>
              <a:gd name="connsiteX0" fmla="*/ 0 w 2235838"/>
              <a:gd name="connsiteY0" fmla="*/ 242221 h 1453295"/>
              <a:gd name="connsiteX1" fmla="*/ 242221 w 2235838"/>
              <a:gd name="connsiteY1" fmla="*/ 0 h 1453295"/>
              <a:gd name="connsiteX2" fmla="*/ 1993617 w 2235838"/>
              <a:gd name="connsiteY2" fmla="*/ 0 h 1453295"/>
              <a:gd name="connsiteX3" fmla="*/ 2235838 w 2235838"/>
              <a:gd name="connsiteY3" fmla="*/ 242221 h 1453295"/>
              <a:gd name="connsiteX4" fmla="*/ 2235838 w 2235838"/>
              <a:gd name="connsiteY4" fmla="*/ 1211074 h 1453295"/>
              <a:gd name="connsiteX5" fmla="*/ 1993617 w 2235838"/>
              <a:gd name="connsiteY5" fmla="*/ 1453295 h 1453295"/>
              <a:gd name="connsiteX6" fmla="*/ 242221 w 2235838"/>
              <a:gd name="connsiteY6" fmla="*/ 1453295 h 1453295"/>
              <a:gd name="connsiteX7" fmla="*/ 0 w 2235838"/>
              <a:gd name="connsiteY7" fmla="*/ 1211074 h 1453295"/>
              <a:gd name="connsiteX8" fmla="*/ 0 w 2235838"/>
              <a:gd name="connsiteY8" fmla="*/ 242221 h 145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838" h="1453295">
                <a:moveTo>
                  <a:pt x="0" y="242221"/>
                </a:moveTo>
                <a:cubicBezTo>
                  <a:pt x="0" y="108446"/>
                  <a:pt x="108446" y="0"/>
                  <a:pt x="242221" y="0"/>
                </a:cubicBezTo>
                <a:lnTo>
                  <a:pt x="1993617" y="0"/>
                </a:lnTo>
                <a:cubicBezTo>
                  <a:pt x="2127392" y="0"/>
                  <a:pt x="2235838" y="108446"/>
                  <a:pt x="2235838" y="242221"/>
                </a:cubicBezTo>
                <a:lnTo>
                  <a:pt x="2235838" y="1211074"/>
                </a:lnTo>
                <a:cubicBezTo>
                  <a:pt x="2235838" y="1344849"/>
                  <a:pt x="2127392" y="1453295"/>
                  <a:pt x="1993617" y="1453295"/>
                </a:cubicBezTo>
                <a:lnTo>
                  <a:pt x="242221" y="1453295"/>
                </a:lnTo>
                <a:cubicBezTo>
                  <a:pt x="108446" y="1453295"/>
                  <a:pt x="0" y="1344849"/>
                  <a:pt x="0" y="1211074"/>
                </a:cubicBezTo>
                <a:lnTo>
                  <a:pt x="0" y="242221"/>
                </a:lnTo>
                <a:close/>
              </a:path>
            </a:pathLst>
          </a:custGeom>
          <a:solidFill>
            <a:srgbClr val="507DBF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none" lIns="182880" tIns="182880" rIns="182880" bIns="182880" numCol="1" spcCol="1270" anchor="t" anchorCtr="0">
            <a:spAutoFit/>
          </a:bodyPr>
          <a:lstStyle/>
          <a:p>
            <a:pPr marL="0" marR="0" lvl="0" indent="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Inputs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2020 Data</a:t>
            </a:r>
          </a:p>
          <a:p>
            <a:pPr marL="57150" marR="0" lvl="1" indent="-5715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Models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311C7C-DA7F-14EF-53EE-EB6958EFC307}"/>
              </a:ext>
            </a:extLst>
          </p:cNvPr>
          <p:cNvCxnSpPr/>
          <p:nvPr/>
        </p:nvCxnSpPr>
        <p:spPr>
          <a:xfrm>
            <a:off x="3535516" y="2272391"/>
            <a:ext cx="710005" cy="0"/>
          </a:xfrm>
          <a:prstGeom prst="straightConnector1">
            <a:avLst/>
          </a:prstGeom>
          <a:ln w="25400">
            <a:solidFill>
              <a:srgbClr val="11557B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91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AF04D-EA6C-0CBD-EE39-F3BFD53CE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C635D1-47E8-B3E6-A305-DB0A9F8D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Engine Validation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5A6B31-3A4B-7CE7-E303-E986DB2A7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28</a:t>
            </a:fld>
            <a:endParaRPr lang="en-US" b="1" dirty="0"/>
          </a:p>
        </p:txBody>
      </p:sp>
      <p:graphicFrame>
        <p:nvGraphicFramePr>
          <p:cNvPr id="3" name="Content Placeholder 10">
            <a:extLst>
              <a:ext uri="{FF2B5EF4-FFF2-40B4-BE49-F238E27FC236}">
                <a16:creationId xmlns:a16="http://schemas.microsoft.com/office/drawing/2014/main" id="{C700E549-8290-6412-697F-5E788AD8E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563284"/>
              </p:ext>
            </p:extLst>
          </p:nvPr>
        </p:nvGraphicFramePr>
        <p:xfrm>
          <a:off x="982663" y="1829280"/>
          <a:ext cx="98679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6280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926B-5E7B-6275-C5F7-08352326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516D70-8AB1-87FA-9D62-98058830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Use at the State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4B0A9C3-0CDA-DD41-B1CC-61FE85384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29</a:t>
            </a:fld>
            <a:endParaRPr lang="en-US" b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0F506BA-15FE-6F40-EA3B-A39F427A32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405207"/>
              </p:ext>
            </p:extLst>
          </p:nvPr>
        </p:nvGraphicFramePr>
        <p:xfrm>
          <a:off x="450573" y="4402593"/>
          <a:ext cx="10972801" cy="193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B956F2-01DF-3809-2FBB-34F6326464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705000"/>
              </p:ext>
            </p:extLst>
          </p:nvPr>
        </p:nvGraphicFramePr>
        <p:xfrm>
          <a:off x="450573" y="991111"/>
          <a:ext cx="10972801" cy="1948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CDBB87-EE05-BD10-9DBB-DEA9940BD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170559"/>
              </p:ext>
            </p:extLst>
          </p:nvPr>
        </p:nvGraphicFramePr>
        <p:xfrm>
          <a:off x="450573" y="2939553"/>
          <a:ext cx="10972801" cy="14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500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cket flying through space&#10;&#10;Description automatically generated">
            <a:extLst>
              <a:ext uri="{FF2B5EF4-FFF2-40B4-BE49-F238E27FC236}">
                <a16:creationId xmlns:a16="http://schemas.microsoft.com/office/drawing/2014/main" id="{774BA550-A525-3BFA-7F2C-E183A235CD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81974016-7187-0C8B-6D66-1BC32970AC41}"/>
              </a:ext>
            </a:extLst>
          </p:cNvPr>
          <p:cNvSpPr txBox="1">
            <a:spLocks/>
          </p:cNvSpPr>
          <p:nvPr/>
        </p:nvSpPr>
        <p:spPr>
          <a:xfrm>
            <a:off x="272696" y="288063"/>
            <a:ext cx="1164660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3467B"/>
                </a:solidFill>
                <a:latin typeface="Agency FB" panose="020B0503020202020204" pitchFamily="34" charset="0"/>
                <a:ea typeface="+mj-ea"/>
                <a:cs typeface="Courier New" panose="02070309020205020404" pitchFamily="49" charset="0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E93EE-ACB4-E84E-6706-F4C2E3488F76}"/>
              </a:ext>
            </a:extLst>
          </p:cNvPr>
          <p:cNvSpPr txBox="1"/>
          <p:nvPr/>
        </p:nvSpPr>
        <p:spPr>
          <a:xfrm>
            <a:off x="1967985" y="2403929"/>
            <a:ext cx="3076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Need for travel demand model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F417D5-A796-057E-C512-41ED88CD2925}"/>
              </a:ext>
            </a:extLst>
          </p:cNvPr>
          <p:cNvSpPr txBox="1"/>
          <p:nvPr/>
        </p:nvSpPr>
        <p:spPr>
          <a:xfrm>
            <a:off x="7737051" y="5554550"/>
            <a:ext cx="386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Complete Streets 360°</a:t>
            </a:r>
            <a:endParaRPr lang="en-US" baseline="300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(FDOT Context Classification Framework)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E95DDB-2ABE-F260-9E3C-53AC60FF523B}"/>
              </a:ext>
            </a:extLst>
          </p:cNvPr>
          <p:cNvSpPr txBox="1"/>
          <p:nvPr/>
        </p:nvSpPr>
        <p:spPr>
          <a:xfrm>
            <a:off x="4995390" y="1630291"/>
            <a:ext cx="1516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Objective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69DA7-0BB3-B7E0-6094-6A594466C3A4}"/>
              </a:ext>
            </a:extLst>
          </p:cNvPr>
          <p:cNvSpPr txBox="1"/>
          <p:nvPr/>
        </p:nvSpPr>
        <p:spPr>
          <a:xfrm>
            <a:off x="10103195" y="4762038"/>
            <a:ext cx="1775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Methodology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E44A09-5896-7413-75C2-D2B8C1BBF4A9}"/>
              </a:ext>
            </a:extLst>
          </p:cNvPr>
          <p:cNvSpPr txBox="1"/>
          <p:nvPr/>
        </p:nvSpPr>
        <p:spPr>
          <a:xfrm>
            <a:off x="7303126" y="708552"/>
            <a:ext cx="1549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Findings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B90BF0-1FAF-88C9-BC6A-1A9EBC174A3B}"/>
              </a:ext>
            </a:extLst>
          </p:cNvPr>
          <p:cNvSpPr txBox="1"/>
          <p:nvPr/>
        </p:nvSpPr>
        <p:spPr>
          <a:xfrm>
            <a:off x="10053767" y="3125950"/>
            <a:ext cx="1549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Next Steps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BEAE57B-4862-FF87-92A8-AE7C5A5F5917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01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C7BD4-B579-214E-EF6E-CA52BAD5B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70640-D9A3-4862-61E2-A4BA3827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78572-9845-787E-EDC2-68E7D241E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DC291B-2071-EAD8-DB58-EFC6C64C2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Data Products</a:t>
            </a:r>
          </a:p>
        </p:txBody>
      </p:sp>
    </p:spTree>
    <p:extLst>
      <p:ext uri="{BB962C8B-B14F-4D97-AF65-F5344CB8AC3E}">
        <p14:creationId xmlns:p14="http://schemas.microsoft.com/office/powerpoint/2010/main" val="3424666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45D4-014A-856B-C662-EDD7A6919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CA27F6-93D8-72AE-CCE0-CC70DECE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 Data Sample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CE3B0E3-E107-6C21-ABE5-EE98C8D39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31</a:t>
            </a:fld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70B84-B6EB-1E51-1E6B-8DDA50A61995}"/>
              </a:ext>
            </a:extLst>
          </p:cNvPr>
          <p:cNvSpPr txBox="1"/>
          <p:nvPr/>
        </p:nvSpPr>
        <p:spPr>
          <a:xfrm>
            <a:off x="1415143" y="6099730"/>
            <a:ext cx="678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Parcel Level Land Use Forecast for 2025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3F1A7D10-FE81-9CC2-606E-3E91866F9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447800"/>
            <a:ext cx="867854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8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39D8A-CE46-D12A-C5A8-7F25D4D2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3B3A78-2C4F-CAF8-66DD-A1CD6BFB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Group Data Sample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765DFD4-ED5F-9FA0-0B48-C763CBE15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32</a:t>
            </a:fld>
            <a:endParaRPr lang="en-US" b="1" dirty="0"/>
          </a:p>
        </p:txBody>
      </p:sp>
      <p:pic>
        <p:nvPicPr>
          <p:cNvPr id="3" name="Picture 2" descr="A map of the state of florida&#10;&#10;Description automatically generated">
            <a:extLst>
              <a:ext uri="{FF2B5EF4-FFF2-40B4-BE49-F238E27FC236}">
                <a16:creationId xmlns:a16="http://schemas.microsoft.com/office/drawing/2014/main" id="{44815087-C707-A8B6-5D2C-CA7F666E27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23545" r="11623" b="23468"/>
          <a:stretch/>
        </p:blipFill>
        <p:spPr bwMode="auto">
          <a:xfrm>
            <a:off x="1261872" y="1447800"/>
            <a:ext cx="5109936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B0662-27D8-F4A4-7498-0AF978F4A9A3}"/>
              </a:ext>
            </a:extLst>
          </p:cNvPr>
          <p:cNvSpPr txBox="1"/>
          <p:nvPr/>
        </p:nvSpPr>
        <p:spPr>
          <a:xfrm>
            <a:off x="1261872" y="6172200"/>
            <a:ext cx="678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Block Group Population Forecast for 2025</a:t>
            </a:r>
          </a:p>
        </p:txBody>
      </p:sp>
    </p:spTree>
    <p:extLst>
      <p:ext uri="{BB962C8B-B14F-4D97-AF65-F5344CB8AC3E}">
        <p14:creationId xmlns:p14="http://schemas.microsoft.com/office/powerpoint/2010/main" val="2549176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C0E24-5FC2-382B-1251-ADE395E0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489068-DC72-A8D9-718E-44E3281A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Tract Data Sample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86F15B3-E954-726E-C529-846CBB0C8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33</a:t>
            </a:fld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1F143-D2E6-75B6-0FB4-E5BED9F4A4AF}"/>
              </a:ext>
            </a:extLst>
          </p:cNvPr>
          <p:cNvSpPr txBox="1"/>
          <p:nvPr/>
        </p:nvSpPr>
        <p:spPr>
          <a:xfrm>
            <a:off x="1261872" y="6172200"/>
            <a:ext cx="678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Census Tract Median Income Forecast for 2025</a:t>
            </a:r>
          </a:p>
        </p:txBody>
      </p:sp>
      <p:pic>
        <p:nvPicPr>
          <p:cNvPr id="4" name="Picture 3" descr="A map of the state of florida&#10;&#10;Description automatically generated">
            <a:extLst>
              <a:ext uri="{FF2B5EF4-FFF2-40B4-BE49-F238E27FC236}">
                <a16:creationId xmlns:a16="http://schemas.microsoft.com/office/drawing/2014/main" id="{32DFD7D1-3C45-A312-1770-C5F62BAE3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t="24247" r="11185" b="23953"/>
          <a:stretch/>
        </p:blipFill>
        <p:spPr bwMode="auto">
          <a:xfrm>
            <a:off x="1261872" y="1462881"/>
            <a:ext cx="5256893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8206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2E2BE-71DD-A3F2-23E8-918447BD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34D01-2BB5-F435-F1D7-2B1975386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A0A46-D387-8F23-DBB7-11B242ECD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480B8-EC26-6433-2C4B-DF3B1B907C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How Can the Data Products</a:t>
            </a:r>
            <a:b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Be Used?</a:t>
            </a:r>
          </a:p>
        </p:txBody>
      </p:sp>
    </p:spTree>
    <p:extLst>
      <p:ext uri="{BB962C8B-B14F-4D97-AF65-F5344CB8AC3E}">
        <p14:creationId xmlns:p14="http://schemas.microsoft.com/office/powerpoint/2010/main" val="1628970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4AA45-4A5B-30ED-0458-9D067E80E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1306651-8E67-F4FE-66F3-FD095890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1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8B0C8F-067E-B977-7677-DB6FFB3C4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35</a:t>
            </a:fld>
            <a:endParaRPr lang="en-US" b="1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C7A72DB-93FD-73ED-3B7A-FCD842ABA377}"/>
              </a:ext>
            </a:extLst>
          </p:cNvPr>
          <p:cNvSpPr txBox="1">
            <a:spLocks/>
          </p:cNvSpPr>
          <p:nvPr/>
        </p:nvSpPr>
        <p:spPr>
          <a:xfrm>
            <a:off x="1069848" y="1624452"/>
            <a:ext cx="10058400" cy="43495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r>
              <a:rPr lang="en-US" sz="2600" dirty="0">
                <a:latin typeface="Biome" panose="020B0503030204020804" pitchFamily="34" charset="0"/>
                <a:cs typeface="Biome" panose="020B0503030204020804" pitchFamily="34" charset="0"/>
              </a:rPr>
              <a:t>Every urban/rural jurisdiction in Florida can readily use the data developed for </a:t>
            </a:r>
          </a:p>
          <a:p>
            <a:pPr lvl="1">
              <a:spcAft>
                <a:spcPts val="1000"/>
              </a:spcAft>
              <a:buBlip>
                <a:blip r:embed="rId2"/>
              </a:buBlip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Running travel demand models with a universal template of variables</a:t>
            </a:r>
          </a:p>
          <a:p>
            <a:pPr lvl="1">
              <a:spcAft>
                <a:spcPts val="1000"/>
              </a:spcAft>
              <a:buBlip>
                <a:blip r:embed="rId2"/>
              </a:buBlip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Jurisdictions can examine future growth generators and types of land use changes</a:t>
            </a:r>
          </a:p>
          <a:p>
            <a:pPr lvl="1">
              <a:spcAft>
                <a:spcPts val="1000"/>
              </a:spcAft>
              <a:buBlip>
                <a:blip r:embed="rId2"/>
              </a:buBlip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Explore opportunities to influence patterns to grow their revenue (from tax and business)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7DFCF3-44FA-C6AC-933D-4D2BCA0AE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562720"/>
              </p:ext>
            </p:extLst>
          </p:nvPr>
        </p:nvGraphicFramePr>
        <p:xfrm>
          <a:off x="1066800" y="1453449"/>
          <a:ext cx="10058400" cy="134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319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AC47E-655F-A876-E95A-58300C11F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4E022AC-C7BA-95FA-1587-E75BA0C7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2370DB-8ECC-1F3B-839F-AEADB3201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36</a:t>
            </a:fld>
            <a:endParaRPr lang="en-US" b="1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B31AEC6-B2C7-32D7-7B3F-9B4A0F7D75D3}"/>
              </a:ext>
            </a:extLst>
          </p:cNvPr>
          <p:cNvSpPr txBox="1">
            <a:spLocks/>
          </p:cNvSpPr>
          <p:nvPr/>
        </p:nvSpPr>
        <p:spPr>
          <a:xfrm>
            <a:off x="1069848" y="1115753"/>
            <a:ext cx="10058400" cy="53374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Use the data products to study how land use patterns are likely to evolve and identify transportation needs</a:t>
            </a:r>
          </a:p>
          <a:p>
            <a:pPr lvl="1">
              <a:spcAft>
                <a:spcPts val="1000"/>
              </a:spcAft>
              <a:buBlip>
                <a:blip r:embed="rId2"/>
              </a:buBlip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Increasing residential (such as single-family parcels) will require different infrastructure relative to commercial establishments</a:t>
            </a:r>
          </a:p>
          <a:p>
            <a:pPr>
              <a:spcAft>
                <a:spcPts val="1000"/>
              </a:spcAft>
              <a:buBlip>
                <a:blip r:embed="rId2"/>
              </a:buBlip>
            </a:pP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Explore how current transportation infrastructure is performing in locations with similar patterns right now and plan proactively for the future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A2FE3D6-8792-B9D6-7784-F6CF68528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882894"/>
              </p:ext>
            </p:extLst>
          </p:nvPr>
        </p:nvGraphicFramePr>
        <p:xfrm>
          <a:off x="1381539" y="1525536"/>
          <a:ext cx="9428922" cy="134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105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250A6-5EC8-CDC4-CCFC-DB2B59183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DF5DB7-1462-D9E1-9C86-F91C9738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3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653A6AB-2B31-6915-BF40-5A3744C7B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37</a:t>
            </a:fld>
            <a:endParaRPr lang="en-US" b="1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DD7D895-39B4-CF99-7254-77343D57CAA8}"/>
              </a:ext>
            </a:extLst>
          </p:cNvPr>
          <p:cNvSpPr txBox="1">
            <a:spLocks/>
          </p:cNvSpPr>
          <p:nvPr/>
        </p:nvSpPr>
        <p:spPr>
          <a:xfrm>
            <a:off x="334350" y="1234466"/>
            <a:ext cx="11519718" cy="5233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sz="26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sz="26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endParaRPr lang="en-US" sz="26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spcAft>
                <a:spcPts val="1000"/>
              </a:spcAft>
              <a:buBlip>
                <a:blip r:embed="rId2"/>
              </a:buBlip>
            </a:pPr>
            <a:r>
              <a:rPr lang="en-US" sz="2600" dirty="0">
                <a:latin typeface="Biome" panose="020B0503030204020804" pitchFamily="34" charset="0"/>
                <a:cs typeface="Biome" panose="020B0503030204020804" pitchFamily="34" charset="0"/>
              </a:rPr>
              <a:t>Pro-active safety planning will be possible with the data products</a:t>
            </a:r>
          </a:p>
          <a:p>
            <a:pPr>
              <a:spcAft>
                <a:spcPts val="1000"/>
              </a:spcAft>
              <a:buBlip>
                <a:blip r:embed="rId2"/>
              </a:buBlip>
            </a:pPr>
            <a:r>
              <a:rPr lang="en-US" sz="2600" dirty="0">
                <a:latin typeface="Biome" panose="020B0503030204020804" pitchFamily="34" charset="0"/>
                <a:cs typeface="Biome" panose="020B0503030204020804" pitchFamily="34" charset="0"/>
              </a:rPr>
              <a:t>We can use the data products to identify future locations that have a land use pattern that corresponds to high crashes currently</a:t>
            </a:r>
          </a:p>
          <a:p>
            <a:pPr lvl="1">
              <a:spcAft>
                <a:spcPts val="1000"/>
              </a:spcAft>
              <a:buBlip>
                <a:blip r:embed="rId2"/>
              </a:buBlip>
            </a:pP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Proactively plan and apply these corrective measures for these locations that can allow us to avoid re-design or retrofitting </a:t>
            </a:r>
          </a:p>
          <a:p>
            <a:pPr>
              <a:spcAft>
                <a:spcPts val="1000"/>
              </a:spcAft>
              <a:buBlip>
                <a:blip r:embed="rId2"/>
              </a:buBlip>
            </a:pPr>
            <a:r>
              <a:rPr lang="en-US" sz="2600" dirty="0">
                <a:latin typeface="Biome" panose="020B0503030204020804" pitchFamily="34" charset="0"/>
                <a:cs typeface="Biome" panose="020B0503030204020804" pitchFamily="34" charset="0"/>
              </a:rPr>
              <a:t>Explore what patterns contribute to safety and pro-actively apply these for different locations based on their evolutionary paths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1A350B-69A3-C3BF-F05F-53D734D99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431627"/>
              </p:ext>
            </p:extLst>
          </p:nvPr>
        </p:nvGraphicFramePr>
        <p:xfrm>
          <a:off x="334350" y="1507574"/>
          <a:ext cx="11519717" cy="134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2165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BCA24-BD14-B52E-3A31-CB77263F1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52A85D5-C56E-D48B-43F0-95960B19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20E49BF-77AE-D412-B83F-B892897B9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38</a:t>
            </a:fld>
            <a:endParaRPr lang="en-US" b="1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17CF9D-C9E6-60ED-A419-9BFDCF3B6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682227"/>
              </p:ext>
            </p:extLst>
          </p:nvPr>
        </p:nvGraphicFramePr>
        <p:xfrm>
          <a:off x="470452" y="1391478"/>
          <a:ext cx="11297478" cy="4591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897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4FB36-20AB-73C8-2E95-153EFE320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56E264-E7DF-2873-FB9C-9296A12C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B52DA7F-EBB4-4D10-9700-3938ABD03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39</a:t>
            </a:fld>
            <a:endParaRPr lang="en-US" b="1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7D6103B2-B535-E404-0723-A45259A476E0}"/>
              </a:ext>
            </a:extLst>
          </p:cNvPr>
          <p:cNvSpPr txBox="1">
            <a:spLocks/>
          </p:cNvSpPr>
          <p:nvPr/>
        </p:nvSpPr>
        <p:spPr>
          <a:xfrm>
            <a:off x="407769" y="1560404"/>
            <a:ext cx="3701499" cy="37371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n-US" sz="2400" dirty="0">
                <a:latin typeface="Biome" panose="020B0503030204020804" pitchFamily="34" charset="0"/>
                <a:cs typeface="Biome" panose="020B0503030204020804" pitchFamily="34" charset="0"/>
              </a:rPr>
              <a:t>Team Members </a:t>
            </a:r>
          </a:p>
          <a:p>
            <a:pPr lvl="1">
              <a:buBlip>
                <a:blip r:embed="rId2"/>
              </a:buBlip>
            </a:pP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Sudipta Tirtha</a:t>
            </a:r>
          </a:p>
          <a:p>
            <a:pPr lvl="1">
              <a:buBlip>
                <a:blip r:embed="rId2"/>
              </a:buBlip>
            </a:pP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Lauren Hoover</a:t>
            </a:r>
          </a:p>
          <a:p>
            <a:pPr lvl="1">
              <a:buBlip>
                <a:blip r:embed="rId2"/>
              </a:buBlip>
            </a:pP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Md </a:t>
            </a:r>
            <a:r>
              <a:rPr lang="en-US" sz="2100" dirty="0" err="1">
                <a:latin typeface="Biome" panose="020B0503030204020804" pitchFamily="34" charset="0"/>
                <a:cs typeface="Biome" panose="020B0503030204020804" pitchFamily="34" charset="0"/>
              </a:rPr>
              <a:t>Istiak</a:t>
            </a: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 Jahan</a:t>
            </a:r>
          </a:p>
          <a:p>
            <a:pPr lvl="1">
              <a:buBlip>
                <a:blip r:embed="rId2"/>
              </a:buBlip>
            </a:pP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Dewan Parvez</a:t>
            </a:r>
          </a:p>
          <a:p>
            <a:pPr lvl="1">
              <a:buBlip>
                <a:blip r:embed="rId2"/>
              </a:buBlip>
            </a:pPr>
            <a:r>
              <a:rPr lang="en-US" sz="2100" dirty="0" err="1">
                <a:latin typeface="Biome" panose="020B0503030204020804" pitchFamily="34" charset="0"/>
                <a:cs typeface="Biome" panose="020B0503030204020804" pitchFamily="34" charset="0"/>
              </a:rPr>
              <a:t>Susmita</a:t>
            </a: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 Sarker</a:t>
            </a:r>
          </a:p>
          <a:p>
            <a:pPr lvl="1">
              <a:buBlip>
                <a:blip r:embed="rId2"/>
              </a:buBlip>
            </a:pPr>
            <a:endParaRPr lang="en-US" sz="21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buBlip>
                <a:blip r:embed="rId2"/>
              </a:buBlip>
            </a:pPr>
            <a:r>
              <a:rPr lang="en-US" sz="2300" dirty="0">
                <a:latin typeface="Biome" panose="020B0503030204020804" pitchFamily="34" charset="0"/>
                <a:cs typeface="Biome" panose="020B0503030204020804" pitchFamily="34" charset="0"/>
              </a:rPr>
              <a:t>Others</a:t>
            </a:r>
          </a:p>
          <a:p>
            <a:pPr lvl="1">
              <a:buBlip>
                <a:blip r:embed="rId2"/>
              </a:buBlip>
            </a:pP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Sheldon Harrison</a:t>
            </a:r>
          </a:p>
          <a:p>
            <a:pPr lvl="1">
              <a:buBlip>
                <a:blip r:embed="rId2"/>
              </a:buBlip>
            </a:pPr>
            <a:r>
              <a:rPr lang="en-US" sz="2100" dirty="0">
                <a:latin typeface="Biome" panose="020B0503030204020804" pitchFamily="34" charset="0"/>
                <a:cs typeface="Biome" panose="020B0503030204020804" pitchFamily="34" charset="0"/>
              </a:rPr>
              <a:t>Krishnan Viswanathan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99DB44B5-8A63-EF09-5B9B-1908EF0958DD}"/>
              </a:ext>
            </a:extLst>
          </p:cNvPr>
          <p:cNvSpPr txBox="1">
            <a:spLocks/>
          </p:cNvSpPr>
          <p:nvPr/>
        </p:nvSpPr>
        <p:spPr>
          <a:xfrm>
            <a:off x="4109268" y="1560405"/>
            <a:ext cx="7938894" cy="2208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Blip>
                <a:blip r:embed="rId2"/>
              </a:buBlip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FDOT personnel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D34817">
                  <a:lumMod val="75000"/>
                </a:srgbClr>
              </a:buClr>
              <a:buSzPct val="85000"/>
              <a:buBlip>
                <a:blip r:embed="rId2"/>
              </a:buBlip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Thomas Hill (program manager and main advocate)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D34817">
                  <a:lumMod val="75000"/>
                </a:srgbClr>
              </a:buClr>
              <a:buSzPct val="85000"/>
              <a:buBlip>
                <a:blip r:embed="rId2"/>
              </a:buBlip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Vladimir Majano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D34817">
                  <a:lumMod val="75000"/>
                </a:srgbClr>
              </a:buClr>
              <a:buSzPct val="85000"/>
              <a:buBlip>
                <a:blip r:embed="rId2"/>
              </a:buBlip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cs typeface="Biome" panose="020B0503030204020804" pitchFamily="34" charset="0"/>
              </a:rPr>
              <a:t>Terry Corkery</a:t>
            </a:r>
          </a:p>
        </p:txBody>
      </p:sp>
    </p:spTree>
    <p:extLst>
      <p:ext uri="{BB962C8B-B14F-4D97-AF65-F5344CB8AC3E}">
        <p14:creationId xmlns:p14="http://schemas.microsoft.com/office/powerpoint/2010/main" val="289271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9C760-150A-5493-F405-F35C58D7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ne with numbers and circles&#10;&#10;Description automatically generated">
            <a:extLst>
              <a:ext uri="{FF2B5EF4-FFF2-40B4-BE49-F238E27FC236}">
                <a16:creationId xmlns:a16="http://schemas.microsoft.com/office/drawing/2014/main" id="{5EB6CF33-95B8-EB8B-BEA3-07381C9F38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D9D10-FDC1-8AB7-83C0-8A8D87AB3C68}"/>
              </a:ext>
            </a:extLst>
          </p:cNvPr>
          <p:cNvSpPr txBox="1"/>
          <p:nvPr/>
        </p:nvSpPr>
        <p:spPr>
          <a:xfrm>
            <a:off x="3360864" y="1719505"/>
            <a:ext cx="3399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Accurate Future Projections: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ACBC4-9F5E-D26B-3A6E-027780CD0E28}"/>
              </a:ext>
            </a:extLst>
          </p:cNvPr>
          <p:cNvSpPr txBox="1"/>
          <p:nvPr/>
        </p:nvSpPr>
        <p:spPr>
          <a:xfrm>
            <a:off x="3360865" y="2083998"/>
            <a:ext cx="271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Changing Demographics</a:t>
            </a:r>
          </a:p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Economic Shifts</a:t>
            </a:r>
          </a:p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Technological Advancements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2D331F-AC4C-1818-CF1A-5305FE7CAB63}"/>
              </a:ext>
            </a:extLst>
          </p:cNvPr>
          <p:cNvSpPr txBox="1"/>
          <p:nvPr/>
        </p:nvSpPr>
        <p:spPr>
          <a:xfrm>
            <a:off x="4660870" y="4285186"/>
            <a:ext cx="2186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Informed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Decision-Making: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FD66C3-52D9-B0B7-3E28-AC1762C13B8D}"/>
              </a:ext>
            </a:extLst>
          </p:cNvPr>
          <p:cNvSpPr txBox="1"/>
          <p:nvPr/>
        </p:nvSpPr>
        <p:spPr>
          <a:xfrm>
            <a:off x="4660870" y="4895900"/>
            <a:ext cx="24037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Investment Prioritization</a:t>
            </a:r>
          </a:p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Policy Development</a:t>
            </a:r>
          </a:p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Emergency Planning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01C812-C053-E411-B114-E2D80D671C1B}"/>
              </a:ext>
            </a:extLst>
          </p:cNvPr>
          <p:cNvSpPr txBox="1"/>
          <p:nvPr/>
        </p:nvSpPr>
        <p:spPr>
          <a:xfrm>
            <a:off x="6847401" y="1851631"/>
            <a:ext cx="5671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Improved Environmental Impact Assessments: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99E004-6918-B96B-749A-8982CC6C918E}"/>
              </a:ext>
            </a:extLst>
          </p:cNvPr>
          <p:cNvSpPr txBox="1"/>
          <p:nvPr/>
        </p:nvSpPr>
        <p:spPr>
          <a:xfrm>
            <a:off x="6847402" y="2274499"/>
            <a:ext cx="2406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Emissions Reduction</a:t>
            </a:r>
          </a:p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Land Use Planning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49BFF8-97B2-CA5D-D749-2F4831C9ECFA}"/>
              </a:ext>
            </a:extLst>
          </p:cNvPr>
          <p:cNvSpPr txBox="1"/>
          <p:nvPr/>
        </p:nvSpPr>
        <p:spPr>
          <a:xfrm>
            <a:off x="8190046" y="4526149"/>
            <a:ext cx="2797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Adapting to </a:t>
            </a:r>
            <a:b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Changing Conditions: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2704DD-46C8-3F5D-333F-96FA196E41DA}"/>
              </a:ext>
            </a:extLst>
          </p:cNvPr>
          <p:cNvSpPr txBox="1"/>
          <p:nvPr/>
        </p:nvSpPr>
        <p:spPr>
          <a:xfrm>
            <a:off x="8305257" y="5195238"/>
            <a:ext cx="2708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Real-time Updates</a:t>
            </a:r>
          </a:p>
          <a:p>
            <a:pPr marL="285750" lvl="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Scenario Analysis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109DD5-FEFC-6BA7-6365-58B61285D9FB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E23CB5A-B51D-E0BC-B3D1-DC3C306B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328"/>
            <a:ext cx="12192000" cy="864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Value in Updating Travel Demand Modeling</a:t>
            </a:r>
          </a:p>
        </p:txBody>
      </p:sp>
    </p:spTree>
    <p:extLst>
      <p:ext uri="{BB962C8B-B14F-4D97-AF65-F5344CB8AC3E}">
        <p14:creationId xmlns:p14="http://schemas.microsoft.com/office/powerpoint/2010/main" val="3064381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9741-9CC4-DFD7-04AB-AC7FF8770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06CE9B-80BF-B96C-E691-323C23F6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857"/>
            <a:ext cx="12185904" cy="685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8AD00-8479-AABC-56B8-658B46B23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A60FD-193B-D0DA-8D31-E45A8BA8B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77D68-A45B-8BF6-C9AB-33979DAE35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For more details - </a:t>
            </a:r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https://people.cecs.ucf.edu/neluru/</a:t>
            </a:r>
            <a:endParaRPr lang="en-US" dirty="0">
              <a:solidFill>
                <a:srgbClr val="C1C630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Email: </a:t>
            </a:r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naveen.eluru@ucf.edu</a:t>
            </a:r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738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B44DE-C355-3D5A-29E1-FF9674FF3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99B92D-71C2-F3C4-A3CB-CCF98155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" y="857"/>
            <a:ext cx="12185904" cy="685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02DDB-CD7B-9C73-CD6C-9E97B1638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657226"/>
            <a:ext cx="3619500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E63CE-33D3-F646-74C1-FD6030630B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Freight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CE506-ACC3-8314-2DD4-E3EBD67EE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C1C63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Jeanette Berk</a:t>
            </a:r>
          </a:p>
        </p:txBody>
      </p:sp>
    </p:spTree>
    <p:extLst>
      <p:ext uri="{BB962C8B-B14F-4D97-AF65-F5344CB8AC3E}">
        <p14:creationId xmlns:p14="http://schemas.microsoft.com/office/powerpoint/2010/main" val="579229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D4994-67F2-D8F9-DDAA-EF48CA9B3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591B31-4246-9D62-672E-5A63C73B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MentiMeter</a:t>
            </a:r>
            <a:r>
              <a:rPr lang="en-US" dirty="0"/>
              <a:t> Instructions (Live Poll)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2592EE-76ED-69B1-F661-010D056E2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42</a:t>
            </a:fld>
            <a:endParaRPr lang="en-US" b="1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31B993A-5FF4-6A4B-5CED-6D8FA070CE6C}"/>
              </a:ext>
            </a:extLst>
          </p:cNvPr>
          <p:cNvSpPr txBox="1">
            <a:spLocks/>
          </p:cNvSpPr>
          <p:nvPr/>
        </p:nvSpPr>
        <p:spPr>
          <a:xfrm>
            <a:off x="573599" y="2357093"/>
            <a:ext cx="6983647" cy="21438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sz="2000" dirty="0">
                <a:latin typeface="Biome" panose="020B0503030204020804" pitchFamily="34" charset="0"/>
                <a:cs typeface="Biome" panose="020B0503030204020804" pitchFamily="34" charset="0"/>
              </a:rPr>
              <a:t>Welcome to the Live Poll!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000" dirty="0">
                <a:latin typeface="Biome" panose="020B0503030204020804" pitchFamily="34" charset="0"/>
                <a:cs typeface="Biome" panose="020B0503030204020804" pitchFamily="34" charset="0"/>
              </a:rPr>
              <a:t>Scan the QR Code with your phone to access the questions. Your answers will show up on the screen. </a:t>
            </a:r>
          </a:p>
          <a:p>
            <a:pPr marL="0" indent="0">
              <a:buNone/>
            </a:pPr>
            <a:r>
              <a:rPr lang="en-US" sz="2000" dirty="0">
                <a:latin typeface="Biome" panose="020B0503030204020804" pitchFamily="34" charset="0"/>
                <a:cs typeface="Biome" panose="020B0503030204020804" pitchFamily="34" charset="0"/>
              </a:rPr>
              <a:t>We look forward to hearing your thoughts!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A7910-1FF2-4DF8-A3BA-ADB6EEAA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636" y="1797789"/>
            <a:ext cx="2527300" cy="24638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0A96BA67-299A-3C3F-9E91-BD5EBE108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60" y="4373164"/>
            <a:ext cx="3061252" cy="11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91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5F96ADE-5651-769C-1AAB-55C9588B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CBA9CA6-8BEF-8F4A-B465-D44A99E2A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43</a:t>
            </a:fld>
            <a:endParaRPr lang="en-US" b="1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44CF58CF-BB32-F39A-5747-C07479650D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2718882"/>
                  </p:ext>
                </p:extLst>
              </p:nvPr>
            </p:nvGraphicFramePr>
            <p:xfrm>
              <a:off x="179153" y="616688"/>
              <a:ext cx="10612894" cy="590036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44CF58CF-BB32-F39A-5747-C07479650D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153" y="616688"/>
                <a:ext cx="10612894" cy="59003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736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81FFFF2-D674-CDA1-C50E-63456BD4C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048D8F-D8B0-3C29-BE01-9C312DF33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44</a:t>
            </a:fld>
            <a:endParaRPr lang="en-US" b="1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EB7EF68B-9E3E-E4C2-C3D2-407377A86A8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9153" y="616688"/>
              <a:ext cx="10612894" cy="590036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EB7EF68B-9E3E-E4C2-C3D2-407377A86A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153" y="616688"/>
                <a:ext cx="10612894" cy="59003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4450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B7EE529-2F65-D1F1-A047-A5271155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C1A12DB-7AE1-6929-2BBE-5484299A4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45</a:t>
            </a:fld>
            <a:endParaRPr lang="en-US" b="1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7B2D8EE2-E3D5-A1CB-CD2B-4EF18AE554F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9153" y="616688"/>
              <a:ext cx="10612894" cy="590036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7B2D8EE2-E3D5-A1CB-CD2B-4EF18AE554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153" y="616688"/>
                <a:ext cx="10612894" cy="59003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001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13FFF5-1879-819F-E67C-F7E416ED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29BBC3B-FDFD-1CAC-A01B-2CAF29B6B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912" y="6334494"/>
            <a:ext cx="79525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b="1" smtClean="0"/>
              <a:pPr/>
              <a:t>46</a:t>
            </a:fld>
            <a:endParaRPr lang="en-US" b="1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EC451C3D-091B-769E-2CA5-DDB92966354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9153" y="616688"/>
              <a:ext cx="10612894" cy="590036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EC451C3D-091B-769E-2CA5-DDB929663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153" y="616688"/>
                <a:ext cx="10612894" cy="59003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9343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B198-CC51-DBFF-1DB5-8AD77D14B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1500"/>
            <a:ext cx="9144000" cy="2938463"/>
          </a:xfrm>
        </p:spPr>
        <p:txBody>
          <a:bodyPr/>
          <a:lstStyle/>
          <a:p>
            <a:r>
              <a:rPr lang="en-US" dirty="0"/>
              <a:t>Thank you for attending!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45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8D24D596-03DF-211A-C8A8-ADC874AE5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1659" y="2268078"/>
            <a:ext cx="1909666" cy="667522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8878" y="5041150"/>
            <a:ext cx="5791200" cy="1652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800100" lvl="2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“Putting the right street in the right place”</a:t>
            </a:r>
          </a:p>
          <a:p>
            <a:pPr marL="800100" lvl="2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Target Zero</a:t>
            </a:r>
          </a:p>
          <a:p>
            <a:pPr marL="800100" lvl="2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Safe Systems Approach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56236-3AF8-ED75-BCCE-33090EB0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6402"/>
            <a:ext cx="12192000" cy="7563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dirty="0"/>
              <a:t>COMPLETE STREETS 360</a:t>
            </a:r>
            <a:r>
              <a:rPr lang="en-US" sz="2400" baseline="30000" dirty="0"/>
              <a:t>0</a:t>
            </a:r>
            <a:r>
              <a:rPr lang="en-US" sz="2400" dirty="0"/>
              <a:t>: FDOT CONTEXT CLASSIFICATION FRAMEWORK)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C5171-F722-5727-5D44-EAB6E04EF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06" y="3801072"/>
            <a:ext cx="2775945" cy="2718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454071-1D25-B5C6-0C6C-E67DA4506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" r="447"/>
          <a:stretch/>
        </p:blipFill>
        <p:spPr>
          <a:xfrm>
            <a:off x="4238932" y="1444897"/>
            <a:ext cx="6074023" cy="287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C9B50-CB6B-1190-0418-8F2231A8E609}"/>
              </a:ext>
            </a:extLst>
          </p:cNvPr>
          <p:cNvGrpSpPr/>
          <p:nvPr/>
        </p:nvGrpSpPr>
        <p:grpSpPr>
          <a:xfrm>
            <a:off x="576406" y="1577145"/>
            <a:ext cx="2726798" cy="1494101"/>
            <a:chOff x="699696" y="1618113"/>
            <a:chExt cx="2726798" cy="1494101"/>
          </a:xfrm>
        </p:grpSpPr>
        <p:pic>
          <p:nvPicPr>
            <p:cNvPr id="6" name="Picture 5" descr="A blue and white rectangle with white lines&#10;&#10;Description automatically generated">
              <a:extLst>
                <a:ext uri="{FF2B5EF4-FFF2-40B4-BE49-F238E27FC236}">
                  <a16:creationId xmlns:a16="http://schemas.microsoft.com/office/drawing/2014/main" id="{2F94A71D-9455-D0AE-74DF-8D3F1ED52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16044" y="1001765"/>
              <a:ext cx="1494101" cy="2726798"/>
            </a:xfrm>
            <a:prstGeom prst="rect">
              <a:avLst/>
            </a:prstGeom>
          </p:spPr>
        </p:pic>
        <p:sp>
          <p:nvSpPr>
            <p:cNvPr id="11" name="Text Placeholder 6">
              <a:extLst>
                <a:ext uri="{FF2B5EF4-FFF2-40B4-BE49-F238E27FC236}">
                  <a16:creationId xmlns:a16="http://schemas.microsoft.com/office/drawing/2014/main" id="{D50415A0-CC42-977E-A038-6ACF766A6338}"/>
                </a:ext>
              </a:extLst>
            </p:cNvPr>
            <p:cNvSpPr txBox="1">
              <a:spLocks/>
            </p:cNvSpPr>
            <p:nvPr/>
          </p:nvSpPr>
          <p:spPr>
            <a:xfrm>
              <a:off x="699696" y="2117268"/>
              <a:ext cx="2434166" cy="3929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1000"/>
                </a:spcBef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Biome" panose="020B0503030204020804" pitchFamily="34" charset="0"/>
                  <a:cs typeface="Biome" panose="020B0503030204020804" pitchFamily="34" charset="0"/>
                </a:rPr>
                <a:t>APPROACH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F48B8D-5228-4DB9-77A5-971A6FABC077}"/>
              </a:ext>
            </a:extLst>
          </p:cNvPr>
          <p:cNvSpPr txBox="1"/>
          <p:nvPr/>
        </p:nvSpPr>
        <p:spPr>
          <a:xfrm>
            <a:off x="390546" y="3429000"/>
            <a:ext cx="3270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Biome" panose="020B0503030204020804" pitchFamily="34" charset="0"/>
                <a:cs typeface="Biome" panose="020B0503030204020804" pitchFamily="34" charset="0"/>
              </a:rPr>
              <a:t>Safe System Approach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58234F-48F6-F4C4-68B7-FA5491F8164C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9459A01-33DB-649A-6E8A-840E53157E12}"/>
              </a:ext>
            </a:extLst>
          </p:cNvPr>
          <p:cNvSpPr txBox="1">
            <a:spLocks/>
          </p:cNvSpPr>
          <p:nvPr/>
        </p:nvSpPr>
        <p:spPr>
          <a:xfrm>
            <a:off x="130538" y="640500"/>
            <a:ext cx="95083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3467B"/>
                </a:solidFill>
                <a:latin typeface="Agency FB" panose="020B0503020202020204" pitchFamily="34" charset="0"/>
                <a:ea typeface="+mj-ea"/>
                <a:cs typeface="Courier New" panose="02070309020205020404" pitchFamily="49" charset="0"/>
              </a:defRPr>
            </a:lvl1pPr>
          </a:lstStyle>
          <a:p>
            <a:r>
              <a:rPr lang="en-US" sz="3000" dirty="0">
                <a:latin typeface="Biome" panose="020B0503030204020804" pitchFamily="34" charset="0"/>
                <a:cs typeface="Biome" panose="020B0503030204020804" pitchFamily="34" charset="0"/>
              </a:rPr>
              <a:t>FDOT Context Classification Framework</a:t>
            </a:r>
          </a:p>
        </p:txBody>
      </p:sp>
      <p:pic>
        <p:nvPicPr>
          <p:cNvPr id="10" name="Picture 9" descr="A blue and white rectangle with white lines&#10;&#10;Description automatically generated">
            <a:extLst>
              <a:ext uri="{FF2B5EF4-FFF2-40B4-BE49-F238E27FC236}">
                <a16:creationId xmlns:a16="http://schemas.microsoft.com/office/drawing/2014/main" id="{7DECE31A-F862-8C0C-4F85-CF36C9C24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7091" y="2098566"/>
            <a:ext cx="1741264" cy="714950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5045" y="5134754"/>
            <a:ext cx="6150070" cy="1344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Roadway characteristics, 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Traffic Patterns, and 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Development Densities within Spatial Context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C6D731-A100-00DD-2DF1-B5C13F30ED22}"/>
              </a:ext>
            </a:extLst>
          </p:cNvPr>
          <p:cNvGrpSpPr/>
          <p:nvPr/>
        </p:nvGrpSpPr>
        <p:grpSpPr>
          <a:xfrm>
            <a:off x="1695655" y="1469439"/>
            <a:ext cx="8677401" cy="3167216"/>
            <a:chOff x="1055328" y="972399"/>
            <a:chExt cx="10036005" cy="36631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CB513A7-2EB8-044E-5178-4C42B274A068}"/>
                </a:ext>
              </a:extLst>
            </p:cNvPr>
            <p:cNvGrpSpPr/>
            <p:nvPr/>
          </p:nvGrpSpPr>
          <p:grpSpPr>
            <a:xfrm>
              <a:off x="1055328" y="972399"/>
              <a:ext cx="9992323" cy="3630679"/>
              <a:chOff x="945261" y="869354"/>
              <a:chExt cx="10649833" cy="386958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DB5465D-DE9C-D5A2-068E-E473E7D74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5261" y="881747"/>
                <a:ext cx="5502618" cy="385719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BD9EC8E-08B2-EAF1-2FF7-B6DCB3F52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7840" y="869354"/>
                <a:ext cx="5117254" cy="3857191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457916-91BB-B6F6-B5F8-62AF5D3548A0}"/>
                </a:ext>
              </a:extLst>
            </p:cNvPr>
            <p:cNvSpPr/>
            <p:nvPr/>
          </p:nvSpPr>
          <p:spPr>
            <a:xfrm>
              <a:off x="1055328" y="972399"/>
              <a:ext cx="10036005" cy="3663101"/>
            </a:xfrm>
            <a:prstGeom prst="rect">
              <a:avLst/>
            </a:prstGeom>
            <a:noFill/>
            <a:ln w="28575">
              <a:solidFill>
                <a:srgbClr val="1155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C3E48DD-FA88-B55F-1EDE-20108D8E7776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5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lines&#10;&#10;Description automatically generated">
            <a:extLst>
              <a:ext uri="{FF2B5EF4-FFF2-40B4-BE49-F238E27FC236}">
                <a16:creationId xmlns:a16="http://schemas.microsoft.com/office/drawing/2014/main" id="{CA2D67CA-917C-E67F-DD98-AA71EBE7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"/>
          <a:stretch/>
        </p:blipFill>
        <p:spPr>
          <a:xfrm>
            <a:off x="435416" y="1336045"/>
            <a:ext cx="11057465" cy="486070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8515" y="3042027"/>
            <a:ext cx="9351266" cy="2195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Establish a framework for incorporating FDOT's latest Context Class capacity guidelines into travel demand models to improve the accuracy and reliability of future transportation planning and decision-making</a:t>
            </a: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  <a:p>
            <a:pPr marL="0" indent="0">
              <a:buNone/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buBlip>
                <a:blip r:embed="rId3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buBlip>
                <a:blip r:embed="rId3"/>
              </a:buBlip>
            </a:pP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56236-3AF8-ED75-BCCE-33090EB0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55" y="661248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47BC54A-9A95-A8C5-5803-FD1D56F3527B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le with white lines&#10;&#10;Description automatically generated">
            <a:extLst>
              <a:ext uri="{FF2B5EF4-FFF2-40B4-BE49-F238E27FC236}">
                <a16:creationId xmlns:a16="http://schemas.microsoft.com/office/drawing/2014/main" id="{E1D62503-7ACC-12F3-E0DE-597711005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"/>
          <a:stretch/>
        </p:blipFill>
        <p:spPr>
          <a:xfrm>
            <a:off x="176665" y="1486317"/>
            <a:ext cx="8506265" cy="486070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F51FF4-A624-3A61-2F0C-1C85B5FBE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9895" y="3015406"/>
            <a:ext cx="7119804" cy="2293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Area Type (Core Urbanized, Urbanized, Transitioning, Rural)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Facility Type (Limited Access, Arterial)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UROAD factor (accounting for roadway geometry)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CONFAC factor (similar to K factor, accounting for development density)</a:t>
            </a:r>
          </a:p>
          <a:p>
            <a:pPr marL="342900" lvl="1" indent="-342900">
              <a:spcBef>
                <a:spcPts val="1000"/>
              </a:spcBef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Bureau of Public Roads (BPR) Coefficient and Exponent (used in speed-flow relationships)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56236-3AF8-ED75-BCCE-33090EB0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65" y="670914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Current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D540C-6311-21D5-3624-A641E0EA8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168" y="2048366"/>
            <a:ext cx="2634879" cy="3412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011613-D270-FB39-14E5-E23F81BAEE2C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6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A03795D9-11E0-92B2-4DCC-47887006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114" y="365125"/>
            <a:ext cx="9508375" cy="5492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ADBA6A-5AC3-CE7A-A8A1-62AD43635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750" y="6057092"/>
            <a:ext cx="795250" cy="365125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8041A0E7-121A-44E3-8AC5-310521332F4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C8AEC5-6AAA-E2C1-B7AF-62E7E5E736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" y="571"/>
            <a:ext cx="12190984" cy="6857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23821A-E4F1-20C0-132F-E8906AB6FC8B}"/>
              </a:ext>
            </a:extLst>
          </p:cNvPr>
          <p:cNvSpPr txBox="1"/>
          <p:nvPr/>
        </p:nvSpPr>
        <p:spPr>
          <a:xfrm>
            <a:off x="2553580" y="4362323"/>
            <a:ext cx="192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National Scan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C4CB9-1E0C-967A-8ACE-BFEB39F59F4D}"/>
              </a:ext>
            </a:extLst>
          </p:cNvPr>
          <p:cNvSpPr txBox="1"/>
          <p:nvPr/>
        </p:nvSpPr>
        <p:spPr>
          <a:xfrm>
            <a:off x="6054904" y="5349273"/>
            <a:ext cx="3200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Model Selection Criteria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6FD93-609D-6EF2-8D27-2D116673FB93}"/>
              </a:ext>
            </a:extLst>
          </p:cNvPr>
          <p:cNvSpPr txBox="1"/>
          <p:nvPr/>
        </p:nvSpPr>
        <p:spPr>
          <a:xfrm>
            <a:off x="4105763" y="2935716"/>
            <a:ext cx="3875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Implement the Context Class </a:t>
            </a:r>
            <a:b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Based Capacities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80CD75-2990-1430-6776-5C1A40043523}"/>
              </a:ext>
            </a:extLst>
          </p:cNvPr>
          <p:cNvSpPr txBox="1"/>
          <p:nvPr/>
        </p:nvSpPr>
        <p:spPr>
          <a:xfrm>
            <a:off x="8330798" y="3982302"/>
            <a:ext cx="3588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Comparison with Key Metrics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5E0C0-F3FA-6142-CC0E-35924D824175}"/>
              </a:ext>
            </a:extLst>
          </p:cNvPr>
          <p:cNvSpPr txBox="1"/>
          <p:nvPr/>
        </p:nvSpPr>
        <p:spPr>
          <a:xfrm>
            <a:off x="6835523" y="1661078"/>
            <a:ext cx="188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Key Findings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3212C-6F3C-259D-653B-96DE6F974F1B}"/>
              </a:ext>
            </a:extLst>
          </p:cNvPr>
          <p:cNvSpPr txBox="1">
            <a:spLocks/>
          </p:cNvSpPr>
          <p:nvPr/>
        </p:nvSpPr>
        <p:spPr>
          <a:xfrm>
            <a:off x="11240633" y="6347024"/>
            <a:ext cx="795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41A0E7-121A-44E3-8AC5-310521332F4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633D28FD-51CE-72C6-8741-91E8ADD48C97}"/>
              </a:ext>
            </a:extLst>
          </p:cNvPr>
          <p:cNvSpPr txBox="1">
            <a:spLocks/>
          </p:cNvSpPr>
          <p:nvPr/>
        </p:nvSpPr>
        <p:spPr>
          <a:xfrm>
            <a:off x="272696" y="288063"/>
            <a:ext cx="1164660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3467B"/>
                </a:solidFill>
                <a:latin typeface="Agency FB" panose="020B0503020202020204" pitchFamily="34" charset="0"/>
                <a:ea typeface="+mj-ea"/>
                <a:cs typeface="Courier New" panose="02070309020205020404" pitchFamily="49" charset="0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816452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blmasrt4d9ydh75jwawqfwq7eot1gbz4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webextensions/webextension1.xml><?xml version="1.0" encoding="utf-8"?>
<we:webextension xmlns:we="http://schemas.microsoft.com/office/webextensions/webextension/2010/11" id="{D7DDA9F1-12F2-E64F-8DC8-7EDBE9CCEAA9}">
  <we:reference id="wa104379261" version="4.3.0.0" store="en-IN" storeType="OMEX"/>
  <we:alternateReferences>
    <we:reference id="WA104379261" version="4.3.0.0" store="" storeType="OMEX"/>
  </we:alternateReferences>
  <we:properties>
    <we:property name="MENTIMETER_PPT_THEME_DISABLED" value="&quot;false&quot;"/>
    <we:property name="MENTIMETER_QUESTION_ID_KEY" value="&quot;fwt56icw3ybj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D7DDA9F1-12F2-E64F-8DC8-7EDBE9CCEAA9}">
  <we:reference id="wa104379261" version="4.3.0.0" store="en-IN" storeType="OMEX"/>
  <we:alternateReferences>
    <we:reference id="WA104379261" version="4.3.0.0" store="" storeType="OMEX"/>
  </we:alternateReferences>
  <we:properties>
    <we:property name="MENTIMETER_PPT_THEME_DISABLED" value="&quot;false&quot;"/>
    <we:property name="MENTIMETER_QUESTION_ID_KEY" value="&quot;zj42gui8ucxo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D7DDA9F1-12F2-E64F-8DC8-7EDBE9CCEAA9}">
  <we:reference id="wa104379261" version="4.3.0.0" store="en-IN" storeType="OMEX"/>
  <we:alternateReferences>
    <we:reference id="WA104379261" version="4.3.0.0" store="" storeType="OMEX"/>
  </we:alternateReferences>
  <we:properties>
    <we:property name="MENTIMETER_PPT_THEME_DISABLED" value="&quot;false&quot;"/>
    <we:property name="MENTIMETER_QUESTION_ID_KEY" value="&quot;a6p8fodp6nog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D7DDA9F1-12F2-E64F-8DC8-7EDBE9CCEAA9}">
  <we:reference id="wa104379261" version="4.3.0.0" store="en-IN" storeType="OMEX"/>
  <we:alternateReferences>
    <we:reference id="WA104379261" version="4.3.0.0" store="" storeType="OMEX"/>
  </we:alternateReferences>
  <we:properties>
    <we:property name="MENTIMETER_PPT_THEME_DISABLED" value="&quot;false&quot;"/>
    <we:property name="MENTIMETER_QUESTION_ID_KEY" value="&quot;sds6mah942aa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A1CEA5DD5CD41A5D16E93E1ACB810" ma:contentTypeVersion="18" ma:contentTypeDescription="Create a new document." ma:contentTypeScope="" ma:versionID="dc1407c2c8d9239a029f938a9e17c4c2">
  <xsd:schema xmlns:xsd="http://www.w3.org/2001/XMLSchema" xmlns:xs="http://www.w3.org/2001/XMLSchema" xmlns:p="http://schemas.microsoft.com/office/2006/metadata/properties" xmlns:ns2="80f4cd8f-94a4-400c-8e5c-522c4b7a562a" xmlns:ns3="b4902c75-ef42-4c23-b3ae-440cacf802ff" targetNamespace="http://schemas.microsoft.com/office/2006/metadata/properties" ma:root="true" ma:fieldsID="f1e581bbd57a133fb60bbeec8671e85f" ns2:_="" ns3:_="">
    <xsd:import namespace="80f4cd8f-94a4-400c-8e5c-522c4b7a562a"/>
    <xsd:import namespace="b4902c75-ef42-4c23-b3ae-440cacf80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TWOTitle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f4cd8f-94a4-400c-8e5c-522c4b7a5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TWOTitle" ma:index="12" nillable="true" ma:displayName="TWO" ma:decimals="0" ma:format="Dropdown" ma:internalName="TWOTitle" ma:percentage="FALSE">
      <xsd:simpleType>
        <xsd:restriction base="dms:Number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0d9232b-3ef6-462c-bf90-a33a2db08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02c75-ef42-4c23-b3ae-440cacf802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Taxonomy Catch All Column" ma:hidden="true" ma:list="{c65369ea-d3a6-40af-9c67-13e9c7c8f925}" ma:internalName="TaxCatchAll" ma:showField="CatchAllData" ma:web="b4902c75-ef42-4c23-b3ae-440cacf802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902c75-ef42-4c23-b3ae-440cacf802ff" xsi:nil="true"/>
    <lcf76f155ced4ddcb4097134ff3c332f xmlns="80f4cd8f-94a4-400c-8e5c-522c4b7a562a">
      <Terms xmlns="http://schemas.microsoft.com/office/infopath/2007/PartnerControls"/>
    </lcf76f155ced4ddcb4097134ff3c332f>
    <TWOTitle xmlns="80f4cd8f-94a4-400c-8e5c-522c4b7a562a" xsi:nil="true"/>
  </documentManagement>
</p:properties>
</file>

<file path=customXml/itemProps1.xml><?xml version="1.0" encoding="utf-8"?>
<ds:datastoreItem xmlns:ds="http://schemas.openxmlformats.org/officeDocument/2006/customXml" ds:itemID="{BAE39AC3-FC0B-4CE9-A969-F0E6FFFAA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f4cd8f-94a4-400c-8e5c-522c4b7a562a"/>
    <ds:schemaRef ds:uri="b4902c75-ef42-4c23-b3ae-440cacf80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64655-46A5-412E-8B10-6761A5C5E4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49238B-B2AE-4453-BBE7-213E3336893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0f4cd8f-94a4-400c-8e5c-522c4b7a562a"/>
    <ds:schemaRef ds:uri="http://purl.org/dc/terms/"/>
    <ds:schemaRef ds:uri="b4902c75-ef42-4c23-b3ae-440cacf802ff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9709</TotalTime>
  <Words>1910</Words>
  <Application>Microsoft Office PowerPoint</Application>
  <PresentationFormat>Widescreen</PresentationFormat>
  <Paragraphs>374</Paragraphs>
  <Slides>47</Slides>
  <Notes>2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2013 - 2022 Theme</vt:lpstr>
      <vt:lpstr>PowerPoint Presentation</vt:lpstr>
      <vt:lpstr>Context Class Capacity Integration into Travel Demand Models</vt:lpstr>
      <vt:lpstr>PowerPoint Presentation</vt:lpstr>
      <vt:lpstr>Value in Updating Travel Demand Modeling</vt:lpstr>
      <vt:lpstr>COMPLETE STREETS 3600: FDOT CONTEXT CLASSIFICATION FRAMEWORK)</vt:lpstr>
      <vt:lpstr>PowerPoint Presentation</vt:lpstr>
      <vt:lpstr>Objective</vt:lpstr>
      <vt:lpstr>Current Practice</vt:lpstr>
      <vt:lpstr>Next Steps</vt:lpstr>
      <vt:lpstr>Model Selection Criteria</vt:lpstr>
      <vt:lpstr>PowerPoint Presentation</vt:lpstr>
      <vt:lpstr>PowerPoint Presentation</vt:lpstr>
      <vt:lpstr>PowerPoint Presentation</vt:lpstr>
      <vt:lpstr>Findings</vt:lpstr>
      <vt:lpstr>Next Steps</vt:lpstr>
      <vt:lpstr>High-Resolution Statewide Socio-demographic, Land Use and Economic Development Framework for Transportation Planning</vt:lpstr>
      <vt:lpstr>Presentation Outline</vt:lpstr>
      <vt:lpstr>Background</vt:lpstr>
      <vt:lpstr>Objectives</vt:lpstr>
      <vt:lpstr>Research Overview</vt:lpstr>
      <vt:lpstr>PowerPoint Presentation</vt:lpstr>
      <vt:lpstr>Conceptual Framework for Land Use Evolution</vt:lpstr>
      <vt:lpstr>Model Framework</vt:lpstr>
      <vt:lpstr>Land Use Model Structure</vt:lpstr>
      <vt:lpstr>PowerPoint Presentation</vt:lpstr>
      <vt:lpstr>Simulation Validation and Results</vt:lpstr>
      <vt:lpstr>Simulation Engine</vt:lpstr>
      <vt:lpstr>Simulation Engine Validation</vt:lpstr>
      <vt:lpstr>Land Use at the State Level</vt:lpstr>
      <vt:lpstr>Data Products</vt:lpstr>
      <vt:lpstr>Parcel Data Sample</vt:lpstr>
      <vt:lpstr>Block Group Data Sample</vt:lpstr>
      <vt:lpstr>Census Tract Data Sample</vt:lpstr>
      <vt:lpstr>How Can the Data Products Be Used?</vt:lpstr>
      <vt:lpstr>Use Case 1</vt:lpstr>
      <vt:lpstr>Use Case 2</vt:lpstr>
      <vt:lpstr>Use Case 3</vt:lpstr>
      <vt:lpstr>Takeaways</vt:lpstr>
      <vt:lpstr>Acknowledgements</vt:lpstr>
      <vt:lpstr>Questions?</vt:lpstr>
      <vt:lpstr>Freight Discussion</vt:lpstr>
      <vt:lpstr>MentiMeter Instructions (Live Poll)</vt:lpstr>
      <vt:lpstr>PowerPoint Presentation</vt:lpstr>
      <vt:lpstr>PowerPoint Presentation</vt:lpstr>
      <vt:lpstr>PowerPoint Presentation</vt:lpstr>
      <vt:lpstr>PowerPoint Presentation</vt:lpstr>
      <vt:lpstr>Thank you for attending! </vt:lpstr>
    </vt:vector>
  </TitlesOfParts>
  <Company>HNTB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Savoy Brown</dc:creator>
  <cp:lastModifiedBy>nreid.Updater</cp:lastModifiedBy>
  <cp:revision>22</cp:revision>
  <dcterms:created xsi:type="dcterms:W3CDTF">2024-11-06T14:41:49Z</dcterms:created>
  <dcterms:modified xsi:type="dcterms:W3CDTF">2024-12-11T03:59:08Z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0x0101002D3A1CEA5DD5CD41A5D16E93E1ACB810</vt:lpwstr>
  </property>
  <property fmtid="{D5CDD505-2E9C-101B-9397-08002B2CF9AE}" pid="3" name="MediaServiceImageTags">
    <vt:lpwstr/>
  </property>
</Properties>
</file>