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amp;ehk=DfbZXooO" ContentType="image/jpeg"/>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72" r:id="rId1"/>
    <p:sldMasterId id="2147483703" r:id="rId2"/>
    <p:sldMasterId id="2147483729" r:id="rId3"/>
  </p:sldMasterIdLst>
  <p:notesMasterIdLst>
    <p:notesMasterId r:id="rId50"/>
  </p:notesMasterIdLst>
  <p:handoutMasterIdLst>
    <p:handoutMasterId r:id="rId51"/>
  </p:handoutMasterIdLst>
  <p:sldIdLst>
    <p:sldId id="392" r:id="rId4"/>
    <p:sldId id="708" r:id="rId5"/>
    <p:sldId id="742" r:id="rId6"/>
    <p:sldId id="721" r:id="rId7"/>
    <p:sldId id="714" r:id="rId8"/>
    <p:sldId id="717" r:id="rId9"/>
    <p:sldId id="716" r:id="rId10"/>
    <p:sldId id="743" r:id="rId11"/>
    <p:sldId id="746" r:id="rId12"/>
    <p:sldId id="744" r:id="rId13"/>
    <p:sldId id="745" r:id="rId14"/>
    <p:sldId id="715" r:id="rId15"/>
    <p:sldId id="568" r:id="rId16"/>
    <p:sldId id="395" r:id="rId17"/>
    <p:sldId id="393" r:id="rId18"/>
    <p:sldId id="718" r:id="rId19"/>
    <p:sldId id="720" r:id="rId20"/>
    <p:sldId id="736" r:id="rId21"/>
    <p:sldId id="738" r:id="rId22"/>
    <p:sldId id="739" r:id="rId23"/>
    <p:sldId id="737" r:id="rId24"/>
    <p:sldId id="722" r:id="rId25"/>
    <p:sldId id="723" r:id="rId26"/>
    <p:sldId id="724" r:id="rId27"/>
    <p:sldId id="731" r:id="rId28"/>
    <p:sldId id="732" r:id="rId29"/>
    <p:sldId id="725" r:id="rId30"/>
    <p:sldId id="726" r:id="rId31"/>
    <p:sldId id="727" r:id="rId32"/>
    <p:sldId id="728" r:id="rId33"/>
    <p:sldId id="630" r:id="rId34"/>
    <p:sldId id="631" r:id="rId35"/>
    <p:sldId id="730" r:id="rId36"/>
    <p:sldId id="678" r:id="rId37"/>
    <p:sldId id="690" r:id="rId38"/>
    <p:sldId id="691" r:id="rId39"/>
    <p:sldId id="696" r:id="rId40"/>
    <p:sldId id="740" r:id="rId41"/>
    <p:sldId id="698" r:id="rId42"/>
    <p:sldId id="675" r:id="rId43"/>
    <p:sldId id="699" r:id="rId44"/>
    <p:sldId id="459" r:id="rId45"/>
    <p:sldId id="460" r:id="rId46"/>
    <p:sldId id="458" r:id="rId47"/>
    <p:sldId id="747" r:id="rId48"/>
    <p:sldId id="388"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ung, Andrew" initials="YA" lastIdx="1" clrIdx="0">
    <p:extLst>
      <p:ext uri="{19B8F6BF-5375-455C-9EA6-DF929625EA0E}">
        <p15:presenceInfo xmlns:p15="http://schemas.microsoft.com/office/powerpoint/2012/main" userId="S-1-5-21-978016076-702945558-1050887974-397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6633"/>
    <a:srgbClr val="0DB14B"/>
    <a:srgbClr val="4472C4"/>
    <a:srgbClr val="FFF000"/>
    <a:srgbClr val="FFFFFF"/>
    <a:srgbClr val="CC9900"/>
    <a:srgbClr val="FFCCFF"/>
    <a:srgbClr val="FFC000"/>
    <a:srgbClr val="8E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75565" autoAdjust="0"/>
  </p:normalViewPr>
  <p:slideViewPr>
    <p:cSldViewPr snapToGrid="0">
      <p:cViewPr>
        <p:scale>
          <a:sx n="40" d="100"/>
          <a:sy n="40" d="100"/>
        </p:scale>
        <p:origin x="2478" y="378"/>
      </p:cViewPr>
      <p:guideLst/>
    </p:cSldViewPr>
  </p:slideViewPr>
  <p:notesTextViewPr>
    <p:cViewPr>
      <p:scale>
        <a:sx n="3" d="2"/>
        <a:sy n="3" d="2"/>
      </p:scale>
      <p:origin x="0" y="0"/>
    </p:cViewPr>
  </p:notesTextViewPr>
  <p:sorterViewPr>
    <p:cViewPr varScale="1">
      <p:scale>
        <a:sx n="100" d="100"/>
        <a:sy n="100" d="100"/>
      </p:scale>
      <p:origin x="0" y="-4698"/>
    </p:cViewPr>
  </p:sorter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806ABB3-221D-4810-9A4B-83AD07118118}" type="datetimeFigureOut">
              <a:rPr lang="en-US" smtClean="0"/>
              <a:t>2/14/2018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BCCD391-33B9-414A-9715-62FCEA10C03C}" type="slidenum">
              <a:rPr lang="en-US" smtClean="0"/>
              <a:t>‹#›</a:t>
            </a:fld>
            <a:endParaRPr lang="en-US" dirty="0"/>
          </a:p>
        </p:txBody>
      </p:sp>
    </p:spTree>
    <p:extLst>
      <p:ext uri="{BB962C8B-B14F-4D97-AF65-F5344CB8AC3E}">
        <p14:creationId xmlns:p14="http://schemas.microsoft.com/office/powerpoint/2010/main" val="346905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5755D2-616F-4872-9075-7A344E36F906}" type="datetimeFigureOut">
              <a:rPr lang="en-US" smtClean="0"/>
              <a:t>2/14/2018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C772E7-C96D-48E7-B3D6-F27E0FB61352}" type="slidenum">
              <a:rPr lang="en-US" smtClean="0"/>
              <a:t>‹#›</a:t>
            </a:fld>
            <a:endParaRPr lang="en-US" dirty="0"/>
          </a:p>
        </p:txBody>
      </p:sp>
    </p:spTree>
    <p:extLst>
      <p:ext uri="{BB962C8B-B14F-4D97-AF65-F5344CB8AC3E}">
        <p14:creationId xmlns:p14="http://schemas.microsoft.com/office/powerpoint/2010/main" val="2363051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5FE345-2572-D641-8A78-8068955EF24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159858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6B764-B6FF-47EE-9BBE-7C45EFE12DD4}" type="slidenum">
              <a:rPr lang="en-US" smtClean="0">
                <a:solidFill>
                  <a:prstClr val="black"/>
                </a:solidFill>
              </a:rPr>
              <a:pPr/>
              <a:t>31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10392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72E7-C96D-48E7-B3D6-F27E0FB61352}"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415749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72E7-C96D-48E7-B3D6-F27E0FB61352}"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844392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72E7-C96D-48E7-B3D6-F27E0FB61352}"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4168211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C772E7-C96D-48E7-B3D6-F27E0FB613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340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72E7-C96D-48E7-B3D6-F27E0FB61352}"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180042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72E7-C96D-48E7-B3D6-F27E0FB61352}" type="slidenum">
              <a:rPr lang="en-US" smtClean="0"/>
              <a:t>3</a:t>
            </a:fld>
            <a:endParaRPr lang="en-US" dirty="0"/>
          </a:p>
        </p:txBody>
      </p:sp>
    </p:spTree>
    <p:extLst>
      <p:ext uri="{BB962C8B-B14F-4D97-AF65-F5344CB8AC3E}">
        <p14:creationId xmlns:p14="http://schemas.microsoft.com/office/powerpoint/2010/main" val="1250954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72E7-C96D-48E7-B3D6-F27E0FB61352}" type="slidenum">
              <a:rPr lang="en-US" smtClean="0"/>
              <a:t>4</a:t>
            </a:fld>
            <a:endParaRPr lang="en-US" dirty="0"/>
          </a:p>
        </p:txBody>
      </p:sp>
    </p:spTree>
    <p:extLst>
      <p:ext uri="{BB962C8B-B14F-4D97-AF65-F5344CB8AC3E}">
        <p14:creationId xmlns:p14="http://schemas.microsoft.com/office/powerpoint/2010/main" val="795824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6B764-B6FF-47EE-9BBE-7C45EFE12DD4}" type="slidenum">
              <a:rPr lang="en-US" smtClean="0">
                <a:solidFill>
                  <a:prstClr val="black"/>
                </a:solidFill>
              </a:rPr>
              <a:pPr/>
              <a:t>20</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175723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6B764-B6FF-47EE-9BBE-7C45EFE12DD4}" type="slidenum">
              <a:rPr lang="en-US" smtClean="0">
                <a:solidFill>
                  <a:prstClr val="black"/>
                </a:solidFill>
              </a:rPr>
              <a:pPr/>
              <a:t>22</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665856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6B764-B6FF-47EE-9BBE-7C45EFE12DD4}" type="slidenum">
              <a:rPr lang="en-US" smtClean="0">
                <a:solidFill>
                  <a:prstClr val="black"/>
                </a:solidFill>
              </a:rPr>
              <a:pPr/>
              <a:t>26</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80557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72E7-C96D-48E7-B3D6-F27E0FB61352}"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613382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72E7-C96D-48E7-B3D6-F27E0FB61352}"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78567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72E7-C96D-48E7-B3D6-F27E0FB6135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51159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43B7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6"/>
            <a:ext cx="2133600" cy="365125"/>
          </a:xfrm>
          <a:prstGeom prst="rect">
            <a:avLst/>
          </a:prstGeom>
        </p:spPr>
        <p:txBody>
          <a:bodyPr/>
          <a:lstStyle/>
          <a:p>
            <a:fld id="{59F25895-6E09-5140-968F-99CA67214865}" type="datetimeFigureOut">
              <a:rPr lang="en-US" smtClean="0">
                <a:solidFill>
                  <a:srgbClr val="1C2A5A">
                    <a:tint val="75000"/>
                  </a:srgbClr>
                </a:solidFill>
              </a:rPr>
              <a:pPr/>
              <a:t>2/14/2018</a:t>
            </a:fld>
            <a:endParaRPr lang="en-US" dirty="0">
              <a:solidFill>
                <a:srgbClr val="1C2A5A">
                  <a:tint val="75000"/>
                </a:srgbClr>
              </a:solidFill>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dirty="0">
              <a:solidFill>
                <a:srgbClr val="1C2A5A">
                  <a:tint val="75000"/>
                </a:srgbClr>
              </a:solidFill>
            </a:endParaRPr>
          </a:p>
        </p:txBody>
      </p:sp>
      <p:sp>
        <p:nvSpPr>
          <p:cNvPr id="6" name="Slide Number Placeholder 5"/>
          <p:cNvSpPr>
            <a:spLocks noGrp="1"/>
          </p:cNvSpPr>
          <p:nvPr>
            <p:ph type="sldNum" sz="quarter" idx="12"/>
          </p:nvPr>
        </p:nvSpPr>
        <p:spPr/>
        <p:txBody>
          <a:bodyPr/>
          <a:lstStyle/>
          <a:p>
            <a:fld id="{8970C57D-AA55-CC46-84BC-450512CA4844}" type="slidenum">
              <a:rPr lang="en-US" smtClean="0">
                <a:solidFill>
                  <a:srgbClr val="1C2A5A">
                    <a:tint val="75000"/>
                  </a:srgbClr>
                </a:solidFill>
              </a:rPr>
              <a:pPr/>
              <a:t>‹#›</a:t>
            </a:fld>
            <a:endParaRPr lang="en-US" dirty="0">
              <a:solidFill>
                <a:srgbClr val="1C2A5A">
                  <a:tint val="75000"/>
                </a:srgbClr>
              </a:solidFill>
            </a:endParaRPr>
          </a:p>
        </p:txBody>
      </p:sp>
    </p:spTree>
    <p:extLst>
      <p:ext uri="{BB962C8B-B14F-4D97-AF65-F5344CB8AC3E}">
        <p14:creationId xmlns:p14="http://schemas.microsoft.com/office/powerpoint/2010/main" val="3974473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6"/>
            <a:ext cx="2133600" cy="365125"/>
          </a:xfrm>
          <a:prstGeom prst="rect">
            <a:avLst/>
          </a:prstGeom>
        </p:spPr>
        <p:txBody>
          <a:bodyPr/>
          <a:lstStyle/>
          <a:p>
            <a:fld id="{59F25895-6E09-5140-968F-99CA67214865}" type="datetimeFigureOut">
              <a:rPr lang="en-US" smtClean="0">
                <a:solidFill>
                  <a:srgbClr val="1C2A5A">
                    <a:tint val="75000"/>
                  </a:srgbClr>
                </a:solidFill>
              </a:rPr>
              <a:pPr/>
              <a:t>2/14/2018</a:t>
            </a:fld>
            <a:endParaRPr lang="en-US" dirty="0">
              <a:solidFill>
                <a:srgbClr val="1C2A5A">
                  <a:tint val="75000"/>
                </a:srgbClr>
              </a:solidFill>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dirty="0">
              <a:solidFill>
                <a:srgbClr val="1C2A5A">
                  <a:tint val="75000"/>
                </a:srgbClr>
              </a:solidFill>
            </a:endParaRPr>
          </a:p>
        </p:txBody>
      </p:sp>
      <p:sp>
        <p:nvSpPr>
          <p:cNvPr id="6" name="Slide Number Placeholder 5"/>
          <p:cNvSpPr>
            <a:spLocks noGrp="1"/>
          </p:cNvSpPr>
          <p:nvPr>
            <p:ph type="sldNum" sz="quarter" idx="12"/>
          </p:nvPr>
        </p:nvSpPr>
        <p:spPr/>
        <p:txBody>
          <a:bodyPr/>
          <a:lstStyle/>
          <a:p>
            <a:fld id="{8970C57D-AA55-CC46-84BC-450512CA4844}" type="slidenum">
              <a:rPr lang="en-US" smtClean="0">
                <a:solidFill>
                  <a:srgbClr val="1C2A5A">
                    <a:tint val="75000"/>
                  </a:srgbClr>
                </a:solidFill>
              </a:rPr>
              <a:pPr/>
              <a:t>‹#›</a:t>
            </a:fld>
            <a:endParaRPr lang="en-US" dirty="0">
              <a:solidFill>
                <a:srgbClr val="1C2A5A">
                  <a:tint val="75000"/>
                </a:srgbClr>
              </a:solidFill>
            </a:endParaRPr>
          </a:p>
        </p:txBody>
      </p:sp>
    </p:spTree>
    <p:extLst>
      <p:ext uri="{BB962C8B-B14F-4D97-AF65-F5344CB8AC3E}">
        <p14:creationId xmlns:p14="http://schemas.microsoft.com/office/powerpoint/2010/main" val="3835087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6"/>
            <a:ext cx="2133600" cy="365125"/>
          </a:xfrm>
          <a:prstGeom prst="rect">
            <a:avLst/>
          </a:prstGeom>
        </p:spPr>
        <p:txBody>
          <a:bodyPr/>
          <a:lstStyle/>
          <a:p>
            <a:fld id="{59F25895-6E09-5140-968F-99CA67214865}" type="datetimeFigureOut">
              <a:rPr lang="en-US" smtClean="0">
                <a:solidFill>
                  <a:srgbClr val="1C2A5A">
                    <a:tint val="75000"/>
                  </a:srgbClr>
                </a:solidFill>
              </a:rPr>
              <a:pPr/>
              <a:t>2/14/2018</a:t>
            </a:fld>
            <a:endParaRPr lang="en-US" dirty="0">
              <a:solidFill>
                <a:srgbClr val="1C2A5A">
                  <a:tint val="75000"/>
                </a:srgbClr>
              </a:solidFill>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dirty="0">
              <a:solidFill>
                <a:srgbClr val="1C2A5A">
                  <a:tint val="75000"/>
                </a:srgbClr>
              </a:solidFill>
            </a:endParaRPr>
          </a:p>
        </p:txBody>
      </p:sp>
      <p:sp>
        <p:nvSpPr>
          <p:cNvPr id="6" name="Slide Number Placeholder 5"/>
          <p:cNvSpPr>
            <a:spLocks noGrp="1"/>
          </p:cNvSpPr>
          <p:nvPr>
            <p:ph type="sldNum" sz="quarter" idx="12"/>
          </p:nvPr>
        </p:nvSpPr>
        <p:spPr/>
        <p:txBody>
          <a:bodyPr/>
          <a:lstStyle/>
          <a:p>
            <a:fld id="{8970C57D-AA55-CC46-84BC-450512CA4844}" type="slidenum">
              <a:rPr lang="en-US" smtClean="0">
                <a:solidFill>
                  <a:srgbClr val="1C2A5A">
                    <a:tint val="75000"/>
                  </a:srgbClr>
                </a:solidFill>
              </a:rPr>
              <a:pPr/>
              <a:t>‹#›</a:t>
            </a:fld>
            <a:endParaRPr lang="en-US" dirty="0">
              <a:solidFill>
                <a:srgbClr val="1C2A5A">
                  <a:tint val="75000"/>
                </a:srgbClr>
              </a:solidFill>
            </a:endParaRPr>
          </a:p>
        </p:txBody>
      </p:sp>
    </p:spTree>
    <p:extLst>
      <p:ext uri="{BB962C8B-B14F-4D97-AF65-F5344CB8AC3E}">
        <p14:creationId xmlns:p14="http://schemas.microsoft.com/office/powerpoint/2010/main" val="1931439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cxnSp>
        <p:nvCxnSpPr>
          <p:cNvPr id="11" name="Straight Connector 10"/>
          <p:cNvCxnSpPr/>
          <p:nvPr/>
        </p:nvCxnSpPr>
        <p:spPr>
          <a:xfrm>
            <a:off x="9144001" y="0"/>
            <a:ext cx="0" cy="5303838"/>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9" name="Title Placeholder 1"/>
          <p:cNvSpPr>
            <a:spLocks noGrp="1"/>
          </p:cNvSpPr>
          <p:nvPr>
            <p:ph type="title"/>
          </p:nvPr>
        </p:nvSpPr>
        <p:spPr>
          <a:xfrm>
            <a:off x="442006" y="238354"/>
            <a:ext cx="7786914" cy="516391"/>
          </a:xfrm>
          <a:prstGeom prst="rect">
            <a:avLst/>
          </a:prstGeom>
        </p:spPr>
        <p:txBody>
          <a:bodyPr vert="horz" lIns="91440" tIns="45720" rIns="91440" bIns="45720" rtlCol="0" anchor="ctr">
            <a:noAutofit/>
          </a:bodyPr>
          <a:lstStyle/>
          <a:p>
            <a:r>
              <a:rPr lang="en-US" dirty="0"/>
              <a:t>Click to edit Master title style</a:t>
            </a:r>
          </a:p>
        </p:txBody>
      </p:sp>
      <p:pic>
        <p:nvPicPr>
          <p:cNvPr id="14" name="Picture 13"/>
          <p:cNvPicPr/>
          <p:nvPr userDrawn="1"/>
        </p:nvPicPr>
        <p:blipFill>
          <a:blip r:embed="rId2" cstate="print">
            <a:extLst>
              <a:ext uri="{28A0092B-C50C-407E-A947-70E740481C1C}">
                <a14:useLocalDpi xmlns:a14="http://schemas.microsoft.com/office/drawing/2010/main" val="0"/>
              </a:ext>
            </a:extLst>
          </a:blip>
          <a:stretch>
            <a:fillRect/>
          </a:stretch>
        </p:blipFill>
        <p:spPr>
          <a:xfrm>
            <a:off x="7898584" y="6333816"/>
            <a:ext cx="805634" cy="391866"/>
          </a:xfrm>
          <a:prstGeom prst="rect">
            <a:avLst/>
          </a:prstGeom>
        </p:spPr>
      </p:pic>
      <p:sp>
        <p:nvSpPr>
          <p:cNvPr id="3" name="Rectangle 2"/>
          <p:cNvSpPr/>
          <p:nvPr userDrawn="1"/>
        </p:nvSpPr>
        <p:spPr>
          <a:xfrm>
            <a:off x="442007" y="6342443"/>
            <a:ext cx="2344326" cy="3171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8474429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43B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solidFill>
                <a:srgbClr val="1C2A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C2A5A">
                  <a:tint val="75000"/>
                </a:srgbClr>
              </a:solidFill>
            </a:endParaRPr>
          </a:p>
        </p:txBody>
      </p:sp>
    </p:spTree>
    <p:extLst>
      <p:ext uri="{BB962C8B-B14F-4D97-AF65-F5344CB8AC3E}">
        <p14:creationId xmlns:p14="http://schemas.microsoft.com/office/powerpoint/2010/main" val="4264968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a:t>
            </a:r>
            <a:r>
              <a:rPr lang="en-US" dirty="0" err="1"/>
              <a:t>stle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p:spPr>
        <p:txBody>
          <a:bodyPr/>
          <a:lstStyle/>
          <a:p>
            <a:endParaRPr lang="en-US" dirty="0">
              <a:solidFill>
                <a:srgbClr val="1C2A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C2A5A">
                  <a:tint val="75000"/>
                </a:srgbClr>
              </a:solidFill>
            </a:endParaRPr>
          </a:p>
        </p:txBody>
      </p:sp>
    </p:spTree>
    <p:extLst>
      <p:ext uri="{BB962C8B-B14F-4D97-AF65-F5344CB8AC3E}">
        <p14:creationId xmlns:p14="http://schemas.microsoft.com/office/powerpoint/2010/main" val="719567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a:t>
            </a:r>
            <a:r>
              <a:rPr lang="en-US" dirty="0" err="1"/>
              <a:t>stle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p:spPr>
        <p:txBody>
          <a:bodyPr/>
          <a:lstStyle/>
          <a:p>
            <a:endParaRPr lang="en-US" dirty="0">
              <a:solidFill>
                <a:srgbClr val="1C2A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C2A5A">
                  <a:tint val="75000"/>
                </a:srgb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grpSp>
        <p:nvGrpSpPr>
          <p:cNvPr id="14" name="Group 13"/>
          <p:cNvGrpSpPr/>
          <p:nvPr userDrawn="1"/>
        </p:nvGrpSpPr>
        <p:grpSpPr>
          <a:xfrm>
            <a:off x="314691" y="6227106"/>
            <a:ext cx="8579209" cy="584775"/>
            <a:chOff x="300807" y="5416177"/>
            <a:chExt cx="8579209" cy="584775"/>
          </a:xfrm>
        </p:grpSpPr>
        <p:sp>
          <p:nvSpPr>
            <p:cNvPr id="15" name="TextBox 14"/>
            <p:cNvSpPr txBox="1"/>
            <p:nvPr/>
          </p:nvSpPr>
          <p:spPr>
            <a:xfrm>
              <a:off x="300807" y="5416177"/>
              <a:ext cx="1603850" cy="584775"/>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lumMod val="65000"/>
                    </a:prstClr>
                  </a:solidFill>
                </a:rPr>
                <a:t>FHWA Policy Points</a:t>
              </a:r>
            </a:p>
          </p:txBody>
        </p:sp>
        <p:sp>
          <p:nvSpPr>
            <p:cNvPr id="16" name="TextBox 15"/>
            <p:cNvSpPr txBox="1"/>
            <p:nvPr/>
          </p:nvSpPr>
          <p:spPr>
            <a:xfrm>
              <a:off x="2190551" y="5416177"/>
              <a:ext cx="1480257" cy="338554"/>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solidFill>
                </a:rPr>
                <a:t>IMRs &amp; IOARs</a:t>
              </a:r>
            </a:p>
          </p:txBody>
        </p:sp>
        <p:sp>
          <p:nvSpPr>
            <p:cNvPr id="17" name="TextBox 16"/>
            <p:cNvSpPr txBox="1"/>
            <p:nvPr/>
          </p:nvSpPr>
          <p:spPr>
            <a:xfrm>
              <a:off x="3784110" y="5416177"/>
              <a:ext cx="1688824" cy="338554"/>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lumMod val="65000"/>
                    </a:prstClr>
                  </a:solidFill>
                </a:rPr>
                <a:t>SIMRs</a:t>
              </a:r>
            </a:p>
          </p:txBody>
        </p:sp>
        <p:sp>
          <p:nvSpPr>
            <p:cNvPr id="18" name="TextBox 17"/>
            <p:cNvSpPr txBox="1"/>
            <p:nvPr/>
          </p:nvSpPr>
          <p:spPr>
            <a:xfrm>
              <a:off x="5685877" y="5416177"/>
              <a:ext cx="1459061" cy="338554"/>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lumMod val="65000"/>
                    </a:prstClr>
                  </a:solidFill>
                </a:rPr>
                <a:t>Reevaluations</a:t>
              </a:r>
            </a:p>
          </p:txBody>
        </p:sp>
        <p:sp>
          <p:nvSpPr>
            <p:cNvPr id="19" name="TextBox 18"/>
            <p:cNvSpPr txBox="1"/>
            <p:nvPr/>
          </p:nvSpPr>
          <p:spPr>
            <a:xfrm>
              <a:off x="7399759" y="5416177"/>
              <a:ext cx="1480257" cy="584775"/>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lumMod val="65000"/>
                    </a:prstClr>
                  </a:solidFill>
                </a:rPr>
                <a:t>Traffic Development</a:t>
              </a:r>
            </a:p>
          </p:txBody>
        </p:sp>
      </p:grpSp>
    </p:spTree>
    <p:extLst>
      <p:ext uri="{BB962C8B-B14F-4D97-AF65-F5344CB8AC3E}">
        <p14:creationId xmlns:p14="http://schemas.microsoft.com/office/powerpoint/2010/main" val="144238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a:t>
            </a:r>
            <a:r>
              <a:rPr lang="en-US" dirty="0" err="1"/>
              <a:t>stle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p:spPr>
        <p:txBody>
          <a:bodyPr/>
          <a:lstStyle/>
          <a:p>
            <a:endParaRPr lang="en-US" dirty="0">
              <a:solidFill>
                <a:srgbClr val="1C2A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C2A5A">
                  <a:tint val="75000"/>
                </a:srgb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grpSp>
        <p:nvGrpSpPr>
          <p:cNvPr id="14" name="Group 13"/>
          <p:cNvGrpSpPr/>
          <p:nvPr/>
        </p:nvGrpSpPr>
        <p:grpSpPr>
          <a:xfrm>
            <a:off x="314691" y="6227106"/>
            <a:ext cx="8579209" cy="584775"/>
            <a:chOff x="300807" y="5416177"/>
            <a:chExt cx="8579209" cy="584775"/>
          </a:xfrm>
        </p:grpSpPr>
        <p:sp>
          <p:nvSpPr>
            <p:cNvPr id="15" name="TextBox 14"/>
            <p:cNvSpPr txBox="1"/>
            <p:nvPr/>
          </p:nvSpPr>
          <p:spPr>
            <a:xfrm>
              <a:off x="300807" y="5416177"/>
              <a:ext cx="1603850" cy="584775"/>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lumMod val="65000"/>
                    </a:prstClr>
                  </a:solidFill>
                </a:rPr>
                <a:t>FHWA Policy Points</a:t>
              </a:r>
            </a:p>
          </p:txBody>
        </p:sp>
        <p:sp>
          <p:nvSpPr>
            <p:cNvPr id="16" name="TextBox 15"/>
            <p:cNvSpPr txBox="1"/>
            <p:nvPr/>
          </p:nvSpPr>
          <p:spPr>
            <a:xfrm>
              <a:off x="2190551" y="5416177"/>
              <a:ext cx="1480257" cy="338554"/>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lumMod val="65000"/>
                    </a:prstClr>
                  </a:solidFill>
                </a:rPr>
                <a:t>IMRs &amp; IOARs</a:t>
              </a:r>
            </a:p>
          </p:txBody>
        </p:sp>
        <p:sp>
          <p:nvSpPr>
            <p:cNvPr id="17" name="TextBox 16"/>
            <p:cNvSpPr txBox="1"/>
            <p:nvPr/>
          </p:nvSpPr>
          <p:spPr>
            <a:xfrm>
              <a:off x="3784110" y="5416177"/>
              <a:ext cx="1688824" cy="338554"/>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solidFill>
                </a:rPr>
                <a:t>SIMRs</a:t>
              </a:r>
            </a:p>
          </p:txBody>
        </p:sp>
        <p:sp>
          <p:nvSpPr>
            <p:cNvPr id="18" name="TextBox 17"/>
            <p:cNvSpPr txBox="1"/>
            <p:nvPr/>
          </p:nvSpPr>
          <p:spPr>
            <a:xfrm>
              <a:off x="5685877" y="5416177"/>
              <a:ext cx="1459061" cy="338554"/>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lumMod val="65000"/>
                    </a:prstClr>
                  </a:solidFill>
                </a:rPr>
                <a:t>Reevaluations</a:t>
              </a:r>
            </a:p>
          </p:txBody>
        </p:sp>
        <p:sp>
          <p:nvSpPr>
            <p:cNvPr id="19" name="TextBox 18"/>
            <p:cNvSpPr txBox="1"/>
            <p:nvPr/>
          </p:nvSpPr>
          <p:spPr>
            <a:xfrm>
              <a:off x="7399759" y="5416177"/>
              <a:ext cx="1480257" cy="584775"/>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lumMod val="65000"/>
                    </a:prstClr>
                  </a:solidFill>
                </a:rPr>
                <a:t>Traffic Development</a:t>
              </a:r>
            </a:p>
          </p:txBody>
        </p:sp>
      </p:grpSp>
    </p:spTree>
    <p:extLst>
      <p:ext uri="{BB962C8B-B14F-4D97-AF65-F5344CB8AC3E}">
        <p14:creationId xmlns:p14="http://schemas.microsoft.com/office/powerpoint/2010/main" val="330225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a:t>
            </a:r>
            <a:r>
              <a:rPr lang="en-US" dirty="0" err="1"/>
              <a:t>stle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p:spPr>
        <p:txBody>
          <a:bodyPr/>
          <a:lstStyle/>
          <a:p>
            <a:endParaRPr lang="en-US" dirty="0">
              <a:solidFill>
                <a:srgbClr val="1C2A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C2A5A">
                  <a:tint val="75000"/>
                </a:srgb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grpSp>
        <p:nvGrpSpPr>
          <p:cNvPr id="14" name="Group 13"/>
          <p:cNvGrpSpPr/>
          <p:nvPr/>
        </p:nvGrpSpPr>
        <p:grpSpPr>
          <a:xfrm>
            <a:off x="314691" y="6227106"/>
            <a:ext cx="8579209" cy="584775"/>
            <a:chOff x="300807" y="5416177"/>
            <a:chExt cx="8579209" cy="584775"/>
          </a:xfrm>
        </p:grpSpPr>
        <p:sp>
          <p:nvSpPr>
            <p:cNvPr id="15" name="TextBox 14"/>
            <p:cNvSpPr txBox="1"/>
            <p:nvPr/>
          </p:nvSpPr>
          <p:spPr>
            <a:xfrm>
              <a:off x="300807" y="5416177"/>
              <a:ext cx="1603850" cy="584775"/>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lumMod val="65000"/>
                    </a:prstClr>
                  </a:solidFill>
                </a:rPr>
                <a:t>FHWA Policy Points</a:t>
              </a:r>
            </a:p>
          </p:txBody>
        </p:sp>
        <p:sp>
          <p:nvSpPr>
            <p:cNvPr id="16" name="TextBox 15"/>
            <p:cNvSpPr txBox="1"/>
            <p:nvPr/>
          </p:nvSpPr>
          <p:spPr>
            <a:xfrm>
              <a:off x="2190551" y="5416177"/>
              <a:ext cx="1480257" cy="338554"/>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lumMod val="65000"/>
                    </a:prstClr>
                  </a:solidFill>
                </a:rPr>
                <a:t>IMRs &amp; IOARs</a:t>
              </a:r>
            </a:p>
          </p:txBody>
        </p:sp>
        <p:sp>
          <p:nvSpPr>
            <p:cNvPr id="17" name="TextBox 16"/>
            <p:cNvSpPr txBox="1"/>
            <p:nvPr/>
          </p:nvSpPr>
          <p:spPr>
            <a:xfrm>
              <a:off x="3784110" y="5416177"/>
              <a:ext cx="1688824" cy="338554"/>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lumMod val="65000"/>
                    </a:prstClr>
                  </a:solidFill>
                </a:rPr>
                <a:t>SIMRs</a:t>
              </a:r>
            </a:p>
          </p:txBody>
        </p:sp>
        <p:sp>
          <p:nvSpPr>
            <p:cNvPr id="18" name="TextBox 17"/>
            <p:cNvSpPr txBox="1"/>
            <p:nvPr/>
          </p:nvSpPr>
          <p:spPr>
            <a:xfrm>
              <a:off x="5685877" y="5416177"/>
              <a:ext cx="1459061" cy="338554"/>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solidFill>
                </a:rPr>
                <a:t>Reevaluations</a:t>
              </a:r>
            </a:p>
          </p:txBody>
        </p:sp>
        <p:sp>
          <p:nvSpPr>
            <p:cNvPr id="19" name="TextBox 18"/>
            <p:cNvSpPr txBox="1"/>
            <p:nvPr/>
          </p:nvSpPr>
          <p:spPr>
            <a:xfrm>
              <a:off x="7399759" y="5416177"/>
              <a:ext cx="1480257" cy="584775"/>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lumMod val="65000"/>
                    </a:prstClr>
                  </a:solidFill>
                </a:rPr>
                <a:t>Traffic Development</a:t>
              </a:r>
            </a:p>
          </p:txBody>
        </p:sp>
      </p:grpSp>
    </p:spTree>
    <p:extLst>
      <p:ext uri="{BB962C8B-B14F-4D97-AF65-F5344CB8AC3E}">
        <p14:creationId xmlns:p14="http://schemas.microsoft.com/office/powerpoint/2010/main" val="227278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a:t>
            </a:r>
            <a:r>
              <a:rPr lang="en-US" dirty="0" err="1"/>
              <a:t>stle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p:spPr>
        <p:txBody>
          <a:bodyPr/>
          <a:lstStyle/>
          <a:p>
            <a:endParaRPr lang="en-US" dirty="0">
              <a:solidFill>
                <a:srgbClr val="1C2A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C2A5A">
                  <a:tint val="75000"/>
                </a:srgb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grpSp>
        <p:nvGrpSpPr>
          <p:cNvPr id="14" name="Group 13"/>
          <p:cNvGrpSpPr/>
          <p:nvPr/>
        </p:nvGrpSpPr>
        <p:grpSpPr>
          <a:xfrm>
            <a:off x="314691" y="6227106"/>
            <a:ext cx="8579209" cy="584775"/>
            <a:chOff x="300807" y="5416177"/>
            <a:chExt cx="8579209" cy="584775"/>
          </a:xfrm>
        </p:grpSpPr>
        <p:sp>
          <p:nvSpPr>
            <p:cNvPr id="15" name="TextBox 14"/>
            <p:cNvSpPr txBox="1"/>
            <p:nvPr/>
          </p:nvSpPr>
          <p:spPr>
            <a:xfrm>
              <a:off x="300807" y="5416177"/>
              <a:ext cx="1603850" cy="584775"/>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lumMod val="65000"/>
                    </a:prstClr>
                  </a:solidFill>
                </a:rPr>
                <a:t>FHWA Policy Points</a:t>
              </a:r>
            </a:p>
          </p:txBody>
        </p:sp>
        <p:sp>
          <p:nvSpPr>
            <p:cNvPr id="16" name="TextBox 15"/>
            <p:cNvSpPr txBox="1"/>
            <p:nvPr/>
          </p:nvSpPr>
          <p:spPr>
            <a:xfrm>
              <a:off x="2190551" y="5416177"/>
              <a:ext cx="1480257" cy="338554"/>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lumMod val="65000"/>
                    </a:prstClr>
                  </a:solidFill>
                </a:rPr>
                <a:t>IMRs &amp; IOARs</a:t>
              </a:r>
            </a:p>
          </p:txBody>
        </p:sp>
        <p:sp>
          <p:nvSpPr>
            <p:cNvPr id="17" name="TextBox 16"/>
            <p:cNvSpPr txBox="1"/>
            <p:nvPr/>
          </p:nvSpPr>
          <p:spPr>
            <a:xfrm>
              <a:off x="3784110" y="5416177"/>
              <a:ext cx="1688824" cy="338554"/>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lumMod val="65000"/>
                    </a:prstClr>
                  </a:solidFill>
                </a:rPr>
                <a:t>SIMRs</a:t>
              </a:r>
            </a:p>
          </p:txBody>
        </p:sp>
        <p:sp>
          <p:nvSpPr>
            <p:cNvPr id="18" name="TextBox 17"/>
            <p:cNvSpPr txBox="1"/>
            <p:nvPr/>
          </p:nvSpPr>
          <p:spPr>
            <a:xfrm>
              <a:off x="5685877" y="5416177"/>
              <a:ext cx="1459061" cy="338554"/>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lumMod val="65000"/>
                    </a:prstClr>
                  </a:solidFill>
                </a:rPr>
                <a:t>Reevaluations</a:t>
              </a:r>
            </a:p>
          </p:txBody>
        </p:sp>
        <p:sp>
          <p:nvSpPr>
            <p:cNvPr id="19" name="TextBox 18"/>
            <p:cNvSpPr txBox="1"/>
            <p:nvPr/>
          </p:nvSpPr>
          <p:spPr>
            <a:xfrm>
              <a:off x="7399759" y="5416177"/>
              <a:ext cx="1480257" cy="584775"/>
            </a:xfrm>
            <a:prstGeom prst="rect">
              <a:avLst/>
            </a:prstGeom>
            <a:noFill/>
          </p:spPr>
          <p:txBody>
            <a:bodyPr wrap="square" rtlCol="0">
              <a:spAutoFit/>
            </a:bodyPr>
            <a:lstStyle/>
            <a:p>
              <a:pPr algn="ctr" defTabSz="457200">
                <a:spcBef>
                  <a:spcPts val="600"/>
                </a:spcBef>
                <a:spcAft>
                  <a:spcPts val="600"/>
                </a:spcAft>
              </a:pPr>
              <a:r>
                <a:rPr lang="en-US" sz="1600" b="1" dirty="0">
                  <a:solidFill>
                    <a:prstClr val="white"/>
                  </a:solidFill>
                </a:rPr>
                <a:t>Traffic Development</a:t>
              </a:r>
            </a:p>
          </p:txBody>
        </p:sp>
      </p:grpSp>
    </p:spTree>
    <p:extLst>
      <p:ext uri="{BB962C8B-B14F-4D97-AF65-F5344CB8AC3E}">
        <p14:creationId xmlns:p14="http://schemas.microsoft.com/office/powerpoint/2010/main" val="69015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43B7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solidFill>
                <a:srgbClr val="1C2A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C2A5A">
                  <a:tint val="75000"/>
                </a:srgb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spTree>
    <p:extLst>
      <p:ext uri="{BB962C8B-B14F-4D97-AF65-F5344CB8AC3E}">
        <p14:creationId xmlns:p14="http://schemas.microsoft.com/office/powerpoint/2010/main" val="69736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970C57D-AA55-CC46-84BC-450512CA4844}" type="slidenum">
              <a:rPr lang="en-US" smtClean="0">
                <a:solidFill>
                  <a:srgbClr val="1C2A5A">
                    <a:tint val="75000"/>
                  </a:srgbClr>
                </a:solidFill>
              </a:rPr>
              <a:pPr/>
              <a:t>‹#›</a:t>
            </a:fld>
            <a:endParaRPr lang="en-US" dirty="0">
              <a:solidFill>
                <a:srgbClr val="1C2A5A">
                  <a:tint val="75000"/>
                </a:srgbClr>
              </a:solidFill>
            </a:endParaRPr>
          </a:p>
        </p:txBody>
      </p:sp>
    </p:spTree>
    <p:extLst>
      <p:ext uri="{BB962C8B-B14F-4D97-AF65-F5344CB8AC3E}">
        <p14:creationId xmlns:p14="http://schemas.microsoft.com/office/powerpoint/2010/main" val="247357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srgbClr val="1C2A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1C2A5A">
                  <a:tint val="75000"/>
                </a:srgbClr>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spTree>
    <p:extLst>
      <p:ext uri="{BB962C8B-B14F-4D97-AF65-F5344CB8AC3E}">
        <p14:creationId xmlns:p14="http://schemas.microsoft.com/office/powerpoint/2010/main" val="3491601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1C2A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1C2A5A">
                  <a:tint val="75000"/>
                </a:srgbClr>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spTree>
    <p:extLst>
      <p:ext uri="{BB962C8B-B14F-4D97-AF65-F5344CB8AC3E}">
        <p14:creationId xmlns:p14="http://schemas.microsoft.com/office/powerpoint/2010/main" val="667710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srgbClr val="1C2A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1C2A5A">
                  <a:tint val="75000"/>
                </a:srgbClr>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spTree>
    <p:extLst>
      <p:ext uri="{BB962C8B-B14F-4D97-AF65-F5344CB8AC3E}">
        <p14:creationId xmlns:p14="http://schemas.microsoft.com/office/powerpoint/2010/main" val="802222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1C2A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1C2A5A">
                  <a:tint val="75000"/>
                </a:srgbClr>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spTree>
    <p:extLst>
      <p:ext uri="{BB962C8B-B14F-4D97-AF65-F5344CB8AC3E}">
        <p14:creationId xmlns:p14="http://schemas.microsoft.com/office/powerpoint/2010/main" val="3762076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srgbClr val="1C2A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1C2A5A">
                  <a:tint val="75000"/>
                </a:srgbClr>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spTree>
    <p:extLst>
      <p:ext uri="{BB962C8B-B14F-4D97-AF65-F5344CB8AC3E}">
        <p14:creationId xmlns:p14="http://schemas.microsoft.com/office/powerpoint/2010/main" val="3305733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srgbClr val="1C2A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1C2A5A">
                  <a:tint val="75000"/>
                </a:srgbClr>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spTree>
    <p:extLst>
      <p:ext uri="{BB962C8B-B14F-4D97-AF65-F5344CB8AC3E}">
        <p14:creationId xmlns:p14="http://schemas.microsoft.com/office/powerpoint/2010/main" val="1288029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1C2A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C2A5A">
                  <a:tint val="75000"/>
                </a:srgb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spTree>
    <p:extLst>
      <p:ext uri="{BB962C8B-B14F-4D97-AF65-F5344CB8AC3E}">
        <p14:creationId xmlns:p14="http://schemas.microsoft.com/office/powerpoint/2010/main" val="1432907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1C2A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C2A5A">
                  <a:tint val="75000"/>
                </a:srgb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spTree>
    <p:extLst>
      <p:ext uri="{BB962C8B-B14F-4D97-AF65-F5344CB8AC3E}">
        <p14:creationId xmlns:p14="http://schemas.microsoft.com/office/powerpoint/2010/main" val="3489988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Title and Vertical Text">
    <p:spTree>
      <p:nvGrpSpPr>
        <p:cNvPr id="1" name=""/>
        <p:cNvGrpSpPr/>
        <p:nvPr/>
      </p:nvGrpSpPr>
      <p:grpSpPr>
        <a:xfrm>
          <a:off x="0" y="0"/>
          <a:ext cx="0" cy="0"/>
          <a:chOff x="0" y="0"/>
          <a:chExt cx="0" cy="0"/>
        </a:xfrm>
      </p:grpSpPr>
      <p:cxnSp>
        <p:nvCxnSpPr>
          <p:cNvPr id="11" name="Straight Connector 10"/>
          <p:cNvCxnSpPr/>
          <p:nvPr/>
        </p:nvCxnSpPr>
        <p:spPr>
          <a:xfrm>
            <a:off x="9144001" y="0"/>
            <a:ext cx="0" cy="5303838"/>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itle Placeholder 1"/>
          <p:cNvSpPr>
            <a:spLocks noGrp="1"/>
          </p:cNvSpPr>
          <p:nvPr>
            <p:ph type="title"/>
          </p:nvPr>
        </p:nvSpPr>
        <p:spPr>
          <a:xfrm>
            <a:off x="442006" y="238354"/>
            <a:ext cx="7786914" cy="516391"/>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23958137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cxnSp>
        <p:nvCxnSpPr>
          <p:cNvPr id="11" name="Straight Connector 10"/>
          <p:cNvCxnSpPr/>
          <p:nvPr/>
        </p:nvCxnSpPr>
        <p:spPr>
          <a:xfrm>
            <a:off x="9144001" y="0"/>
            <a:ext cx="0" cy="5303838"/>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9" name="Title Placeholder 1"/>
          <p:cNvSpPr>
            <a:spLocks noGrp="1"/>
          </p:cNvSpPr>
          <p:nvPr>
            <p:ph type="title"/>
          </p:nvPr>
        </p:nvSpPr>
        <p:spPr>
          <a:xfrm>
            <a:off x="442006" y="238354"/>
            <a:ext cx="7786914" cy="516391"/>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97169687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43B76"/>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6"/>
            <a:ext cx="2133600" cy="365125"/>
          </a:xfrm>
          <a:prstGeom prst="rect">
            <a:avLst/>
          </a:prstGeom>
        </p:spPr>
        <p:txBody>
          <a:bodyPr/>
          <a:lstStyle/>
          <a:p>
            <a:fld id="{59F25895-6E09-5140-968F-99CA67214865}" type="datetimeFigureOut">
              <a:rPr lang="en-US" smtClean="0">
                <a:solidFill>
                  <a:srgbClr val="1C2A5A">
                    <a:tint val="75000"/>
                  </a:srgbClr>
                </a:solidFill>
              </a:rPr>
              <a:pPr/>
              <a:t>2/14/2018</a:t>
            </a:fld>
            <a:endParaRPr lang="en-US" dirty="0">
              <a:solidFill>
                <a:srgbClr val="1C2A5A">
                  <a:tint val="75000"/>
                </a:srgbClr>
              </a:solidFill>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dirty="0">
              <a:solidFill>
                <a:srgbClr val="1C2A5A">
                  <a:tint val="75000"/>
                </a:srgbClr>
              </a:solidFill>
            </a:endParaRPr>
          </a:p>
        </p:txBody>
      </p:sp>
      <p:sp>
        <p:nvSpPr>
          <p:cNvPr id="6" name="Slide Number Placeholder 5"/>
          <p:cNvSpPr>
            <a:spLocks noGrp="1"/>
          </p:cNvSpPr>
          <p:nvPr>
            <p:ph type="sldNum" sz="quarter" idx="12"/>
          </p:nvPr>
        </p:nvSpPr>
        <p:spPr/>
        <p:txBody>
          <a:bodyPr/>
          <a:lstStyle/>
          <a:p>
            <a:fld id="{8970C57D-AA55-CC46-84BC-450512CA4844}" type="slidenum">
              <a:rPr lang="en-US" smtClean="0">
                <a:solidFill>
                  <a:srgbClr val="1C2A5A">
                    <a:tint val="75000"/>
                  </a:srgbClr>
                </a:solidFill>
              </a:rPr>
              <a:pPr/>
              <a:t>‹#›</a:t>
            </a:fld>
            <a:endParaRPr lang="en-US" dirty="0">
              <a:solidFill>
                <a:srgbClr val="1C2A5A">
                  <a:tint val="75000"/>
                </a:srgbClr>
              </a:solidFill>
            </a:endParaRPr>
          </a:p>
        </p:txBody>
      </p:sp>
    </p:spTree>
    <p:extLst>
      <p:ext uri="{BB962C8B-B14F-4D97-AF65-F5344CB8AC3E}">
        <p14:creationId xmlns:p14="http://schemas.microsoft.com/office/powerpoint/2010/main" val="3776462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cxnSp>
        <p:nvCxnSpPr>
          <p:cNvPr id="11" name="Straight Connector 10"/>
          <p:cNvCxnSpPr/>
          <p:nvPr/>
        </p:nvCxnSpPr>
        <p:spPr>
          <a:xfrm>
            <a:off x="9144001" y="0"/>
            <a:ext cx="0" cy="5303838"/>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9" name="Title Placeholder 1"/>
          <p:cNvSpPr>
            <a:spLocks noGrp="1"/>
          </p:cNvSpPr>
          <p:nvPr>
            <p:ph type="title"/>
          </p:nvPr>
        </p:nvSpPr>
        <p:spPr>
          <a:xfrm>
            <a:off x="442006" y="238354"/>
            <a:ext cx="7786914" cy="516391"/>
          </a:xfrm>
          <a:prstGeom prst="rect">
            <a:avLst/>
          </a:prstGeom>
        </p:spPr>
        <p:txBody>
          <a:bodyPr vert="horz" lIns="91440" tIns="45720" rIns="91440" bIns="45720" rtlCol="0" anchor="ctr">
            <a:noAutofit/>
          </a:bodyPr>
          <a:lstStyle/>
          <a:p>
            <a:r>
              <a:rPr lang="en-US" dirty="0"/>
              <a:t>Click to edit Master title style</a:t>
            </a:r>
          </a:p>
        </p:txBody>
      </p:sp>
      <p:pic>
        <p:nvPicPr>
          <p:cNvPr id="14" name="Picture 13"/>
          <p:cNvPicPr/>
          <p:nvPr userDrawn="1"/>
        </p:nvPicPr>
        <p:blipFill>
          <a:blip r:embed="rId2" cstate="print">
            <a:extLst>
              <a:ext uri="{28A0092B-C50C-407E-A947-70E740481C1C}">
                <a14:useLocalDpi xmlns:a14="http://schemas.microsoft.com/office/drawing/2010/main" val="0"/>
              </a:ext>
            </a:extLst>
          </a:blip>
          <a:stretch>
            <a:fillRect/>
          </a:stretch>
        </p:blipFill>
        <p:spPr>
          <a:xfrm>
            <a:off x="7898584" y="6333816"/>
            <a:ext cx="805634" cy="391866"/>
          </a:xfrm>
          <a:prstGeom prst="rect">
            <a:avLst/>
          </a:prstGeom>
        </p:spPr>
      </p:pic>
      <p:sp>
        <p:nvSpPr>
          <p:cNvPr id="3" name="Rectangle 2"/>
          <p:cNvSpPr/>
          <p:nvPr userDrawn="1"/>
        </p:nvSpPr>
        <p:spPr>
          <a:xfrm>
            <a:off x="442007" y="6342443"/>
            <a:ext cx="2344326" cy="3171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9831910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43B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solidFill>
                <a:srgbClr val="1C2A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C2A5A">
                  <a:tint val="75000"/>
                </a:srgbClr>
              </a:solidFill>
            </a:endParaRPr>
          </a:p>
        </p:txBody>
      </p:sp>
    </p:spTree>
    <p:extLst>
      <p:ext uri="{BB962C8B-B14F-4D97-AF65-F5344CB8AC3E}">
        <p14:creationId xmlns:p14="http://schemas.microsoft.com/office/powerpoint/2010/main" val="1629712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a:t>
            </a:r>
            <a:r>
              <a:rPr lang="en-US" dirty="0" err="1"/>
              <a:t>stle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p:spPr>
        <p:txBody>
          <a:bodyPr/>
          <a:lstStyle/>
          <a:p>
            <a:endParaRPr lang="en-US" dirty="0">
              <a:solidFill>
                <a:srgbClr val="1C2A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C2A5A">
                  <a:tint val="75000"/>
                </a:srgbClr>
              </a:solidFill>
            </a:endParaRPr>
          </a:p>
        </p:txBody>
      </p:sp>
    </p:spTree>
    <p:extLst>
      <p:ext uri="{BB962C8B-B14F-4D97-AF65-F5344CB8AC3E}">
        <p14:creationId xmlns:p14="http://schemas.microsoft.com/office/powerpoint/2010/main" val="4247564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a:t>
            </a:r>
            <a:r>
              <a:rPr lang="en-US" dirty="0" err="1"/>
              <a:t>stle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p:spPr>
        <p:txBody>
          <a:bodyPr/>
          <a:lstStyle/>
          <a:p>
            <a:endParaRPr lang="en-US" dirty="0">
              <a:solidFill>
                <a:srgbClr val="1C2A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C2A5A">
                  <a:tint val="75000"/>
                </a:srgbClr>
              </a:solidFill>
            </a:endParaRPr>
          </a:p>
        </p:txBody>
      </p:sp>
    </p:spTree>
    <p:extLst>
      <p:ext uri="{BB962C8B-B14F-4D97-AF65-F5344CB8AC3E}">
        <p14:creationId xmlns:p14="http://schemas.microsoft.com/office/powerpoint/2010/main" val="2898274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a:t>
            </a:r>
            <a:r>
              <a:rPr lang="en-US" dirty="0" err="1"/>
              <a:t>stle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4734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a:t>
            </a:r>
            <a:r>
              <a:rPr lang="en-US" dirty="0" err="1"/>
              <a:t>stle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0905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a:t>
            </a:r>
            <a:r>
              <a:rPr lang="en-US" dirty="0" err="1"/>
              <a:t>stle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1244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43B7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solidFill>
                <a:srgbClr val="1C2A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C2A5A">
                  <a:tint val="75000"/>
                </a:srgb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spTree>
    <p:extLst>
      <p:ext uri="{BB962C8B-B14F-4D97-AF65-F5344CB8AC3E}">
        <p14:creationId xmlns:p14="http://schemas.microsoft.com/office/powerpoint/2010/main" val="3514538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srgbClr val="1C2A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1C2A5A">
                  <a:tint val="75000"/>
                </a:srgbClr>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spTree>
    <p:extLst>
      <p:ext uri="{BB962C8B-B14F-4D97-AF65-F5344CB8AC3E}">
        <p14:creationId xmlns:p14="http://schemas.microsoft.com/office/powerpoint/2010/main" val="2801888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1C2A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1C2A5A">
                  <a:tint val="75000"/>
                </a:srgbClr>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spTree>
    <p:extLst>
      <p:ext uri="{BB962C8B-B14F-4D97-AF65-F5344CB8AC3E}">
        <p14:creationId xmlns:p14="http://schemas.microsoft.com/office/powerpoint/2010/main" val="359737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6"/>
            <a:ext cx="2133600" cy="365125"/>
          </a:xfrm>
          <a:prstGeom prst="rect">
            <a:avLst/>
          </a:prstGeom>
        </p:spPr>
        <p:txBody>
          <a:bodyPr/>
          <a:lstStyle/>
          <a:p>
            <a:fld id="{59F25895-6E09-5140-968F-99CA67214865}" type="datetimeFigureOut">
              <a:rPr lang="en-US" smtClean="0">
                <a:solidFill>
                  <a:srgbClr val="1C2A5A">
                    <a:tint val="75000"/>
                  </a:srgbClr>
                </a:solidFill>
              </a:rPr>
              <a:pPr/>
              <a:t>2/14/2018</a:t>
            </a:fld>
            <a:endParaRPr lang="en-US" dirty="0">
              <a:solidFill>
                <a:srgbClr val="1C2A5A">
                  <a:tint val="75000"/>
                </a:srgbClr>
              </a:solidFill>
            </a:endParaRPr>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p>
            <a:endParaRPr lang="en-US" dirty="0">
              <a:solidFill>
                <a:srgbClr val="1C2A5A">
                  <a:tint val="75000"/>
                </a:srgbClr>
              </a:solidFill>
            </a:endParaRPr>
          </a:p>
        </p:txBody>
      </p:sp>
      <p:sp>
        <p:nvSpPr>
          <p:cNvPr id="7" name="Slide Number Placeholder 6"/>
          <p:cNvSpPr>
            <a:spLocks noGrp="1"/>
          </p:cNvSpPr>
          <p:nvPr>
            <p:ph type="sldNum" sz="quarter" idx="12"/>
          </p:nvPr>
        </p:nvSpPr>
        <p:spPr/>
        <p:txBody>
          <a:bodyPr/>
          <a:lstStyle/>
          <a:p>
            <a:fld id="{8970C57D-AA55-CC46-84BC-450512CA4844}" type="slidenum">
              <a:rPr lang="en-US" smtClean="0">
                <a:solidFill>
                  <a:srgbClr val="1C2A5A">
                    <a:tint val="75000"/>
                  </a:srgbClr>
                </a:solidFill>
              </a:rPr>
              <a:pPr/>
              <a:t>‹#›</a:t>
            </a:fld>
            <a:endParaRPr lang="en-US" dirty="0">
              <a:solidFill>
                <a:srgbClr val="1C2A5A">
                  <a:tint val="75000"/>
                </a:srgbClr>
              </a:solidFill>
            </a:endParaRPr>
          </a:p>
        </p:txBody>
      </p:sp>
    </p:spTree>
    <p:extLst>
      <p:ext uri="{BB962C8B-B14F-4D97-AF65-F5344CB8AC3E}">
        <p14:creationId xmlns:p14="http://schemas.microsoft.com/office/powerpoint/2010/main" val="704770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srgbClr val="1C2A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1C2A5A">
                  <a:tint val="75000"/>
                </a:srgbClr>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spTree>
    <p:extLst>
      <p:ext uri="{BB962C8B-B14F-4D97-AF65-F5344CB8AC3E}">
        <p14:creationId xmlns:p14="http://schemas.microsoft.com/office/powerpoint/2010/main" val="890608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1C2A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1C2A5A">
                  <a:tint val="75000"/>
                </a:srgbClr>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spTree>
    <p:extLst>
      <p:ext uri="{BB962C8B-B14F-4D97-AF65-F5344CB8AC3E}">
        <p14:creationId xmlns:p14="http://schemas.microsoft.com/office/powerpoint/2010/main" val="32042365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srgbClr val="1C2A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1C2A5A">
                  <a:tint val="75000"/>
                </a:srgbClr>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spTree>
    <p:extLst>
      <p:ext uri="{BB962C8B-B14F-4D97-AF65-F5344CB8AC3E}">
        <p14:creationId xmlns:p14="http://schemas.microsoft.com/office/powerpoint/2010/main" val="3751056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srgbClr val="1C2A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1C2A5A">
                  <a:tint val="75000"/>
                </a:srgbClr>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spTree>
    <p:extLst>
      <p:ext uri="{BB962C8B-B14F-4D97-AF65-F5344CB8AC3E}">
        <p14:creationId xmlns:p14="http://schemas.microsoft.com/office/powerpoint/2010/main" val="3999438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1C2A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C2A5A">
                  <a:tint val="75000"/>
                </a:srgb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spTree>
    <p:extLst>
      <p:ext uri="{BB962C8B-B14F-4D97-AF65-F5344CB8AC3E}">
        <p14:creationId xmlns:p14="http://schemas.microsoft.com/office/powerpoint/2010/main" val="2396208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1C2A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C2A5A">
                  <a:tint val="75000"/>
                </a:srgb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8970C57D-AA55-CC46-84BC-450512CA4844}" type="slidenum">
              <a:rPr lang="en-US" smtClean="0">
                <a:solidFill>
                  <a:srgbClr val="1C2A5A"/>
                </a:solidFill>
              </a:rPr>
              <a:pPr defTabSz="457200"/>
              <a:t>‹#›</a:t>
            </a:fld>
            <a:endParaRPr lang="en-US" dirty="0">
              <a:solidFill>
                <a:srgbClr val="1C2A5A"/>
              </a:solidFill>
            </a:endParaRPr>
          </a:p>
        </p:txBody>
      </p:sp>
    </p:spTree>
    <p:extLst>
      <p:ext uri="{BB962C8B-B14F-4D97-AF65-F5344CB8AC3E}">
        <p14:creationId xmlns:p14="http://schemas.microsoft.com/office/powerpoint/2010/main" val="9822855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Title and Vertical Text">
    <p:spTree>
      <p:nvGrpSpPr>
        <p:cNvPr id="1" name=""/>
        <p:cNvGrpSpPr/>
        <p:nvPr/>
      </p:nvGrpSpPr>
      <p:grpSpPr>
        <a:xfrm>
          <a:off x="0" y="0"/>
          <a:ext cx="0" cy="0"/>
          <a:chOff x="0" y="0"/>
          <a:chExt cx="0" cy="0"/>
        </a:xfrm>
      </p:grpSpPr>
      <p:cxnSp>
        <p:nvCxnSpPr>
          <p:cNvPr id="11" name="Straight Connector 10"/>
          <p:cNvCxnSpPr/>
          <p:nvPr/>
        </p:nvCxnSpPr>
        <p:spPr>
          <a:xfrm>
            <a:off x="9144001" y="0"/>
            <a:ext cx="0" cy="5303838"/>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itle Placeholder 1"/>
          <p:cNvSpPr>
            <a:spLocks noGrp="1"/>
          </p:cNvSpPr>
          <p:nvPr>
            <p:ph type="title"/>
          </p:nvPr>
        </p:nvSpPr>
        <p:spPr>
          <a:xfrm>
            <a:off x="442006" y="238354"/>
            <a:ext cx="7786914" cy="516391"/>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747194118"/>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cxnSp>
        <p:nvCxnSpPr>
          <p:cNvPr id="11" name="Straight Connector 10"/>
          <p:cNvCxnSpPr/>
          <p:nvPr/>
        </p:nvCxnSpPr>
        <p:spPr>
          <a:xfrm>
            <a:off x="9144001" y="0"/>
            <a:ext cx="0" cy="5303838"/>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9" name="Title Placeholder 1"/>
          <p:cNvSpPr>
            <a:spLocks noGrp="1"/>
          </p:cNvSpPr>
          <p:nvPr>
            <p:ph type="title"/>
          </p:nvPr>
        </p:nvSpPr>
        <p:spPr>
          <a:xfrm>
            <a:off x="442006" y="238354"/>
            <a:ext cx="7786914" cy="516391"/>
          </a:xfrm>
          <a:prstGeom prst="rect">
            <a:avLst/>
          </a:prstGeom>
        </p:spPr>
        <p:txBody>
          <a:bodyPr vert="horz" lIns="91440" tIns="45720" rIns="91440" bIns="45720" rtlCol="0" anchor="ctr">
            <a:noAutofit/>
          </a:bodyPr>
          <a:lstStyle/>
          <a:p>
            <a:r>
              <a:rPr lang="en-US" dirty="0"/>
              <a:t>Click to edit Master title style</a:t>
            </a:r>
          </a:p>
        </p:txBody>
      </p:sp>
      <p:pic>
        <p:nvPicPr>
          <p:cNvPr id="14" name="Picture 13"/>
          <p:cNvPicPr/>
          <p:nvPr userDrawn="1"/>
        </p:nvPicPr>
        <p:blipFill>
          <a:blip r:embed="rId2" cstate="print">
            <a:extLst>
              <a:ext uri="{28A0092B-C50C-407E-A947-70E740481C1C}">
                <a14:useLocalDpi xmlns:a14="http://schemas.microsoft.com/office/drawing/2010/main" val="0"/>
              </a:ext>
            </a:extLst>
          </a:blip>
          <a:stretch>
            <a:fillRect/>
          </a:stretch>
        </p:blipFill>
        <p:spPr>
          <a:xfrm>
            <a:off x="7898584" y="6333816"/>
            <a:ext cx="805634" cy="391866"/>
          </a:xfrm>
          <a:prstGeom prst="rect">
            <a:avLst/>
          </a:prstGeom>
        </p:spPr>
      </p:pic>
      <p:sp>
        <p:nvSpPr>
          <p:cNvPr id="3" name="Rectangle 2"/>
          <p:cNvSpPr/>
          <p:nvPr userDrawn="1"/>
        </p:nvSpPr>
        <p:spPr>
          <a:xfrm>
            <a:off x="442007" y="6342443"/>
            <a:ext cx="2344326" cy="3171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6544280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6"/>
            <a:ext cx="2133600" cy="365125"/>
          </a:xfrm>
          <a:prstGeom prst="rect">
            <a:avLst/>
          </a:prstGeom>
        </p:spPr>
        <p:txBody>
          <a:bodyPr/>
          <a:lstStyle/>
          <a:p>
            <a:fld id="{59F25895-6E09-5140-968F-99CA67214865}" type="datetimeFigureOut">
              <a:rPr lang="en-US" smtClean="0">
                <a:solidFill>
                  <a:srgbClr val="1C2A5A">
                    <a:tint val="75000"/>
                  </a:srgbClr>
                </a:solidFill>
              </a:rPr>
              <a:pPr/>
              <a:t>2/14/2018</a:t>
            </a:fld>
            <a:endParaRPr lang="en-US" dirty="0">
              <a:solidFill>
                <a:srgbClr val="1C2A5A">
                  <a:tint val="75000"/>
                </a:srgbClr>
              </a:solidFill>
            </a:endParaRPr>
          </a:p>
        </p:txBody>
      </p:sp>
      <p:sp>
        <p:nvSpPr>
          <p:cNvPr id="8" name="Footer Placeholder 7"/>
          <p:cNvSpPr>
            <a:spLocks noGrp="1"/>
          </p:cNvSpPr>
          <p:nvPr>
            <p:ph type="ftr" sz="quarter" idx="11"/>
          </p:nvPr>
        </p:nvSpPr>
        <p:spPr>
          <a:xfrm>
            <a:off x="3124200" y="6356356"/>
            <a:ext cx="2895600" cy="365125"/>
          </a:xfrm>
          <a:prstGeom prst="rect">
            <a:avLst/>
          </a:prstGeom>
        </p:spPr>
        <p:txBody>
          <a:bodyPr/>
          <a:lstStyle/>
          <a:p>
            <a:endParaRPr lang="en-US" dirty="0">
              <a:solidFill>
                <a:srgbClr val="1C2A5A">
                  <a:tint val="75000"/>
                </a:srgbClr>
              </a:solidFill>
            </a:endParaRPr>
          </a:p>
        </p:txBody>
      </p:sp>
      <p:sp>
        <p:nvSpPr>
          <p:cNvPr id="9" name="Slide Number Placeholder 8"/>
          <p:cNvSpPr>
            <a:spLocks noGrp="1"/>
          </p:cNvSpPr>
          <p:nvPr>
            <p:ph type="sldNum" sz="quarter" idx="12"/>
          </p:nvPr>
        </p:nvSpPr>
        <p:spPr/>
        <p:txBody>
          <a:bodyPr/>
          <a:lstStyle/>
          <a:p>
            <a:fld id="{8970C57D-AA55-CC46-84BC-450512CA4844}" type="slidenum">
              <a:rPr lang="en-US" smtClean="0">
                <a:solidFill>
                  <a:srgbClr val="1C2A5A">
                    <a:tint val="75000"/>
                  </a:srgbClr>
                </a:solidFill>
              </a:rPr>
              <a:pPr/>
              <a:t>‹#›</a:t>
            </a:fld>
            <a:endParaRPr lang="en-US" dirty="0">
              <a:solidFill>
                <a:srgbClr val="1C2A5A">
                  <a:tint val="75000"/>
                </a:srgbClr>
              </a:solidFill>
            </a:endParaRPr>
          </a:p>
        </p:txBody>
      </p:sp>
    </p:spTree>
    <p:extLst>
      <p:ext uri="{BB962C8B-B14F-4D97-AF65-F5344CB8AC3E}">
        <p14:creationId xmlns:p14="http://schemas.microsoft.com/office/powerpoint/2010/main" val="418867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6"/>
            <a:ext cx="2133600" cy="365125"/>
          </a:xfrm>
          <a:prstGeom prst="rect">
            <a:avLst/>
          </a:prstGeom>
        </p:spPr>
        <p:txBody>
          <a:bodyPr/>
          <a:lstStyle/>
          <a:p>
            <a:fld id="{59F25895-6E09-5140-968F-99CA67214865}" type="datetimeFigureOut">
              <a:rPr lang="en-US" smtClean="0">
                <a:solidFill>
                  <a:srgbClr val="1C2A5A">
                    <a:tint val="75000"/>
                  </a:srgbClr>
                </a:solidFill>
              </a:rPr>
              <a:pPr/>
              <a:t>2/14/2018</a:t>
            </a:fld>
            <a:endParaRPr lang="en-US" dirty="0">
              <a:solidFill>
                <a:srgbClr val="1C2A5A">
                  <a:tint val="75000"/>
                </a:srgbClr>
              </a:solidFill>
            </a:endParaRPr>
          </a:p>
        </p:txBody>
      </p:sp>
      <p:sp>
        <p:nvSpPr>
          <p:cNvPr id="4" name="Footer Placeholder 3"/>
          <p:cNvSpPr>
            <a:spLocks noGrp="1"/>
          </p:cNvSpPr>
          <p:nvPr>
            <p:ph type="ftr" sz="quarter" idx="11"/>
          </p:nvPr>
        </p:nvSpPr>
        <p:spPr>
          <a:xfrm>
            <a:off x="3124200" y="6356356"/>
            <a:ext cx="2895600" cy="365125"/>
          </a:xfrm>
          <a:prstGeom prst="rect">
            <a:avLst/>
          </a:prstGeom>
        </p:spPr>
        <p:txBody>
          <a:bodyPr/>
          <a:lstStyle/>
          <a:p>
            <a:endParaRPr lang="en-US" dirty="0">
              <a:solidFill>
                <a:srgbClr val="1C2A5A">
                  <a:tint val="75000"/>
                </a:srgbClr>
              </a:solidFill>
            </a:endParaRPr>
          </a:p>
        </p:txBody>
      </p:sp>
      <p:sp>
        <p:nvSpPr>
          <p:cNvPr id="5" name="Slide Number Placeholder 4"/>
          <p:cNvSpPr>
            <a:spLocks noGrp="1"/>
          </p:cNvSpPr>
          <p:nvPr>
            <p:ph type="sldNum" sz="quarter" idx="12"/>
          </p:nvPr>
        </p:nvSpPr>
        <p:spPr/>
        <p:txBody>
          <a:bodyPr/>
          <a:lstStyle/>
          <a:p>
            <a:fld id="{8970C57D-AA55-CC46-84BC-450512CA4844}" type="slidenum">
              <a:rPr lang="en-US" smtClean="0">
                <a:solidFill>
                  <a:srgbClr val="1C2A5A">
                    <a:tint val="75000"/>
                  </a:srgbClr>
                </a:solidFill>
              </a:rPr>
              <a:pPr/>
              <a:t>‹#›</a:t>
            </a:fld>
            <a:endParaRPr lang="en-US" dirty="0">
              <a:solidFill>
                <a:srgbClr val="1C2A5A">
                  <a:tint val="75000"/>
                </a:srgbClr>
              </a:solidFill>
            </a:endParaRPr>
          </a:p>
        </p:txBody>
      </p:sp>
    </p:spTree>
    <p:extLst>
      <p:ext uri="{BB962C8B-B14F-4D97-AF65-F5344CB8AC3E}">
        <p14:creationId xmlns:p14="http://schemas.microsoft.com/office/powerpoint/2010/main" val="366222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6"/>
            <a:ext cx="2133600" cy="365125"/>
          </a:xfrm>
          <a:prstGeom prst="rect">
            <a:avLst/>
          </a:prstGeom>
        </p:spPr>
        <p:txBody>
          <a:bodyPr/>
          <a:lstStyle/>
          <a:p>
            <a:fld id="{59F25895-6E09-5140-968F-99CA67214865}" type="datetimeFigureOut">
              <a:rPr lang="en-US" smtClean="0">
                <a:solidFill>
                  <a:srgbClr val="1C2A5A">
                    <a:tint val="75000"/>
                  </a:srgbClr>
                </a:solidFill>
              </a:rPr>
              <a:pPr/>
              <a:t>2/14/2018</a:t>
            </a:fld>
            <a:endParaRPr lang="en-US" dirty="0">
              <a:solidFill>
                <a:srgbClr val="1C2A5A">
                  <a:tint val="75000"/>
                </a:srgbClr>
              </a:solidFill>
            </a:endParaRPr>
          </a:p>
        </p:txBody>
      </p:sp>
      <p:sp>
        <p:nvSpPr>
          <p:cNvPr id="3" name="Footer Placeholder 2"/>
          <p:cNvSpPr>
            <a:spLocks noGrp="1"/>
          </p:cNvSpPr>
          <p:nvPr>
            <p:ph type="ftr" sz="quarter" idx="11"/>
          </p:nvPr>
        </p:nvSpPr>
        <p:spPr>
          <a:xfrm>
            <a:off x="3124200" y="6356356"/>
            <a:ext cx="2895600" cy="365125"/>
          </a:xfrm>
          <a:prstGeom prst="rect">
            <a:avLst/>
          </a:prstGeom>
        </p:spPr>
        <p:txBody>
          <a:bodyPr/>
          <a:lstStyle/>
          <a:p>
            <a:endParaRPr lang="en-US" dirty="0">
              <a:solidFill>
                <a:srgbClr val="1C2A5A">
                  <a:tint val="75000"/>
                </a:srgbClr>
              </a:solidFill>
            </a:endParaRPr>
          </a:p>
        </p:txBody>
      </p:sp>
      <p:sp>
        <p:nvSpPr>
          <p:cNvPr id="4" name="Slide Number Placeholder 3"/>
          <p:cNvSpPr>
            <a:spLocks noGrp="1"/>
          </p:cNvSpPr>
          <p:nvPr>
            <p:ph type="sldNum" sz="quarter" idx="12"/>
          </p:nvPr>
        </p:nvSpPr>
        <p:spPr/>
        <p:txBody>
          <a:bodyPr/>
          <a:lstStyle/>
          <a:p>
            <a:fld id="{8970C57D-AA55-CC46-84BC-450512CA4844}" type="slidenum">
              <a:rPr lang="en-US" smtClean="0">
                <a:solidFill>
                  <a:srgbClr val="1C2A5A">
                    <a:tint val="75000"/>
                  </a:srgbClr>
                </a:solidFill>
              </a:rPr>
              <a:pPr/>
              <a:t>‹#›</a:t>
            </a:fld>
            <a:endParaRPr lang="en-US" dirty="0">
              <a:solidFill>
                <a:srgbClr val="1C2A5A">
                  <a:tint val="75000"/>
                </a:srgbClr>
              </a:solidFill>
            </a:endParaRPr>
          </a:p>
        </p:txBody>
      </p:sp>
    </p:spTree>
    <p:extLst>
      <p:ext uri="{BB962C8B-B14F-4D97-AF65-F5344CB8AC3E}">
        <p14:creationId xmlns:p14="http://schemas.microsoft.com/office/powerpoint/2010/main" val="262593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6"/>
            <a:ext cx="2133600" cy="365125"/>
          </a:xfrm>
          <a:prstGeom prst="rect">
            <a:avLst/>
          </a:prstGeom>
        </p:spPr>
        <p:txBody>
          <a:bodyPr/>
          <a:lstStyle/>
          <a:p>
            <a:fld id="{59F25895-6E09-5140-968F-99CA67214865}" type="datetimeFigureOut">
              <a:rPr lang="en-US" smtClean="0">
                <a:solidFill>
                  <a:srgbClr val="1C2A5A">
                    <a:tint val="75000"/>
                  </a:srgbClr>
                </a:solidFill>
              </a:rPr>
              <a:pPr/>
              <a:t>2/14/2018</a:t>
            </a:fld>
            <a:endParaRPr lang="en-US" dirty="0">
              <a:solidFill>
                <a:srgbClr val="1C2A5A">
                  <a:tint val="75000"/>
                </a:srgbClr>
              </a:solidFill>
            </a:endParaRPr>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p>
            <a:endParaRPr lang="en-US" dirty="0">
              <a:solidFill>
                <a:srgbClr val="1C2A5A">
                  <a:tint val="75000"/>
                </a:srgbClr>
              </a:solidFill>
            </a:endParaRPr>
          </a:p>
        </p:txBody>
      </p:sp>
      <p:sp>
        <p:nvSpPr>
          <p:cNvPr id="7" name="Slide Number Placeholder 6"/>
          <p:cNvSpPr>
            <a:spLocks noGrp="1"/>
          </p:cNvSpPr>
          <p:nvPr>
            <p:ph type="sldNum" sz="quarter" idx="12"/>
          </p:nvPr>
        </p:nvSpPr>
        <p:spPr/>
        <p:txBody>
          <a:bodyPr/>
          <a:lstStyle/>
          <a:p>
            <a:fld id="{8970C57D-AA55-CC46-84BC-450512CA4844}" type="slidenum">
              <a:rPr lang="en-US" smtClean="0">
                <a:solidFill>
                  <a:srgbClr val="1C2A5A">
                    <a:tint val="75000"/>
                  </a:srgbClr>
                </a:solidFill>
              </a:rPr>
              <a:pPr/>
              <a:t>‹#›</a:t>
            </a:fld>
            <a:endParaRPr lang="en-US" dirty="0">
              <a:solidFill>
                <a:srgbClr val="1C2A5A">
                  <a:tint val="75000"/>
                </a:srgbClr>
              </a:solidFill>
            </a:endParaRPr>
          </a:p>
        </p:txBody>
      </p:sp>
    </p:spTree>
    <p:extLst>
      <p:ext uri="{BB962C8B-B14F-4D97-AF65-F5344CB8AC3E}">
        <p14:creationId xmlns:p14="http://schemas.microsoft.com/office/powerpoint/2010/main" val="221475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6"/>
            <a:ext cx="2133600" cy="365125"/>
          </a:xfrm>
          <a:prstGeom prst="rect">
            <a:avLst/>
          </a:prstGeom>
        </p:spPr>
        <p:txBody>
          <a:bodyPr/>
          <a:lstStyle/>
          <a:p>
            <a:fld id="{59F25895-6E09-5140-968F-99CA67214865}" type="datetimeFigureOut">
              <a:rPr lang="en-US" smtClean="0">
                <a:solidFill>
                  <a:srgbClr val="1C2A5A">
                    <a:tint val="75000"/>
                  </a:srgbClr>
                </a:solidFill>
              </a:rPr>
              <a:pPr/>
              <a:t>2/14/2018</a:t>
            </a:fld>
            <a:endParaRPr lang="en-US" dirty="0">
              <a:solidFill>
                <a:srgbClr val="1C2A5A">
                  <a:tint val="75000"/>
                </a:srgbClr>
              </a:solidFill>
            </a:endParaRPr>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p>
            <a:endParaRPr lang="en-US" dirty="0">
              <a:solidFill>
                <a:srgbClr val="1C2A5A">
                  <a:tint val="75000"/>
                </a:srgbClr>
              </a:solidFill>
            </a:endParaRPr>
          </a:p>
        </p:txBody>
      </p:sp>
      <p:sp>
        <p:nvSpPr>
          <p:cNvPr id="7" name="Slide Number Placeholder 6"/>
          <p:cNvSpPr>
            <a:spLocks noGrp="1"/>
          </p:cNvSpPr>
          <p:nvPr>
            <p:ph type="sldNum" sz="quarter" idx="12"/>
          </p:nvPr>
        </p:nvSpPr>
        <p:spPr/>
        <p:txBody>
          <a:bodyPr/>
          <a:lstStyle/>
          <a:p>
            <a:fld id="{8970C57D-AA55-CC46-84BC-450512CA4844}" type="slidenum">
              <a:rPr lang="en-US" smtClean="0">
                <a:solidFill>
                  <a:srgbClr val="1C2A5A">
                    <a:tint val="75000"/>
                  </a:srgbClr>
                </a:solidFill>
              </a:rPr>
              <a:pPr/>
              <a:t>‹#›</a:t>
            </a:fld>
            <a:endParaRPr lang="en-US" dirty="0">
              <a:solidFill>
                <a:srgbClr val="1C2A5A">
                  <a:tint val="75000"/>
                </a:srgbClr>
              </a:solidFill>
            </a:endParaRPr>
          </a:p>
        </p:txBody>
      </p:sp>
    </p:spTree>
    <p:extLst>
      <p:ext uri="{BB962C8B-B14F-4D97-AF65-F5344CB8AC3E}">
        <p14:creationId xmlns:p14="http://schemas.microsoft.com/office/powerpoint/2010/main" val="3762813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1.jp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8970C57D-AA55-CC46-84BC-450512CA4844}" type="slidenum">
              <a:rPr lang="en-US" smtClean="0">
                <a:solidFill>
                  <a:srgbClr val="1C2A5A">
                    <a:tint val="75000"/>
                  </a:srgbClr>
                </a:solidFill>
              </a:rPr>
              <a:pPr defTabSz="457189"/>
              <a:t>‹#›</a:t>
            </a:fld>
            <a:endParaRPr lang="en-US" dirty="0">
              <a:solidFill>
                <a:srgbClr val="1C2A5A">
                  <a:tint val="75000"/>
                </a:srgbClr>
              </a:solidFill>
            </a:endParaRPr>
          </a:p>
        </p:txBody>
      </p:sp>
      <p:sp>
        <p:nvSpPr>
          <p:cNvPr id="8" name="Rectangle 7"/>
          <p:cNvSpPr/>
          <p:nvPr/>
        </p:nvSpPr>
        <p:spPr>
          <a:xfrm>
            <a:off x="457202" y="6356356"/>
            <a:ext cx="425355" cy="2946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prstClr val="white"/>
              </a:solidFill>
            </a:endParaRPr>
          </a:p>
        </p:txBody>
      </p:sp>
      <p:pic>
        <p:nvPicPr>
          <p:cNvPr id="9" name="Picture 8"/>
          <p:cNvPicPr/>
          <p:nvPr/>
        </p:nvPicPr>
        <p:blipFill>
          <a:blip r:embed="rId15" cstate="print">
            <a:extLst>
              <a:ext uri="{28A0092B-C50C-407E-A947-70E740481C1C}">
                <a14:useLocalDpi xmlns:a14="http://schemas.microsoft.com/office/drawing/2010/main" val="0"/>
              </a:ext>
            </a:extLst>
          </a:blip>
          <a:stretch>
            <a:fillRect/>
          </a:stretch>
        </p:blipFill>
        <p:spPr>
          <a:xfrm>
            <a:off x="7898584" y="6333816"/>
            <a:ext cx="805634" cy="391866"/>
          </a:xfrm>
          <a:prstGeom prst="rect">
            <a:avLst/>
          </a:prstGeom>
        </p:spPr>
      </p:pic>
      <p:sp>
        <p:nvSpPr>
          <p:cNvPr id="11" name="Rectangle 10"/>
          <p:cNvSpPr/>
          <p:nvPr userDrawn="1"/>
        </p:nvSpPr>
        <p:spPr>
          <a:xfrm>
            <a:off x="457202" y="6356356"/>
            <a:ext cx="425355" cy="2946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prstClr val="white"/>
              </a:solidFill>
            </a:endParaRPr>
          </a:p>
        </p:txBody>
      </p:sp>
    </p:spTree>
    <p:extLst>
      <p:ext uri="{BB962C8B-B14F-4D97-AF65-F5344CB8AC3E}">
        <p14:creationId xmlns:p14="http://schemas.microsoft.com/office/powerpoint/2010/main" val="7817444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48" r:id="rId12"/>
  </p:sldLayoutIdLst>
  <p:txStyles>
    <p:titleStyle>
      <a:lvl1pPr algn="ctr" defTabSz="457189" rtl="0" eaLnBrk="1" latinLnBrk="0" hangingPunct="1">
        <a:spcBef>
          <a:spcPct val="0"/>
        </a:spcBef>
        <a:buNone/>
        <a:defRPr sz="4400" kern="1200">
          <a:solidFill>
            <a:srgbClr val="D40A23"/>
          </a:solidFill>
          <a:latin typeface="+mj-lt"/>
          <a:ea typeface="+mj-ea"/>
          <a:cs typeface="+mj-cs"/>
        </a:defRPr>
      </a:lvl1pPr>
    </p:titleStyle>
    <p:bodyStyle>
      <a:lvl1pPr marL="342891" indent="-342891" algn="l" defTabSz="457189" rtl="0" eaLnBrk="1" latinLnBrk="0" hangingPunct="1">
        <a:spcBef>
          <a:spcPct val="20000"/>
        </a:spcBef>
        <a:buClr>
          <a:srgbClr val="D40A23"/>
        </a:buClr>
        <a:buFont typeface="Arial"/>
        <a:buChar char="•"/>
        <a:defRPr sz="3200" kern="1200">
          <a:solidFill>
            <a:srgbClr val="243B76"/>
          </a:solidFill>
          <a:latin typeface="+mn-lt"/>
          <a:ea typeface="+mn-ea"/>
          <a:cs typeface="+mn-cs"/>
        </a:defRPr>
      </a:lvl1pPr>
      <a:lvl2pPr marL="914377" indent="-457189" algn="l" defTabSz="457189" rtl="0" eaLnBrk="1" latinLnBrk="0" hangingPunct="1">
        <a:spcBef>
          <a:spcPct val="20000"/>
        </a:spcBef>
        <a:buClr>
          <a:srgbClr val="FF7431"/>
        </a:buClr>
        <a:buFont typeface="Wingdings" charset="2"/>
        <a:buChar char="§"/>
        <a:defRPr sz="2800" kern="1200">
          <a:solidFill>
            <a:srgbClr val="243B76"/>
          </a:solidFill>
          <a:latin typeface="+mn-lt"/>
          <a:ea typeface="+mn-ea"/>
          <a:cs typeface="+mn-cs"/>
        </a:defRPr>
      </a:lvl2pPr>
      <a:lvl3pPr marL="1257269" indent="-342891" algn="l" defTabSz="457189" rtl="0" eaLnBrk="1" latinLnBrk="0" hangingPunct="1">
        <a:spcBef>
          <a:spcPct val="20000"/>
        </a:spcBef>
        <a:buClr>
          <a:srgbClr val="FFA631"/>
        </a:buClr>
        <a:buFont typeface="Arial"/>
        <a:buChar char="•"/>
        <a:defRPr sz="2400" kern="1200">
          <a:solidFill>
            <a:srgbClr val="243B76"/>
          </a:solidFill>
          <a:latin typeface="+mn-lt"/>
          <a:ea typeface="+mn-ea"/>
          <a:cs typeface="+mn-cs"/>
        </a:defRPr>
      </a:lvl3pPr>
      <a:lvl4pPr marL="1714457" indent="-342891" algn="l" defTabSz="457189" rtl="0" eaLnBrk="1" latinLnBrk="0" hangingPunct="1">
        <a:spcBef>
          <a:spcPct val="20000"/>
        </a:spcBef>
        <a:buClr>
          <a:srgbClr val="FFDC31"/>
        </a:buClr>
        <a:buFont typeface="Wingdings" charset="2"/>
        <a:buChar char="§"/>
        <a:defRPr sz="2000" kern="1200">
          <a:solidFill>
            <a:srgbClr val="243B76"/>
          </a:solidFill>
          <a:latin typeface="+mn-lt"/>
          <a:ea typeface="+mn-ea"/>
          <a:cs typeface="+mn-cs"/>
        </a:defRPr>
      </a:lvl4pPr>
      <a:lvl5pPr marL="2171646" indent="-342891" algn="l" defTabSz="457189" rtl="0" eaLnBrk="1" latinLnBrk="0" hangingPunct="1">
        <a:spcBef>
          <a:spcPct val="20000"/>
        </a:spcBef>
        <a:buClr>
          <a:schemeClr val="bg1">
            <a:lumMod val="65000"/>
          </a:schemeClr>
        </a:buClr>
        <a:buFont typeface="Arial"/>
        <a:buChar char="•"/>
        <a:defRPr sz="2000" kern="1200">
          <a:solidFill>
            <a:srgbClr val="243B76"/>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2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srgbClr val="1C2A5A">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1C2A5A">
                  <a:tint val="75000"/>
                </a:srgbClr>
              </a:solidFill>
            </a:endParaRPr>
          </a:p>
        </p:txBody>
      </p:sp>
    </p:spTree>
    <p:extLst>
      <p:ext uri="{BB962C8B-B14F-4D97-AF65-F5344CB8AC3E}">
        <p14:creationId xmlns:p14="http://schemas.microsoft.com/office/powerpoint/2010/main" val="290825992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1" r:id="rId17"/>
    <p:sldLayoutId id="2147483747" r:id="rId18"/>
  </p:sldLayoutIdLst>
  <p:hf hdr="0" ftr="0" dt="0"/>
  <p:txStyles>
    <p:titleStyle>
      <a:lvl1pPr algn="ctr" defTabSz="457200" rtl="0" eaLnBrk="1" latinLnBrk="0" hangingPunct="1">
        <a:spcBef>
          <a:spcPct val="0"/>
        </a:spcBef>
        <a:buNone/>
        <a:defRPr sz="4400" kern="1200">
          <a:solidFill>
            <a:srgbClr val="D40A23"/>
          </a:solidFill>
          <a:latin typeface="+mj-lt"/>
          <a:ea typeface="+mj-ea"/>
          <a:cs typeface="+mj-cs"/>
        </a:defRPr>
      </a:lvl1pPr>
    </p:titleStyle>
    <p:body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srgbClr val="1C2A5A">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1C2A5A">
                  <a:tint val="75000"/>
                </a:srgbClr>
              </a:solidFill>
            </a:endParaRPr>
          </a:p>
        </p:txBody>
      </p:sp>
    </p:spTree>
    <p:extLst>
      <p:ext uri="{BB962C8B-B14F-4D97-AF65-F5344CB8AC3E}">
        <p14:creationId xmlns:p14="http://schemas.microsoft.com/office/powerpoint/2010/main" val="176882858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hf hdr="0" ftr="0" dt="0"/>
  <p:txStyles>
    <p:titleStyle>
      <a:lvl1pPr algn="ctr" defTabSz="457200" rtl="0" eaLnBrk="1" latinLnBrk="0" hangingPunct="1">
        <a:spcBef>
          <a:spcPct val="0"/>
        </a:spcBef>
        <a:buNone/>
        <a:defRPr sz="4400" kern="1200">
          <a:solidFill>
            <a:srgbClr val="D40A23"/>
          </a:solidFill>
          <a:latin typeface="+mj-lt"/>
          <a:ea typeface="+mj-ea"/>
          <a:cs typeface="+mj-cs"/>
        </a:defRPr>
      </a:lvl1pPr>
    </p:titleStyle>
    <p:body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47.xml"/><Relationship Id="rId5" Type="http://schemas.openxmlformats.org/officeDocument/2006/relationships/image" Target="../media/image24.jpe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www.fdot.gov/environment/pubs/pdeman/pdeman1.shtm"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amp;ehk=DfbZXooO"/><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basicblogtips.com/blog-writing-checklist.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fdot.gov/planning/systems/programs/sm/intjus/" TargetMode="Externa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mailto:bwadhawan@hanson-inc.com" TargetMode="External"/><Relationship Id="rId3" Type="http://schemas.openxmlformats.org/officeDocument/2006/relationships/image" Target="../media/image5.png"/><Relationship Id="rId7" Type="http://schemas.openxmlformats.org/officeDocument/2006/relationships/hyperlink" Target="mailto:Maria.Overton@dot.state.fl.us" TargetMode="External"/><Relationship Id="rId12"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hyperlink" Target="mailto:Marth.Hodgson@dot.fl.us" TargetMode="External"/><Relationship Id="rId5" Type="http://schemas.openxmlformats.org/officeDocument/2006/relationships/image" Target="../media/image6.png"/><Relationship Id="rId10" Type="http://schemas.openxmlformats.org/officeDocument/2006/relationships/image" Target="../media/image9.jpeg"/><Relationship Id="rId4" Type="http://schemas.openxmlformats.org/officeDocument/2006/relationships/hyperlink" Target="mailto:Andrew.Young@dot.state.fl.us" TargetMode="External"/><Relationship Id="rId9" Type="http://schemas.openxmlformats.org/officeDocument/2006/relationships/hyperlink" Target="mailto:Victor.Muchuruza@dot.state.fl.u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7.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47.xml"/><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hyperlink" Target="https://attendee.gotowebinar.com/register/2215815385017946625" TargetMode="External"/><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hyperlink" Target="mailto:Maria.Overton@dot.state.fl.us"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hyperlink" Target="mailto:Marth.Hodgson@dot.fl.us" TargetMode="External"/><Relationship Id="rId5" Type="http://schemas.openxmlformats.org/officeDocument/2006/relationships/image" Target="../media/image6.png"/><Relationship Id="rId10" Type="http://schemas.openxmlformats.org/officeDocument/2006/relationships/image" Target="../media/image9.jpeg"/><Relationship Id="rId4" Type="http://schemas.openxmlformats.org/officeDocument/2006/relationships/hyperlink" Target="mailto:Andrew.Young@dot.state.fl.us" TargetMode="External"/><Relationship Id="rId9" Type="http://schemas.openxmlformats.org/officeDocument/2006/relationships/hyperlink" Target="mailto:Victor.Muchuruza@dot.state.fl.u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fdot.gov/planning/systems/programs/sm/intjus/" TargetMode="Externa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fdot.gov/planning/systems/programs/sm/intjus/" TargetMode="Externa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046896" y="1946484"/>
            <a:ext cx="5160471" cy="445394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3200" dirty="0"/>
              <a:t>Joint </a:t>
            </a:r>
          </a:p>
          <a:p>
            <a:r>
              <a:rPr lang="en-US" sz="3200" dirty="0"/>
              <a:t>Systems Implementation &amp; </a:t>
            </a:r>
          </a:p>
          <a:p>
            <a:r>
              <a:rPr lang="en-US" sz="3200" dirty="0"/>
              <a:t>Office of Environmental Management</a:t>
            </a:r>
          </a:p>
          <a:p>
            <a:endParaRPr lang="en-US" sz="3200" dirty="0"/>
          </a:p>
          <a:p>
            <a:r>
              <a:rPr lang="en-US" sz="3200" dirty="0"/>
              <a:t>Interchange Process Training</a:t>
            </a:r>
          </a:p>
          <a:p>
            <a:endParaRPr lang="en-US" sz="4000" dirty="0"/>
          </a:p>
        </p:txBody>
      </p:sp>
      <p:sp>
        <p:nvSpPr>
          <p:cNvPr id="6" name="Subtitle 2"/>
          <p:cNvSpPr txBox="1">
            <a:spLocks/>
          </p:cNvSpPr>
          <p:nvPr/>
        </p:nvSpPr>
        <p:spPr>
          <a:xfrm>
            <a:off x="4452615" y="5151082"/>
            <a:ext cx="4430516" cy="102754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600" dirty="0">
              <a:solidFill>
                <a:srgbClr val="243B76"/>
              </a:solidFill>
            </a:endParaRPr>
          </a:p>
          <a:p>
            <a:r>
              <a:rPr lang="en-US" sz="2400" dirty="0">
                <a:solidFill>
                  <a:srgbClr val="002060"/>
                </a:solidFill>
              </a:rPr>
              <a:t>February 14, 2018</a:t>
            </a:r>
          </a:p>
          <a:p>
            <a:endParaRPr lang="en-US" sz="500" dirty="0">
              <a:solidFill>
                <a:srgbClr val="002060"/>
              </a:solidFill>
            </a:endParaRPr>
          </a:p>
        </p:txBody>
      </p:sp>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7806818" y="6241071"/>
            <a:ext cx="897405" cy="484617"/>
          </a:xfrm>
          <a:prstGeom prst="rect">
            <a:avLst/>
          </a:prstGeom>
        </p:spPr>
      </p:pic>
    </p:spTree>
    <p:extLst>
      <p:ext uri="{BB962C8B-B14F-4D97-AF65-F5344CB8AC3E}">
        <p14:creationId xmlns:p14="http://schemas.microsoft.com/office/powerpoint/2010/main" val="175540719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sp>
        <p:nvSpPr>
          <p:cNvPr id="11" name="Title 1">
            <a:extLst>
              <a:ext uri="{FF2B5EF4-FFF2-40B4-BE49-F238E27FC236}">
                <a16:creationId xmlns:a16="http://schemas.microsoft.com/office/drawing/2014/main" id="{1C7F28B4-E1A9-4774-A67C-B6A0CA8E7F21}"/>
              </a:ext>
            </a:extLst>
          </p:cNvPr>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Interchange Access Report</a:t>
            </a:r>
          </a:p>
        </p:txBody>
      </p:sp>
      <p:sp>
        <p:nvSpPr>
          <p:cNvPr id="12" name="Content Placeholder 2"/>
          <p:cNvSpPr txBox="1">
            <a:spLocks/>
          </p:cNvSpPr>
          <p:nvPr/>
        </p:nvSpPr>
        <p:spPr>
          <a:xfrm>
            <a:off x="166543" y="1178922"/>
            <a:ext cx="6035083"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rgbClr val="1C2A5A"/>
                </a:solidFill>
              </a:rPr>
              <a:t>Developed as a stand-alone document consistent with the  MLOU.</a:t>
            </a:r>
          </a:p>
          <a:p>
            <a:pPr marL="0" indent="0">
              <a:buFont typeface="Arial"/>
              <a:buNone/>
            </a:pPr>
            <a:endParaRPr lang="en-US" sz="2000" dirty="0">
              <a:solidFill>
                <a:srgbClr val="1C2A5A"/>
              </a:solidFill>
            </a:endParaRPr>
          </a:p>
          <a:p>
            <a:r>
              <a:rPr lang="en-US" sz="2000" dirty="0">
                <a:solidFill>
                  <a:srgbClr val="1C2A5A"/>
                </a:solidFill>
              </a:rPr>
              <a:t>If other reports available, relevant information should be summarized.</a:t>
            </a:r>
          </a:p>
          <a:p>
            <a:endParaRPr lang="en-US" sz="2000" dirty="0">
              <a:solidFill>
                <a:srgbClr val="1C2A5A"/>
              </a:solidFill>
            </a:endParaRPr>
          </a:p>
          <a:p>
            <a:r>
              <a:rPr lang="en-US" sz="2000" dirty="0">
                <a:solidFill>
                  <a:srgbClr val="1C2A5A"/>
                </a:solidFill>
              </a:rPr>
              <a:t>Understandable to the unfamiliar reader</a:t>
            </a:r>
          </a:p>
          <a:p>
            <a:endParaRPr lang="en-US" sz="2000" dirty="0">
              <a:solidFill>
                <a:srgbClr val="1C2A5A"/>
              </a:solidFill>
            </a:endParaRPr>
          </a:p>
          <a:p>
            <a:r>
              <a:rPr lang="en-US" sz="2000" dirty="0">
                <a:solidFill>
                  <a:srgbClr val="1C2A5A"/>
                </a:solidFill>
              </a:rPr>
              <a:t>Determines the safety, operational and engineering (SO&amp;E) acceptability of the IAR.</a:t>
            </a:r>
          </a:p>
          <a:p>
            <a:endParaRPr lang="en-US" sz="2000" dirty="0">
              <a:solidFill>
                <a:srgbClr val="1C2A5A"/>
              </a:solidFill>
            </a:endParaRPr>
          </a:p>
          <a:p>
            <a:r>
              <a:rPr lang="en-US" sz="2000" b="1" i="1" dirty="0">
                <a:solidFill>
                  <a:srgbClr val="1C2A5A"/>
                </a:solidFill>
              </a:rPr>
              <a:t>The report must address the FHWA’s two policy points</a:t>
            </a:r>
            <a:endParaRPr lang="en-US" sz="1600" dirty="0">
              <a:solidFill>
                <a:srgbClr val="243B76"/>
              </a:solidFill>
            </a:endParaRPr>
          </a:p>
          <a:p>
            <a:pPr marL="114300" indent="-114300" defTabSz="457189">
              <a:buFont typeface="Arial" pitchFamily="34" charset="0"/>
              <a:buChar char="•"/>
            </a:pPr>
            <a:endParaRPr lang="en-US" sz="2000" dirty="0">
              <a:solidFill>
                <a:srgbClr val="243B76"/>
              </a:solidFill>
            </a:endParaRPr>
          </a:p>
          <a:p>
            <a:pPr lvl="1" defTabSz="457189"/>
            <a:endParaRPr lang="en-US" sz="1400" dirty="0">
              <a:solidFill>
                <a:srgbClr val="1C2A5A"/>
              </a:solidFill>
            </a:endParaRPr>
          </a:p>
        </p:txBody>
      </p:sp>
      <p:pic>
        <p:nvPicPr>
          <p:cNvPr id="13" name="Picture 2" descr="http://fscomps.fotosearch.com/compc/FSA/FSA044/x16311317.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4898"/>
          <a:stretch/>
        </p:blipFill>
        <p:spPr bwMode="auto">
          <a:xfrm>
            <a:off x="6236995" y="1491840"/>
            <a:ext cx="2454777" cy="36697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157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75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fade">
                                      <p:cBhvr>
                                        <p:cTn id="12" dur="750"/>
                                        <p:tgtEl>
                                          <p:spTgt spid="1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animEffect transition="in" filter="fade">
                                      <p:cBhvr>
                                        <p:cTn id="17" dur="750"/>
                                        <p:tgtEl>
                                          <p:spTgt spid="1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8" end="8"/>
                                            </p:txEl>
                                          </p:spTgt>
                                        </p:tgtEl>
                                        <p:attrNameLst>
                                          <p:attrName>style.visibility</p:attrName>
                                        </p:attrNameLst>
                                      </p:cBhvr>
                                      <p:to>
                                        <p:strVal val="visible"/>
                                      </p:to>
                                    </p:set>
                                    <p:animEffect transition="in" filter="fade">
                                      <p:cBhvr>
                                        <p:cTn id="22" dur="75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39" y="1263670"/>
            <a:ext cx="4713288" cy="470150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0" y="1178922"/>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sp>
        <p:nvSpPr>
          <p:cNvPr id="11" name="Title 1">
            <a:extLst>
              <a:ext uri="{FF2B5EF4-FFF2-40B4-BE49-F238E27FC236}">
                <a16:creationId xmlns:a16="http://schemas.microsoft.com/office/drawing/2014/main" id="{1C7F28B4-E1A9-4774-A67C-B6A0CA8E7F21}"/>
              </a:ext>
            </a:extLst>
          </p:cNvPr>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Documentation Requirements</a:t>
            </a:r>
          </a:p>
        </p:txBody>
      </p:sp>
      <p:sp>
        <p:nvSpPr>
          <p:cNvPr id="12" name="Content Placeholder 2"/>
          <p:cNvSpPr txBox="1">
            <a:spLocks/>
          </p:cNvSpPr>
          <p:nvPr/>
        </p:nvSpPr>
        <p:spPr>
          <a:xfrm>
            <a:off x="948916" y="2779103"/>
            <a:ext cx="3070634" cy="2707935"/>
          </a:xfrm>
          <a:prstGeom prst="rect">
            <a:avLst/>
          </a:prstGeom>
        </p:spPr>
        <p:txBody>
          <a:bodyPr numCol="2">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q"/>
            </a:pPr>
            <a:r>
              <a:rPr lang="en-US" sz="1200" dirty="0">
                <a:solidFill>
                  <a:srgbClr val="1C2A5A"/>
                </a:solidFill>
              </a:rPr>
              <a:t>Executive summary (FHWA’s two policy points)</a:t>
            </a:r>
          </a:p>
          <a:p>
            <a:pPr>
              <a:buFont typeface="Wingdings" panose="05000000000000000000" pitchFamily="2" charset="2"/>
              <a:buChar char="q"/>
            </a:pPr>
            <a:endParaRPr lang="en-US" sz="600" dirty="0">
              <a:solidFill>
                <a:srgbClr val="1C2A5A"/>
              </a:solidFill>
            </a:endParaRPr>
          </a:p>
          <a:p>
            <a:pPr>
              <a:buFont typeface="Wingdings" panose="05000000000000000000" pitchFamily="2" charset="2"/>
              <a:buChar char="q"/>
            </a:pPr>
            <a:r>
              <a:rPr lang="en-US" sz="1200" dirty="0">
                <a:solidFill>
                  <a:srgbClr val="1C2A5A"/>
                </a:solidFill>
              </a:rPr>
              <a:t>Purpose and need</a:t>
            </a:r>
          </a:p>
          <a:p>
            <a:pPr>
              <a:buFont typeface="Wingdings" panose="05000000000000000000" pitchFamily="2" charset="2"/>
              <a:buChar char="q"/>
            </a:pPr>
            <a:endParaRPr lang="en-US" sz="600" dirty="0">
              <a:solidFill>
                <a:srgbClr val="1C2A5A"/>
              </a:solidFill>
            </a:endParaRPr>
          </a:p>
          <a:p>
            <a:pPr>
              <a:buFont typeface="Wingdings" panose="05000000000000000000" pitchFamily="2" charset="2"/>
              <a:buChar char="q"/>
            </a:pPr>
            <a:r>
              <a:rPr lang="en-US" sz="1200" dirty="0">
                <a:solidFill>
                  <a:srgbClr val="1C2A5A"/>
                </a:solidFill>
              </a:rPr>
              <a:t>Methodology</a:t>
            </a:r>
          </a:p>
          <a:p>
            <a:pPr>
              <a:buFont typeface="Wingdings" panose="05000000000000000000" pitchFamily="2" charset="2"/>
              <a:buChar char="q"/>
            </a:pPr>
            <a:endParaRPr lang="en-US" sz="600" dirty="0">
              <a:solidFill>
                <a:srgbClr val="1C2A5A"/>
              </a:solidFill>
            </a:endParaRPr>
          </a:p>
          <a:p>
            <a:pPr>
              <a:buFont typeface="Wingdings" panose="05000000000000000000" pitchFamily="2" charset="2"/>
              <a:buChar char="q"/>
            </a:pPr>
            <a:r>
              <a:rPr lang="en-US" sz="1200" dirty="0">
                <a:solidFill>
                  <a:srgbClr val="1C2A5A"/>
                </a:solidFill>
              </a:rPr>
              <a:t>Existing conditions</a:t>
            </a:r>
          </a:p>
          <a:p>
            <a:pPr>
              <a:buFont typeface="Wingdings" panose="05000000000000000000" pitchFamily="2" charset="2"/>
              <a:buChar char="q"/>
            </a:pPr>
            <a:endParaRPr lang="en-US" sz="600" b="1" dirty="0">
              <a:solidFill>
                <a:srgbClr val="1C2A5A"/>
              </a:solidFill>
            </a:endParaRPr>
          </a:p>
          <a:p>
            <a:pPr>
              <a:buFont typeface="Wingdings" panose="05000000000000000000" pitchFamily="2" charset="2"/>
              <a:buChar char="q"/>
            </a:pPr>
            <a:r>
              <a:rPr lang="en-US" sz="1200" dirty="0">
                <a:solidFill>
                  <a:srgbClr val="1C2A5A"/>
                </a:solidFill>
              </a:rPr>
              <a:t>Safety Analysis</a:t>
            </a:r>
          </a:p>
          <a:p>
            <a:pPr>
              <a:buFont typeface="Wingdings" panose="05000000000000000000" pitchFamily="2" charset="2"/>
              <a:buChar char="q"/>
            </a:pPr>
            <a:endParaRPr lang="en-US" sz="600" dirty="0">
              <a:solidFill>
                <a:srgbClr val="1C2A5A"/>
              </a:solidFill>
            </a:endParaRPr>
          </a:p>
          <a:p>
            <a:pPr>
              <a:buFont typeface="Wingdings" panose="05000000000000000000" pitchFamily="2" charset="2"/>
              <a:buChar char="q"/>
            </a:pPr>
            <a:r>
              <a:rPr lang="en-US" sz="1200" dirty="0">
                <a:solidFill>
                  <a:srgbClr val="1C2A5A"/>
                </a:solidFill>
              </a:rPr>
              <a:t>Future conditions</a:t>
            </a:r>
          </a:p>
          <a:p>
            <a:pPr>
              <a:buFont typeface="Wingdings" panose="05000000000000000000" pitchFamily="2" charset="2"/>
              <a:buChar char="q"/>
            </a:pPr>
            <a:endParaRPr lang="en-US" sz="600" dirty="0">
              <a:solidFill>
                <a:srgbClr val="1C2A5A"/>
              </a:solidFill>
            </a:endParaRPr>
          </a:p>
          <a:p>
            <a:pPr>
              <a:buFont typeface="Wingdings" panose="05000000000000000000" pitchFamily="2" charset="2"/>
              <a:buChar char="q"/>
            </a:pPr>
            <a:r>
              <a:rPr lang="en-US" sz="1200" dirty="0">
                <a:solidFill>
                  <a:srgbClr val="1C2A5A"/>
                </a:solidFill>
              </a:rPr>
              <a:t>Alternatives analysis</a:t>
            </a:r>
          </a:p>
          <a:p>
            <a:pPr>
              <a:buFont typeface="Wingdings" panose="05000000000000000000" pitchFamily="2" charset="2"/>
              <a:buChar char="q"/>
            </a:pPr>
            <a:endParaRPr lang="en-US" sz="600" dirty="0">
              <a:solidFill>
                <a:srgbClr val="1C2A5A"/>
              </a:solidFill>
            </a:endParaRPr>
          </a:p>
          <a:p>
            <a:pPr>
              <a:buFont typeface="Wingdings" panose="05000000000000000000" pitchFamily="2" charset="2"/>
              <a:buChar char="q"/>
            </a:pPr>
            <a:r>
              <a:rPr lang="en-US" sz="1200" dirty="0">
                <a:solidFill>
                  <a:srgbClr val="1C2A5A"/>
                </a:solidFill>
              </a:rPr>
              <a:t>Funding plan and schedule</a:t>
            </a:r>
          </a:p>
          <a:p>
            <a:pPr>
              <a:buFont typeface="Wingdings" panose="05000000000000000000" pitchFamily="2" charset="2"/>
              <a:buChar char="q"/>
            </a:pPr>
            <a:endParaRPr lang="en-US" sz="600" dirty="0">
              <a:solidFill>
                <a:srgbClr val="1C2A5A"/>
              </a:solidFill>
            </a:endParaRPr>
          </a:p>
          <a:p>
            <a:pPr>
              <a:buFont typeface="Wingdings" panose="05000000000000000000" pitchFamily="2" charset="2"/>
              <a:buChar char="q"/>
            </a:pPr>
            <a:r>
              <a:rPr lang="en-US" sz="1200" dirty="0">
                <a:solidFill>
                  <a:srgbClr val="1C2A5A"/>
                </a:solidFill>
              </a:rPr>
              <a:t>Recommendation</a:t>
            </a:r>
            <a:endParaRPr lang="en-US" sz="1200" dirty="0">
              <a:solidFill>
                <a:srgbClr val="243B76"/>
              </a:solidFill>
            </a:endParaRPr>
          </a:p>
          <a:p>
            <a:pPr lvl="1" defTabSz="457189"/>
            <a:endParaRPr lang="en-US" sz="1200" dirty="0">
              <a:solidFill>
                <a:srgbClr val="1C2A5A"/>
              </a:solidFill>
            </a:endParaRPr>
          </a:p>
        </p:txBody>
      </p:sp>
      <p:sp>
        <p:nvSpPr>
          <p:cNvPr id="2" name="Rectangle 1"/>
          <p:cNvSpPr/>
          <p:nvPr/>
        </p:nvSpPr>
        <p:spPr>
          <a:xfrm>
            <a:off x="4466952" y="3392907"/>
            <a:ext cx="4572000" cy="646331"/>
          </a:xfrm>
          <a:prstGeom prst="rect">
            <a:avLst/>
          </a:prstGeom>
        </p:spPr>
        <p:txBody>
          <a:bodyPr>
            <a:spAutoFit/>
          </a:bodyPr>
          <a:lstStyle/>
          <a:p>
            <a:r>
              <a:rPr lang="en-US" i="1" dirty="0">
                <a:solidFill>
                  <a:srgbClr val="1C2A5A"/>
                </a:solidFill>
              </a:rPr>
              <a:t>These will be determined by the IRC during the MLOU development phase.</a:t>
            </a:r>
            <a:endParaRPr lang="en-US" i="1" dirty="0">
              <a:solidFill>
                <a:srgbClr val="243B76"/>
              </a:solidFill>
            </a:endParaRPr>
          </a:p>
        </p:txBody>
      </p:sp>
      <p:pic>
        <p:nvPicPr>
          <p:cNvPr id="2050" name="Picture 2" descr="Image result for 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604" y="2779103"/>
            <a:ext cx="210552" cy="2068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604" y="3649397"/>
            <a:ext cx="210552" cy="20681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604" y="4170667"/>
            <a:ext cx="210552" cy="2068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604" y="4484570"/>
            <a:ext cx="210552" cy="206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604" y="4999980"/>
            <a:ext cx="210552" cy="2068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477" y="2779103"/>
            <a:ext cx="210552" cy="2068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477" y="3105391"/>
            <a:ext cx="210552" cy="20681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477" y="3612663"/>
            <a:ext cx="210552" cy="2068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477" y="4133070"/>
            <a:ext cx="210552" cy="20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203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1000" fill="hold"/>
                                        <p:tgtEl>
                                          <p:spTgt spid="2"/>
                                        </p:tgtEl>
                                        <p:attrNameLst>
                                          <p:attrName>ppt_x</p:attrName>
                                        </p:attrNameLst>
                                      </p:cBhvr>
                                      <p:tavLst>
                                        <p:tav tm="0">
                                          <p:val>
                                            <p:strVal val="1+#ppt_w/2"/>
                                          </p:val>
                                        </p:tav>
                                        <p:tav tm="100000">
                                          <p:val>
                                            <p:strVal val="#ppt_x"/>
                                          </p:val>
                                        </p:tav>
                                      </p:tavLst>
                                    </p:anim>
                                    <p:anim calcmode="lin" valueType="num">
                                      <p:cBhvr additive="base">
                                        <p:cTn id="5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66542" y="1146124"/>
            <a:ext cx="8760177"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en-US" sz="2000" dirty="0">
                <a:solidFill>
                  <a:srgbClr val="243B76"/>
                </a:solidFill>
              </a:rPr>
              <a:t>IAR shall be consistent with adopted statewide and local transportation plans</a:t>
            </a:r>
          </a:p>
          <a:p>
            <a:pPr defTabSz="457189"/>
            <a:endParaRPr lang="en-US" sz="2000" dirty="0">
              <a:solidFill>
                <a:srgbClr val="243B76"/>
              </a:solidFill>
            </a:endParaRPr>
          </a:p>
          <a:p>
            <a:pPr defTabSz="457189"/>
            <a:r>
              <a:rPr lang="en-US" sz="2000" dirty="0">
                <a:solidFill>
                  <a:srgbClr val="243B76"/>
                </a:solidFill>
              </a:rPr>
              <a:t>IAR shall consider all fatal flaws and environmental issues that might influence the NEPA compliance phase of the project</a:t>
            </a:r>
          </a:p>
          <a:p>
            <a:pPr defTabSz="457189"/>
            <a:endParaRPr lang="en-US" sz="2000" dirty="0">
              <a:solidFill>
                <a:srgbClr val="243B76"/>
              </a:solidFill>
            </a:endParaRPr>
          </a:p>
          <a:p>
            <a:pPr defTabSz="457189"/>
            <a:r>
              <a:rPr lang="en-US" sz="2000" dirty="0">
                <a:solidFill>
                  <a:srgbClr val="243B76"/>
                </a:solidFill>
              </a:rPr>
              <a:t>Funding plan to be in place prior to approval of IAR proposal</a:t>
            </a:r>
          </a:p>
          <a:p>
            <a:pPr lvl="1" defTabSz="457189"/>
            <a:endParaRPr lang="en-US" sz="1200" dirty="0">
              <a:solidFill>
                <a:srgbClr val="243B76"/>
              </a:solidFill>
            </a:endParaRPr>
          </a:p>
          <a:p>
            <a:pPr lvl="1" defTabSz="457189"/>
            <a:endParaRPr lang="en-US" sz="1200" dirty="0">
              <a:solidFill>
                <a:srgbClr val="243B76"/>
              </a:solidFill>
            </a:endParaRPr>
          </a:p>
        </p:txBody>
      </p:sp>
      <p:sp>
        <p:nvSpPr>
          <p:cNvPr id="9"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Interchange Access Requests</a:t>
            </a:r>
          </a:p>
        </p:txBody>
      </p:sp>
      <p:cxnSp>
        <p:nvCxnSpPr>
          <p:cNvPr id="10" name="Straight Connector 9"/>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3037438" y="3471453"/>
            <a:ext cx="3069129" cy="2587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6956630" y="4056917"/>
            <a:ext cx="1280160" cy="1280160"/>
          </a:xfrm>
          <a:prstGeom prst="rect">
            <a:avLst/>
          </a:prstGeom>
          <a:noFill/>
        </p:spPr>
      </p:pic>
      <p:pic>
        <p:nvPicPr>
          <p:cNvPr id="14" name="Picture 13" descr="http://t1.gstatic.com/images?q=tbn:ANd9GcToX4nuNBe2r0WvIK9I04QAZA-OUH7NT8qVunRIunkfdmQGV349"/>
          <p:cNvPicPr/>
          <p:nvPr/>
        </p:nvPicPr>
        <p:blipFill>
          <a:blip r:embed="rId5">
            <a:extLst>
              <a:ext uri="{28A0092B-C50C-407E-A947-70E740481C1C}">
                <a14:useLocalDpi xmlns:a14="http://schemas.microsoft.com/office/drawing/2010/main" val="0"/>
              </a:ext>
            </a:extLst>
          </a:blip>
          <a:srcRect/>
          <a:stretch>
            <a:fillRect/>
          </a:stretch>
        </p:blipFill>
        <p:spPr bwMode="auto">
          <a:xfrm>
            <a:off x="907210" y="4056917"/>
            <a:ext cx="1280160" cy="1280160"/>
          </a:xfrm>
          <a:prstGeom prst="ellipse">
            <a:avLst/>
          </a:prstGeom>
          <a:noFill/>
        </p:spPr>
      </p:pic>
    </p:spTree>
    <p:extLst>
      <p:ext uri="{BB962C8B-B14F-4D97-AF65-F5344CB8AC3E}">
        <p14:creationId xmlns:p14="http://schemas.microsoft.com/office/powerpoint/2010/main" val="3762495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75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7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8"/>
          <p:cNvSpPr txBox="1">
            <a:spLocks/>
          </p:cNvSpPr>
          <p:nvPr/>
        </p:nvSpPr>
        <p:spPr>
          <a:xfrm>
            <a:off x="0" y="1761466"/>
            <a:ext cx="9144000" cy="1800447"/>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pPr>
              <a:defRPr/>
            </a:pPr>
            <a:r>
              <a:rPr lang="en-US" sz="6000" dirty="0"/>
              <a:t>Federal Highway Administration Interstate System Access Policy Update</a:t>
            </a:r>
          </a:p>
        </p:txBody>
      </p:sp>
    </p:spTree>
    <p:extLst>
      <p:ext uri="{BB962C8B-B14F-4D97-AF65-F5344CB8AC3E}">
        <p14:creationId xmlns:p14="http://schemas.microsoft.com/office/powerpoint/2010/main" val="1333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66540" y="1146124"/>
            <a:ext cx="8840300"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Char char="•"/>
            </a:pPr>
            <a:r>
              <a:rPr lang="en-US" sz="1800" dirty="0">
                <a:solidFill>
                  <a:srgbClr val="1C2A5A"/>
                </a:solidFill>
              </a:rPr>
              <a:t>Policy statement entitled “Access to the Interstate System”</a:t>
            </a:r>
          </a:p>
          <a:p>
            <a:pPr marL="800100" lvl="1" indent="-342900">
              <a:buFont typeface="Arial" pitchFamily="34" charset="0"/>
              <a:buChar char="•"/>
            </a:pPr>
            <a:r>
              <a:rPr lang="en-US" sz="1600" dirty="0">
                <a:solidFill>
                  <a:srgbClr val="1C2A5A"/>
                </a:solidFill>
              </a:rPr>
              <a:t>Published in Federal Register on October 22, 1990</a:t>
            </a:r>
          </a:p>
          <a:p>
            <a:pPr marL="800100" lvl="1" indent="-342900">
              <a:buFont typeface="Arial" pitchFamily="34" charset="0"/>
              <a:buChar char="•"/>
            </a:pPr>
            <a:r>
              <a:rPr lang="en-US" sz="1600" dirty="0">
                <a:solidFill>
                  <a:srgbClr val="1C2A5A"/>
                </a:solidFill>
              </a:rPr>
              <a:t>Last modified May 22, 2017</a:t>
            </a:r>
          </a:p>
          <a:p>
            <a:pPr marL="800100" lvl="1" indent="-342900">
              <a:buFont typeface="Arial" pitchFamily="34" charset="0"/>
              <a:buChar char="•"/>
            </a:pPr>
            <a:r>
              <a:rPr lang="en-US" sz="1600" dirty="0">
                <a:solidFill>
                  <a:srgbClr val="1C2A5A"/>
                </a:solidFill>
              </a:rPr>
              <a:t>Replaces the old August 2009 Policy</a:t>
            </a:r>
          </a:p>
          <a:p>
            <a:pPr marL="685800" lvl="1" indent="-114300" defTabSz="457189">
              <a:buFont typeface="Arial" pitchFamily="34" charset="0"/>
              <a:buChar char="•"/>
            </a:pPr>
            <a:endParaRPr lang="en-US" sz="1600" dirty="0">
              <a:solidFill>
                <a:srgbClr val="243B76"/>
              </a:solidFill>
            </a:endParaRPr>
          </a:p>
          <a:p>
            <a:pPr algn="just"/>
            <a:r>
              <a:rPr lang="en-US" sz="2000" dirty="0">
                <a:solidFill>
                  <a:srgbClr val="243B76"/>
                </a:solidFill>
              </a:rPr>
              <a:t>The new Policy focuses on technical feasibility of </a:t>
            </a:r>
          </a:p>
          <a:p>
            <a:pPr marL="0" indent="0" algn="just">
              <a:buNone/>
            </a:pPr>
            <a:r>
              <a:rPr lang="en-US" sz="2000" dirty="0">
                <a:solidFill>
                  <a:srgbClr val="243B76"/>
                </a:solidFill>
              </a:rPr>
              <a:t>      proposed changes in terms of</a:t>
            </a:r>
          </a:p>
          <a:p>
            <a:pPr marL="685800" lvl="1" indent="-114300" defTabSz="457189">
              <a:buFont typeface="Arial" pitchFamily="34" charset="0"/>
              <a:buChar char="•"/>
            </a:pPr>
            <a:r>
              <a:rPr lang="en-US" sz="1600" dirty="0">
                <a:solidFill>
                  <a:srgbClr val="243B76"/>
                </a:solidFill>
              </a:rPr>
              <a:t>SO&amp;E Acceptability</a:t>
            </a:r>
          </a:p>
          <a:p>
            <a:pPr marL="685800" lvl="1" indent="-114300" defTabSz="457189">
              <a:buFont typeface="Arial" pitchFamily="34" charset="0"/>
              <a:buChar char="•"/>
            </a:pPr>
            <a:endParaRPr lang="en-US" sz="2000" dirty="0">
              <a:solidFill>
                <a:srgbClr val="243B76"/>
              </a:solidFill>
            </a:endParaRPr>
          </a:p>
          <a:p>
            <a:pPr defTabSz="457189">
              <a:buFont typeface="Arial" pitchFamily="34" charset="0"/>
              <a:buChar char="•"/>
            </a:pPr>
            <a:r>
              <a:rPr lang="en-US" sz="2000" dirty="0">
                <a:solidFill>
                  <a:srgbClr val="243B76"/>
                </a:solidFill>
              </a:rPr>
              <a:t>All ongoing and new Interchange Access Requests </a:t>
            </a:r>
          </a:p>
          <a:p>
            <a:pPr marL="0" indent="0" defTabSz="457189">
              <a:buNone/>
            </a:pPr>
            <a:r>
              <a:rPr lang="en-US" sz="2000" dirty="0">
                <a:solidFill>
                  <a:srgbClr val="243B76"/>
                </a:solidFill>
              </a:rPr>
              <a:t>      will follow the new Policy</a:t>
            </a:r>
          </a:p>
          <a:p>
            <a:pPr marL="685800" lvl="1" indent="-114300" defTabSz="457189">
              <a:buFont typeface="Arial" pitchFamily="34" charset="0"/>
              <a:buChar char="•"/>
            </a:pPr>
            <a:r>
              <a:rPr lang="en-US" sz="1600" dirty="0">
                <a:solidFill>
                  <a:srgbClr val="243B76"/>
                </a:solidFill>
              </a:rPr>
              <a:t>The old eight (8) Policy Points will be </a:t>
            </a:r>
          </a:p>
          <a:p>
            <a:pPr marL="571500" lvl="1" indent="0" defTabSz="457189">
              <a:buNone/>
            </a:pPr>
            <a:r>
              <a:rPr lang="en-US" sz="1600" dirty="0">
                <a:solidFill>
                  <a:srgbClr val="243B76"/>
                </a:solidFill>
              </a:rPr>
              <a:t>   replaced with the new two (2) Policy Points </a:t>
            </a:r>
          </a:p>
          <a:p>
            <a:pPr defTabSz="457189"/>
            <a:endParaRPr lang="en-US" sz="1600" dirty="0">
              <a:solidFill>
                <a:srgbClr val="243B76"/>
              </a:solidFill>
            </a:endParaRPr>
          </a:p>
        </p:txBody>
      </p:sp>
      <p:sp>
        <p:nvSpPr>
          <p:cNvPr id="9" name="Title 1"/>
          <p:cNvSpPr txBox="1">
            <a:spLocks/>
          </p:cNvSpPr>
          <p:nvPr/>
        </p:nvSpPr>
        <p:spPr>
          <a:xfrm>
            <a:off x="1" y="2"/>
            <a:ext cx="9144000" cy="1132911"/>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FHWA’s Interstate System Access Policy</a:t>
            </a:r>
          </a:p>
        </p:txBody>
      </p:sp>
      <p:cxnSp>
        <p:nvCxnSpPr>
          <p:cNvPr id="10" name="Straight Connector 9"/>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519102" y="2167692"/>
            <a:ext cx="1966330" cy="2607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467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750"/>
                                        <p:tgtEl>
                                          <p:spTgt spid="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750"/>
                                        <p:tgtEl>
                                          <p:spTgt spid="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750"/>
                                        <p:tgtEl>
                                          <p:spTgt spid="7">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animEffect transition="in" filter="fade">
                                      <p:cBhvr>
                                        <p:cTn id="33" dur="750"/>
                                        <p:tgtEl>
                                          <p:spTgt spid="7">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10" end="10"/>
                                            </p:txEl>
                                          </p:spTgt>
                                        </p:tgtEl>
                                        <p:attrNameLst>
                                          <p:attrName>style.visibility</p:attrName>
                                        </p:attrNameLst>
                                      </p:cBhvr>
                                      <p:to>
                                        <p:strVal val="visible"/>
                                      </p:to>
                                    </p:set>
                                    <p:animEffect transition="in" filter="fade">
                                      <p:cBhvr>
                                        <p:cTn id="36" dur="750"/>
                                        <p:tgtEl>
                                          <p:spTgt spid="7">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animEffect transition="in" filter="fade">
                                      <p:cBhvr>
                                        <p:cTn id="39" dur="750"/>
                                        <p:tgtEl>
                                          <p:spTgt spid="7">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12" end="12"/>
                                            </p:txEl>
                                          </p:spTgt>
                                        </p:tgtEl>
                                        <p:attrNameLst>
                                          <p:attrName>style.visibility</p:attrName>
                                        </p:attrNameLst>
                                      </p:cBhvr>
                                      <p:to>
                                        <p:strVal val="visible"/>
                                      </p:to>
                                    </p:set>
                                    <p:animEffect transition="in" filter="fade">
                                      <p:cBhvr>
                                        <p:cTn id="42" dur="75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FHWA Policy Points</a:t>
            </a:r>
          </a:p>
        </p:txBody>
      </p:sp>
      <p:cxnSp>
        <p:nvCxnSpPr>
          <p:cNvPr id="8" name="Straight Connector 7"/>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cxnSp>
        <p:nvCxnSpPr>
          <p:cNvPr id="3" name="Straight Connector 2"/>
          <p:cNvCxnSpPr/>
          <p:nvPr/>
        </p:nvCxnSpPr>
        <p:spPr>
          <a:xfrm>
            <a:off x="102447" y="1158848"/>
            <a:ext cx="0" cy="5029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02447" y="6257925"/>
            <a:ext cx="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102449" y="6188048"/>
            <a:ext cx="894249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02449" y="1158848"/>
            <a:ext cx="894249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9052560" y="1160709"/>
            <a:ext cx="0" cy="5029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356860" y="1158848"/>
            <a:ext cx="0" cy="5029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356360" y="1158848"/>
            <a:ext cx="0" cy="5029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110069" y="1417928"/>
            <a:ext cx="894249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02449" y="2058008"/>
            <a:ext cx="894249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10069" y="2499968"/>
            <a:ext cx="894249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0069" y="2980028"/>
            <a:ext cx="894249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99062" y="3437228"/>
            <a:ext cx="894249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10069" y="4252568"/>
            <a:ext cx="894249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10069" y="4907888"/>
            <a:ext cx="894249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99062" y="5547968"/>
            <a:ext cx="894249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356360" y="1158850"/>
            <a:ext cx="4000500" cy="276999"/>
          </a:xfrm>
          <a:prstGeom prst="rect">
            <a:avLst/>
          </a:prstGeom>
          <a:noFill/>
        </p:spPr>
        <p:txBody>
          <a:bodyPr wrap="square" rtlCol="0">
            <a:spAutoFit/>
          </a:bodyPr>
          <a:lstStyle/>
          <a:p>
            <a:pPr algn="ctr"/>
            <a:r>
              <a:rPr lang="en-US" sz="1200" b="1" dirty="0"/>
              <a:t>Old FHWA Policy – August 27, 2009</a:t>
            </a:r>
          </a:p>
        </p:txBody>
      </p:sp>
      <p:sp>
        <p:nvSpPr>
          <p:cNvPr id="32" name="TextBox 31"/>
          <p:cNvSpPr txBox="1"/>
          <p:nvPr/>
        </p:nvSpPr>
        <p:spPr>
          <a:xfrm>
            <a:off x="5356859" y="1166994"/>
            <a:ext cx="3684694" cy="276999"/>
          </a:xfrm>
          <a:prstGeom prst="rect">
            <a:avLst/>
          </a:prstGeom>
          <a:noFill/>
        </p:spPr>
        <p:txBody>
          <a:bodyPr wrap="square" rtlCol="0">
            <a:spAutoFit/>
          </a:bodyPr>
          <a:lstStyle/>
          <a:p>
            <a:pPr algn="ctr"/>
            <a:r>
              <a:rPr lang="en-US" sz="1200" b="1" dirty="0"/>
              <a:t>New Policy – May 22, 2017</a:t>
            </a:r>
          </a:p>
        </p:txBody>
      </p:sp>
      <p:grpSp>
        <p:nvGrpSpPr>
          <p:cNvPr id="68" name="Group 67"/>
          <p:cNvGrpSpPr/>
          <p:nvPr/>
        </p:nvGrpSpPr>
        <p:grpSpPr>
          <a:xfrm>
            <a:off x="94829" y="5558387"/>
            <a:ext cx="8924073" cy="656517"/>
            <a:chOff x="94827" y="5558385"/>
            <a:chExt cx="8924073" cy="656517"/>
          </a:xfrm>
        </p:grpSpPr>
        <p:sp>
          <p:nvSpPr>
            <p:cNvPr id="41" name="TextBox 40"/>
            <p:cNvSpPr txBox="1"/>
            <p:nvPr/>
          </p:nvSpPr>
          <p:spPr>
            <a:xfrm>
              <a:off x="1334344" y="5649873"/>
              <a:ext cx="4000500" cy="461665"/>
            </a:xfrm>
            <a:prstGeom prst="rect">
              <a:avLst/>
            </a:prstGeom>
            <a:noFill/>
          </p:spPr>
          <p:txBody>
            <a:bodyPr wrap="square" rtlCol="0">
              <a:spAutoFit/>
            </a:bodyPr>
            <a:lstStyle/>
            <a:p>
              <a:pPr algn="ctr"/>
              <a:r>
                <a:rPr lang="en-US" sz="1200" dirty="0">
                  <a:solidFill>
                    <a:schemeClr val="dk1"/>
                  </a:solidFill>
                </a:rPr>
                <a:t>The proposal does not have any fatal</a:t>
              </a:r>
            </a:p>
            <a:p>
              <a:pPr algn="ctr"/>
              <a:r>
                <a:rPr lang="en-US" sz="1200" dirty="0">
                  <a:solidFill>
                    <a:schemeClr val="dk1"/>
                  </a:solidFill>
                </a:rPr>
                <a:t>environmental flaws</a:t>
              </a:r>
              <a:endParaRPr lang="en-US" sz="1200" dirty="0"/>
            </a:p>
          </p:txBody>
        </p:sp>
        <p:sp>
          <p:nvSpPr>
            <p:cNvPr id="51" name="TextBox 50"/>
            <p:cNvSpPr txBox="1"/>
            <p:nvPr/>
          </p:nvSpPr>
          <p:spPr>
            <a:xfrm>
              <a:off x="5334206" y="5558385"/>
              <a:ext cx="3684694" cy="646331"/>
            </a:xfrm>
            <a:prstGeom prst="rect">
              <a:avLst/>
            </a:prstGeom>
            <a:noFill/>
          </p:spPr>
          <p:txBody>
            <a:bodyPr wrap="square" rtlCol="0">
              <a:spAutoFit/>
            </a:bodyPr>
            <a:lstStyle/>
            <a:p>
              <a:pPr algn="ctr"/>
              <a:r>
                <a:rPr lang="en-US" sz="1200" dirty="0">
                  <a:solidFill>
                    <a:schemeClr val="dk1"/>
                  </a:solidFill>
                </a:rPr>
                <a:t>Not Applicable.</a:t>
              </a:r>
            </a:p>
            <a:p>
              <a:pPr algn="ctr"/>
              <a:r>
                <a:rPr lang="en-US" sz="1200" dirty="0">
                  <a:solidFill>
                    <a:schemeClr val="dk1"/>
                  </a:solidFill>
                </a:rPr>
                <a:t>Addressed during NEPA through</a:t>
              </a:r>
            </a:p>
            <a:p>
              <a:pPr algn="ctr"/>
              <a:r>
                <a:rPr lang="en-US" sz="1200" dirty="0">
                  <a:solidFill>
                    <a:schemeClr val="dk1"/>
                  </a:solidFill>
                </a:rPr>
                <a:t>environmental analysis</a:t>
              </a:r>
              <a:endParaRPr lang="en-US" sz="1200" dirty="0"/>
            </a:p>
          </p:txBody>
        </p:sp>
        <p:sp>
          <p:nvSpPr>
            <p:cNvPr id="52" name="TextBox 51"/>
            <p:cNvSpPr txBox="1"/>
            <p:nvPr/>
          </p:nvSpPr>
          <p:spPr>
            <a:xfrm>
              <a:off x="94827" y="5568571"/>
              <a:ext cx="1235493" cy="646331"/>
            </a:xfrm>
            <a:prstGeom prst="rect">
              <a:avLst/>
            </a:prstGeom>
            <a:noFill/>
          </p:spPr>
          <p:txBody>
            <a:bodyPr wrap="square" rtlCol="0">
              <a:spAutoFit/>
            </a:bodyPr>
            <a:lstStyle/>
            <a:p>
              <a:pPr algn="ctr"/>
              <a:endParaRPr lang="en-US" sz="1200" dirty="0">
                <a:solidFill>
                  <a:schemeClr val="dk1"/>
                </a:solidFill>
              </a:endParaRPr>
            </a:p>
            <a:p>
              <a:pPr algn="ctr"/>
              <a:r>
                <a:rPr lang="en-US" sz="1200" dirty="0">
                  <a:solidFill>
                    <a:schemeClr val="dk1"/>
                  </a:solidFill>
                </a:rPr>
                <a:t>Policy Point 8</a:t>
              </a:r>
            </a:p>
            <a:p>
              <a:pPr algn="ctr"/>
              <a:endParaRPr lang="en-US" sz="1200" dirty="0"/>
            </a:p>
          </p:txBody>
        </p:sp>
      </p:grpSp>
      <p:grpSp>
        <p:nvGrpSpPr>
          <p:cNvPr id="67" name="Group 66"/>
          <p:cNvGrpSpPr/>
          <p:nvPr/>
        </p:nvGrpSpPr>
        <p:grpSpPr>
          <a:xfrm>
            <a:off x="94829" y="4911209"/>
            <a:ext cx="8924073" cy="663898"/>
            <a:chOff x="94827" y="4911209"/>
            <a:chExt cx="8924073" cy="663898"/>
          </a:xfrm>
        </p:grpSpPr>
        <p:sp>
          <p:nvSpPr>
            <p:cNvPr id="40" name="TextBox 39"/>
            <p:cNvSpPr txBox="1"/>
            <p:nvPr/>
          </p:nvSpPr>
          <p:spPr>
            <a:xfrm>
              <a:off x="1334344" y="4927032"/>
              <a:ext cx="4000500" cy="646331"/>
            </a:xfrm>
            <a:prstGeom prst="rect">
              <a:avLst/>
            </a:prstGeom>
            <a:noFill/>
          </p:spPr>
          <p:txBody>
            <a:bodyPr wrap="square" rtlCol="0">
              <a:spAutoFit/>
            </a:bodyPr>
            <a:lstStyle/>
            <a:p>
              <a:pPr algn="ctr"/>
              <a:r>
                <a:rPr lang="en-US" sz="1200" dirty="0">
                  <a:solidFill>
                    <a:schemeClr val="dk1"/>
                  </a:solidFill>
                </a:rPr>
                <a:t>Appropriate coordination has occurred</a:t>
              </a:r>
            </a:p>
            <a:p>
              <a:pPr algn="ctr"/>
              <a:r>
                <a:rPr lang="en-US" sz="1200" dirty="0">
                  <a:solidFill>
                    <a:schemeClr val="dk1"/>
                  </a:solidFill>
                </a:rPr>
                <a:t>between the development and any</a:t>
              </a:r>
            </a:p>
            <a:p>
              <a:pPr algn="ctr"/>
              <a:r>
                <a:rPr lang="en-US" sz="1200" dirty="0">
                  <a:solidFill>
                    <a:schemeClr val="dk1"/>
                  </a:solidFill>
                </a:rPr>
                <a:t>proposed transportation system improvements</a:t>
              </a:r>
              <a:endParaRPr lang="en-US" sz="1200" dirty="0"/>
            </a:p>
          </p:txBody>
        </p:sp>
        <p:sp>
          <p:nvSpPr>
            <p:cNvPr id="50" name="TextBox 49"/>
            <p:cNvSpPr txBox="1"/>
            <p:nvPr/>
          </p:nvSpPr>
          <p:spPr>
            <a:xfrm>
              <a:off x="5334206" y="4928776"/>
              <a:ext cx="3684694" cy="646331"/>
            </a:xfrm>
            <a:prstGeom prst="rect">
              <a:avLst/>
            </a:prstGeom>
            <a:noFill/>
          </p:spPr>
          <p:txBody>
            <a:bodyPr wrap="square" rtlCol="0">
              <a:spAutoFit/>
            </a:bodyPr>
            <a:lstStyle/>
            <a:p>
              <a:pPr algn="ctr"/>
              <a:r>
                <a:rPr lang="en-US" sz="1200" dirty="0">
                  <a:solidFill>
                    <a:schemeClr val="dk1"/>
                  </a:solidFill>
                </a:rPr>
                <a:t>Not Applicable.</a:t>
              </a:r>
            </a:p>
            <a:p>
              <a:pPr algn="ctr"/>
              <a:r>
                <a:rPr lang="en-US" sz="1200" dirty="0">
                  <a:solidFill>
                    <a:schemeClr val="dk1"/>
                  </a:solidFill>
                </a:rPr>
                <a:t>Addressed during NEPA through public</a:t>
              </a:r>
            </a:p>
            <a:p>
              <a:pPr algn="ctr"/>
              <a:r>
                <a:rPr lang="en-US" sz="1200" dirty="0">
                  <a:solidFill>
                    <a:schemeClr val="dk1"/>
                  </a:solidFill>
                </a:rPr>
                <a:t>involvement process</a:t>
              </a:r>
              <a:endParaRPr lang="en-US" sz="1200" dirty="0"/>
            </a:p>
          </p:txBody>
        </p:sp>
        <p:sp>
          <p:nvSpPr>
            <p:cNvPr id="53" name="TextBox 52"/>
            <p:cNvSpPr txBox="1"/>
            <p:nvPr/>
          </p:nvSpPr>
          <p:spPr>
            <a:xfrm>
              <a:off x="94827" y="4911209"/>
              <a:ext cx="1235493" cy="646331"/>
            </a:xfrm>
            <a:prstGeom prst="rect">
              <a:avLst/>
            </a:prstGeom>
            <a:noFill/>
          </p:spPr>
          <p:txBody>
            <a:bodyPr wrap="square" rtlCol="0">
              <a:spAutoFit/>
            </a:bodyPr>
            <a:lstStyle/>
            <a:p>
              <a:pPr algn="ctr"/>
              <a:endParaRPr lang="en-US" sz="1200" dirty="0">
                <a:solidFill>
                  <a:schemeClr val="dk1"/>
                </a:solidFill>
              </a:endParaRPr>
            </a:p>
            <a:p>
              <a:pPr algn="ctr"/>
              <a:r>
                <a:rPr lang="en-US" sz="1200" dirty="0">
                  <a:solidFill>
                    <a:schemeClr val="dk1"/>
                  </a:solidFill>
                </a:rPr>
                <a:t>Policy Point 7</a:t>
              </a:r>
            </a:p>
            <a:p>
              <a:pPr algn="ctr"/>
              <a:endParaRPr lang="en-US" sz="1200" dirty="0"/>
            </a:p>
          </p:txBody>
        </p:sp>
      </p:grpSp>
      <p:grpSp>
        <p:nvGrpSpPr>
          <p:cNvPr id="66" name="Group 65"/>
          <p:cNvGrpSpPr/>
          <p:nvPr/>
        </p:nvGrpSpPr>
        <p:grpSpPr>
          <a:xfrm>
            <a:off x="94829" y="4253563"/>
            <a:ext cx="8924073" cy="675392"/>
            <a:chOff x="94827" y="4253563"/>
            <a:chExt cx="8924073" cy="675392"/>
          </a:xfrm>
        </p:grpSpPr>
        <p:sp>
          <p:nvSpPr>
            <p:cNvPr id="39" name="TextBox 38"/>
            <p:cNvSpPr txBox="1"/>
            <p:nvPr/>
          </p:nvSpPr>
          <p:spPr>
            <a:xfrm>
              <a:off x="1345352" y="4344929"/>
              <a:ext cx="4000500" cy="461665"/>
            </a:xfrm>
            <a:prstGeom prst="rect">
              <a:avLst/>
            </a:prstGeom>
            <a:noFill/>
          </p:spPr>
          <p:txBody>
            <a:bodyPr wrap="square" rtlCol="0" anchor="ctr">
              <a:spAutoFit/>
            </a:bodyPr>
            <a:lstStyle/>
            <a:p>
              <a:pPr algn="ctr"/>
              <a:r>
                <a:rPr lang="en-US" sz="1200" dirty="0">
                  <a:solidFill>
                    <a:schemeClr val="dk1"/>
                  </a:solidFill>
                </a:rPr>
                <a:t>The proposed modification lies within the context of a long-range system or network Plan</a:t>
              </a:r>
              <a:endParaRPr lang="en-US" sz="1200" dirty="0"/>
            </a:p>
          </p:txBody>
        </p:sp>
        <p:sp>
          <p:nvSpPr>
            <p:cNvPr id="49" name="TextBox 48"/>
            <p:cNvSpPr txBox="1"/>
            <p:nvPr/>
          </p:nvSpPr>
          <p:spPr>
            <a:xfrm>
              <a:off x="5334206" y="4282624"/>
              <a:ext cx="3684694" cy="646331"/>
            </a:xfrm>
            <a:prstGeom prst="rect">
              <a:avLst/>
            </a:prstGeom>
            <a:noFill/>
          </p:spPr>
          <p:txBody>
            <a:bodyPr wrap="square" rtlCol="0">
              <a:spAutoFit/>
            </a:bodyPr>
            <a:lstStyle/>
            <a:p>
              <a:pPr algn="ctr"/>
              <a:r>
                <a:rPr lang="en-US" sz="1200" dirty="0">
                  <a:solidFill>
                    <a:schemeClr val="dk1"/>
                  </a:solidFill>
                </a:rPr>
                <a:t>Not Applicable.</a:t>
              </a:r>
            </a:p>
            <a:p>
              <a:pPr algn="ctr"/>
              <a:r>
                <a:rPr lang="en-US" sz="1200" dirty="0">
                  <a:solidFill>
                    <a:schemeClr val="dk1"/>
                  </a:solidFill>
                </a:rPr>
                <a:t>Addressed during NEPA during</a:t>
              </a:r>
            </a:p>
            <a:p>
              <a:pPr algn="ctr"/>
              <a:r>
                <a:rPr lang="en-US" sz="1200" dirty="0">
                  <a:solidFill>
                    <a:schemeClr val="dk1"/>
                  </a:solidFill>
                </a:rPr>
                <a:t>alternative development and planning consistency.</a:t>
              </a:r>
              <a:endParaRPr lang="en-US" sz="1200" dirty="0"/>
            </a:p>
          </p:txBody>
        </p:sp>
        <p:sp>
          <p:nvSpPr>
            <p:cNvPr id="54" name="TextBox 53"/>
            <p:cNvSpPr txBox="1"/>
            <p:nvPr/>
          </p:nvSpPr>
          <p:spPr>
            <a:xfrm>
              <a:off x="94827" y="4253563"/>
              <a:ext cx="1235493" cy="646331"/>
            </a:xfrm>
            <a:prstGeom prst="rect">
              <a:avLst/>
            </a:prstGeom>
            <a:noFill/>
          </p:spPr>
          <p:txBody>
            <a:bodyPr wrap="square" rtlCol="0">
              <a:spAutoFit/>
            </a:bodyPr>
            <a:lstStyle/>
            <a:p>
              <a:pPr algn="ctr"/>
              <a:endParaRPr lang="en-US" sz="1200" dirty="0">
                <a:solidFill>
                  <a:schemeClr val="dk1"/>
                </a:solidFill>
              </a:endParaRPr>
            </a:p>
            <a:p>
              <a:pPr algn="ctr"/>
              <a:r>
                <a:rPr lang="en-US" sz="1200" dirty="0">
                  <a:solidFill>
                    <a:schemeClr val="dk1"/>
                  </a:solidFill>
                </a:rPr>
                <a:t>Policy Point 6</a:t>
              </a:r>
            </a:p>
            <a:p>
              <a:pPr algn="ctr"/>
              <a:endParaRPr lang="en-US" sz="1200" dirty="0"/>
            </a:p>
          </p:txBody>
        </p:sp>
      </p:grpSp>
      <p:grpSp>
        <p:nvGrpSpPr>
          <p:cNvPr id="65" name="Group 64"/>
          <p:cNvGrpSpPr/>
          <p:nvPr/>
        </p:nvGrpSpPr>
        <p:grpSpPr>
          <a:xfrm>
            <a:off x="94829" y="3423661"/>
            <a:ext cx="8924073" cy="858964"/>
            <a:chOff x="94827" y="3423661"/>
            <a:chExt cx="8924073" cy="858964"/>
          </a:xfrm>
        </p:grpSpPr>
        <p:sp>
          <p:nvSpPr>
            <p:cNvPr id="38" name="TextBox 37"/>
            <p:cNvSpPr txBox="1"/>
            <p:nvPr/>
          </p:nvSpPr>
          <p:spPr>
            <a:xfrm>
              <a:off x="1334344" y="3423661"/>
              <a:ext cx="4000500" cy="830997"/>
            </a:xfrm>
            <a:prstGeom prst="rect">
              <a:avLst/>
            </a:prstGeom>
            <a:noFill/>
          </p:spPr>
          <p:txBody>
            <a:bodyPr wrap="square" rtlCol="0">
              <a:spAutoFit/>
            </a:bodyPr>
            <a:lstStyle/>
            <a:p>
              <a:pPr algn="ctr"/>
              <a:endParaRPr lang="en-US" sz="1200" dirty="0">
                <a:solidFill>
                  <a:schemeClr val="dk1"/>
                </a:solidFill>
              </a:endParaRPr>
            </a:p>
            <a:p>
              <a:pPr algn="ctr"/>
              <a:r>
                <a:rPr lang="en-US" sz="1200" dirty="0">
                  <a:solidFill>
                    <a:schemeClr val="dk1"/>
                  </a:solidFill>
                </a:rPr>
                <a:t>The proposal considers and is consistent with local and regional land use and transportation plans</a:t>
              </a:r>
            </a:p>
            <a:p>
              <a:pPr algn="ctr"/>
              <a:endParaRPr lang="en-US" sz="1200" dirty="0"/>
            </a:p>
          </p:txBody>
        </p:sp>
        <p:sp>
          <p:nvSpPr>
            <p:cNvPr id="48" name="TextBox 47"/>
            <p:cNvSpPr txBox="1"/>
            <p:nvPr/>
          </p:nvSpPr>
          <p:spPr>
            <a:xfrm>
              <a:off x="5334206" y="3451628"/>
              <a:ext cx="3684694" cy="830997"/>
            </a:xfrm>
            <a:prstGeom prst="rect">
              <a:avLst/>
            </a:prstGeom>
            <a:noFill/>
          </p:spPr>
          <p:txBody>
            <a:bodyPr wrap="square" rtlCol="0">
              <a:spAutoFit/>
            </a:bodyPr>
            <a:lstStyle/>
            <a:p>
              <a:pPr algn="ctr"/>
              <a:r>
                <a:rPr lang="en-US" sz="1200" dirty="0">
                  <a:solidFill>
                    <a:schemeClr val="dk1"/>
                  </a:solidFill>
                </a:rPr>
                <a:t>Not Applicable. Addressed during PD&amp;E Through planning consistency (required in NEPA) and land use evaluation as part of socio-cultural effect evaluation During NEPA.</a:t>
              </a:r>
              <a:endParaRPr lang="en-US" sz="1200" dirty="0"/>
            </a:p>
          </p:txBody>
        </p:sp>
        <p:sp>
          <p:nvSpPr>
            <p:cNvPr id="55" name="TextBox 54"/>
            <p:cNvSpPr txBox="1"/>
            <p:nvPr/>
          </p:nvSpPr>
          <p:spPr>
            <a:xfrm>
              <a:off x="94827" y="3529727"/>
              <a:ext cx="1235493" cy="646331"/>
            </a:xfrm>
            <a:prstGeom prst="rect">
              <a:avLst/>
            </a:prstGeom>
            <a:noFill/>
          </p:spPr>
          <p:txBody>
            <a:bodyPr wrap="square" rtlCol="0">
              <a:spAutoFit/>
            </a:bodyPr>
            <a:lstStyle/>
            <a:p>
              <a:pPr algn="ctr"/>
              <a:endParaRPr lang="en-US" sz="1200" dirty="0">
                <a:solidFill>
                  <a:schemeClr val="dk1"/>
                </a:solidFill>
              </a:endParaRPr>
            </a:p>
            <a:p>
              <a:pPr algn="ctr"/>
              <a:r>
                <a:rPr lang="en-US" sz="1200" dirty="0">
                  <a:solidFill>
                    <a:schemeClr val="dk1"/>
                  </a:solidFill>
                </a:rPr>
                <a:t>Policy Point 5</a:t>
              </a:r>
            </a:p>
            <a:p>
              <a:pPr algn="ctr"/>
              <a:endParaRPr lang="en-US" sz="1200" dirty="0"/>
            </a:p>
          </p:txBody>
        </p:sp>
      </p:grpSp>
      <p:grpSp>
        <p:nvGrpSpPr>
          <p:cNvPr id="64" name="Group 63"/>
          <p:cNvGrpSpPr/>
          <p:nvPr/>
        </p:nvGrpSpPr>
        <p:grpSpPr>
          <a:xfrm>
            <a:off x="94829" y="2893813"/>
            <a:ext cx="8924073" cy="646331"/>
            <a:chOff x="94827" y="2893811"/>
            <a:chExt cx="8924073" cy="646331"/>
          </a:xfrm>
        </p:grpSpPr>
        <p:sp>
          <p:nvSpPr>
            <p:cNvPr id="37" name="TextBox 36"/>
            <p:cNvSpPr txBox="1"/>
            <p:nvPr/>
          </p:nvSpPr>
          <p:spPr>
            <a:xfrm>
              <a:off x="1345352" y="2966366"/>
              <a:ext cx="4000500" cy="461665"/>
            </a:xfrm>
            <a:prstGeom prst="rect">
              <a:avLst/>
            </a:prstGeom>
            <a:noFill/>
          </p:spPr>
          <p:txBody>
            <a:bodyPr wrap="square" rtlCol="0">
              <a:spAutoFit/>
            </a:bodyPr>
            <a:lstStyle/>
            <a:p>
              <a:pPr algn="ctr"/>
              <a:r>
                <a:rPr lang="en-US" sz="1200" dirty="0">
                  <a:solidFill>
                    <a:srgbClr val="FF0000"/>
                  </a:solidFill>
                </a:rPr>
                <a:t>The proposed access connects to a public road only and will provide for all traffic movements</a:t>
              </a:r>
            </a:p>
          </p:txBody>
        </p:sp>
        <p:sp>
          <p:nvSpPr>
            <p:cNvPr id="47" name="TextBox 46"/>
            <p:cNvSpPr txBox="1"/>
            <p:nvPr/>
          </p:nvSpPr>
          <p:spPr>
            <a:xfrm>
              <a:off x="5334206" y="3079488"/>
              <a:ext cx="3684694" cy="276999"/>
            </a:xfrm>
            <a:prstGeom prst="rect">
              <a:avLst/>
            </a:prstGeom>
            <a:noFill/>
          </p:spPr>
          <p:txBody>
            <a:bodyPr wrap="square" rtlCol="0">
              <a:spAutoFit/>
            </a:bodyPr>
            <a:lstStyle/>
            <a:p>
              <a:pPr algn="ctr"/>
              <a:r>
                <a:rPr lang="en-US" sz="1200" b="1" dirty="0">
                  <a:solidFill>
                    <a:srgbClr val="FF0000"/>
                  </a:solidFill>
                </a:rPr>
                <a:t>New Policy Point 2</a:t>
              </a:r>
            </a:p>
          </p:txBody>
        </p:sp>
        <p:sp>
          <p:nvSpPr>
            <p:cNvPr id="56" name="TextBox 55"/>
            <p:cNvSpPr txBox="1"/>
            <p:nvPr/>
          </p:nvSpPr>
          <p:spPr>
            <a:xfrm>
              <a:off x="94827" y="2893811"/>
              <a:ext cx="1235493" cy="646331"/>
            </a:xfrm>
            <a:prstGeom prst="rect">
              <a:avLst/>
            </a:prstGeom>
            <a:noFill/>
          </p:spPr>
          <p:txBody>
            <a:bodyPr wrap="square" rtlCol="0">
              <a:spAutoFit/>
            </a:bodyPr>
            <a:lstStyle/>
            <a:p>
              <a:pPr algn="ctr"/>
              <a:endParaRPr lang="en-US" sz="1200" dirty="0">
                <a:solidFill>
                  <a:schemeClr val="dk1"/>
                </a:solidFill>
              </a:endParaRPr>
            </a:p>
            <a:p>
              <a:pPr algn="ctr"/>
              <a:r>
                <a:rPr lang="en-US" sz="1200" dirty="0">
                  <a:solidFill>
                    <a:schemeClr val="dk1"/>
                  </a:solidFill>
                </a:rPr>
                <a:t>Policy Point 4</a:t>
              </a:r>
            </a:p>
            <a:p>
              <a:pPr algn="ctr"/>
              <a:endParaRPr lang="en-US" sz="1200" dirty="0"/>
            </a:p>
          </p:txBody>
        </p:sp>
      </p:grpSp>
      <p:grpSp>
        <p:nvGrpSpPr>
          <p:cNvPr id="63" name="Group 62"/>
          <p:cNvGrpSpPr/>
          <p:nvPr/>
        </p:nvGrpSpPr>
        <p:grpSpPr>
          <a:xfrm>
            <a:off x="94829" y="2417257"/>
            <a:ext cx="8924073" cy="646331"/>
            <a:chOff x="94827" y="2417255"/>
            <a:chExt cx="8924073" cy="646331"/>
          </a:xfrm>
        </p:grpSpPr>
        <p:sp>
          <p:nvSpPr>
            <p:cNvPr id="35" name="TextBox 34"/>
            <p:cNvSpPr txBox="1"/>
            <p:nvPr/>
          </p:nvSpPr>
          <p:spPr>
            <a:xfrm>
              <a:off x="1345352" y="2499776"/>
              <a:ext cx="4000500" cy="461665"/>
            </a:xfrm>
            <a:prstGeom prst="rect">
              <a:avLst/>
            </a:prstGeom>
            <a:noFill/>
          </p:spPr>
          <p:txBody>
            <a:bodyPr wrap="square" rtlCol="0">
              <a:spAutoFit/>
            </a:bodyPr>
            <a:lstStyle/>
            <a:p>
              <a:pPr algn="ctr"/>
              <a:r>
                <a:rPr lang="en-US" sz="1200" dirty="0">
                  <a:solidFill>
                    <a:srgbClr val="FF0000"/>
                  </a:solidFill>
                </a:rPr>
                <a:t>The request does not have a significant adverse impact on the operation and safety of the freeway system</a:t>
              </a:r>
            </a:p>
          </p:txBody>
        </p:sp>
        <p:sp>
          <p:nvSpPr>
            <p:cNvPr id="46" name="TextBox 45"/>
            <p:cNvSpPr txBox="1"/>
            <p:nvPr/>
          </p:nvSpPr>
          <p:spPr>
            <a:xfrm>
              <a:off x="5334206" y="2603795"/>
              <a:ext cx="3684694" cy="276999"/>
            </a:xfrm>
            <a:prstGeom prst="rect">
              <a:avLst/>
            </a:prstGeom>
            <a:noFill/>
          </p:spPr>
          <p:txBody>
            <a:bodyPr wrap="square" rtlCol="0">
              <a:spAutoFit/>
            </a:bodyPr>
            <a:lstStyle/>
            <a:p>
              <a:pPr algn="ctr"/>
              <a:r>
                <a:rPr lang="en-US" sz="1200" b="1" dirty="0">
                  <a:solidFill>
                    <a:srgbClr val="FF0000"/>
                  </a:solidFill>
                </a:rPr>
                <a:t>New Policy Point 1</a:t>
              </a:r>
            </a:p>
          </p:txBody>
        </p:sp>
        <p:sp>
          <p:nvSpPr>
            <p:cNvPr id="57" name="TextBox 56"/>
            <p:cNvSpPr txBox="1"/>
            <p:nvPr/>
          </p:nvSpPr>
          <p:spPr>
            <a:xfrm>
              <a:off x="94827" y="2417255"/>
              <a:ext cx="1235493" cy="646331"/>
            </a:xfrm>
            <a:prstGeom prst="rect">
              <a:avLst/>
            </a:prstGeom>
            <a:noFill/>
          </p:spPr>
          <p:txBody>
            <a:bodyPr wrap="square" rtlCol="0">
              <a:spAutoFit/>
            </a:bodyPr>
            <a:lstStyle/>
            <a:p>
              <a:pPr algn="ctr"/>
              <a:endParaRPr lang="en-US" sz="1200" dirty="0">
                <a:solidFill>
                  <a:schemeClr val="dk1"/>
                </a:solidFill>
              </a:endParaRPr>
            </a:p>
            <a:p>
              <a:pPr algn="ctr"/>
              <a:r>
                <a:rPr lang="en-US" sz="1200" dirty="0">
                  <a:solidFill>
                    <a:schemeClr val="dk1"/>
                  </a:solidFill>
                </a:rPr>
                <a:t>Policy Point 3</a:t>
              </a:r>
            </a:p>
            <a:p>
              <a:pPr algn="ctr"/>
              <a:endParaRPr lang="en-US" sz="1200" dirty="0"/>
            </a:p>
          </p:txBody>
        </p:sp>
      </p:grpSp>
      <p:grpSp>
        <p:nvGrpSpPr>
          <p:cNvPr id="62" name="Group 61"/>
          <p:cNvGrpSpPr/>
          <p:nvPr/>
        </p:nvGrpSpPr>
        <p:grpSpPr>
          <a:xfrm>
            <a:off x="94829" y="1959791"/>
            <a:ext cx="8924711" cy="646331"/>
            <a:chOff x="94827" y="1959789"/>
            <a:chExt cx="8924711" cy="646331"/>
          </a:xfrm>
        </p:grpSpPr>
        <p:sp>
          <p:nvSpPr>
            <p:cNvPr id="34" name="TextBox 33"/>
            <p:cNvSpPr txBox="1"/>
            <p:nvPr/>
          </p:nvSpPr>
          <p:spPr>
            <a:xfrm>
              <a:off x="1345352" y="2056143"/>
              <a:ext cx="4000500" cy="461665"/>
            </a:xfrm>
            <a:prstGeom prst="rect">
              <a:avLst/>
            </a:prstGeom>
            <a:noFill/>
          </p:spPr>
          <p:txBody>
            <a:bodyPr wrap="square" rtlCol="0">
              <a:spAutoFit/>
            </a:bodyPr>
            <a:lstStyle/>
            <a:p>
              <a:pPr algn="ctr"/>
              <a:r>
                <a:rPr lang="en-US" sz="1200" dirty="0">
                  <a:solidFill>
                    <a:schemeClr val="dk1"/>
                  </a:solidFill>
                </a:rPr>
                <a:t>The request cannot be adequately satisfied by reasonable transportation system management alternatives</a:t>
              </a:r>
              <a:r>
                <a:rPr lang="en-US" sz="1200" dirty="0"/>
                <a:t> </a:t>
              </a:r>
            </a:p>
          </p:txBody>
        </p:sp>
        <p:sp>
          <p:nvSpPr>
            <p:cNvPr id="45" name="TextBox 44"/>
            <p:cNvSpPr txBox="1"/>
            <p:nvPr/>
          </p:nvSpPr>
          <p:spPr>
            <a:xfrm>
              <a:off x="5334844" y="2049459"/>
              <a:ext cx="3684694" cy="461665"/>
            </a:xfrm>
            <a:prstGeom prst="rect">
              <a:avLst/>
            </a:prstGeom>
            <a:noFill/>
          </p:spPr>
          <p:txBody>
            <a:bodyPr wrap="square" rtlCol="0">
              <a:spAutoFit/>
            </a:bodyPr>
            <a:lstStyle/>
            <a:p>
              <a:pPr algn="ctr"/>
              <a:r>
                <a:rPr lang="en-US" sz="1200" dirty="0">
                  <a:solidFill>
                    <a:schemeClr val="dk1"/>
                  </a:solidFill>
                </a:rPr>
                <a:t>Not Applicable. Addressed and evaluated the alternatives analysis during PD&amp;E</a:t>
              </a:r>
              <a:endParaRPr lang="en-US" sz="1200" dirty="0"/>
            </a:p>
          </p:txBody>
        </p:sp>
        <p:sp>
          <p:nvSpPr>
            <p:cNvPr id="58" name="TextBox 57"/>
            <p:cNvSpPr txBox="1"/>
            <p:nvPr/>
          </p:nvSpPr>
          <p:spPr>
            <a:xfrm>
              <a:off x="94827" y="1959789"/>
              <a:ext cx="1235493" cy="646331"/>
            </a:xfrm>
            <a:prstGeom prst="rect">
              <a:avLst/>
            </a:prstGeom>
            <a:noFill/>
          </p:spPr>
          <p:txBody>
            <a:bodyPr wrap="square" rtlCol="0">
              <a:spAutoFit/>
            </a:bodyPr>
            <a:lstStyle/>
            <a:p>
              <a:pPr algn="ctr"/>
              <a:endParaRPr lang="en-US" sz="1200" dirty="0">
                <a:solidFill>
                  <a:schemeClr val="dk1"/>
                </a:solidFill>
              </a:endParaRPr>
            </a:p>
            <a:p>
              <a:pPr algn="ctr"/>
              <a:r>
                <a:rPr lang="en-US" sz="1200" dirty="0">
                  <a:solidFill>
                    <a:schemeClr val="dk1"/>
                  </a:solidFill>
                </a:rPr>
                <a:t>Policy Point 2</a:t>
              </a:r>
            </a:p>
            <a:p>
              <a:pPr algn="ctr"/>
              <a:endParaRPr lang="en-US" sz="1200" dirty="0"/>
            </a:p>
          </p:txBody>
        </p:sp>
      </p:grpSp>
      <p:grpSp>
        <p:nvGrpSpPr>
          <p:cNvPr id="61" name="Group 60"/>
          <p:cNvGrpSpPr/>
          <p:nvPr/>
        </p:nvGrpSpPr>
        <p:grpSpPr>
          <a:xfrm>
            <a:off x="94829" y="1407358"/>
            <a:ext cx="8924711" cy="666101"/>
            <a:chOff x="94827" y="1407356"/>
            <a:chExt cx="8924711" cy="666101"/>
          </a:xfrm>
        </p:grpSpPr>
        <p:sp>
          <p:nvSpPr>
            <p:cNvPr id="33" name="TextBox 32"/>
            <p:cNvSpPr txBox="1"/>
            <p:nvPr/>
          </p:nvSpPr>
          <p:spPr>
            <a:xfrm>
              <a:off x="1345352" y="1407356"/>
              <a:ext cx="4000500" cy="646331"/>
            </a:xfrm>
            <a:prstGeom prst="rect">
              <a:avLst/>
            </a:prstGeom>
            <a:noFill/>
          </p:spPr>
          <p:txBody>
            <a:bodyPr wrap="square" rtlCol="0">
              <a:spAutoFit/>
            </a:bodyPr>
            <a:lstStyle/>
            <a:p>
              <a:pPr algn="ctr"/>
              <a:r>
                <a:rPr lang="en-US" sz="1200" dirty="0">
                  <a:solidFill>
                    <a:schemeClr val="dk1"/>
                  </a:solidFill>
                </a:rPr>
                <a:t>Existing roadway network cannot be improved to handle the current and/or future traffic demand. Note: This policy does not apply for Categorical Exclusion Type I projects</a:t>
              </a:r>
              <a:r>
                <a:rPr lang="en-US" sz="1200" dirty="0"/>
                <a:t> </a:t>
              </a:r>
            </a:p>
          </p:txBody>
        </p:sp>
        <p:sp>
          <p:nvSpPr>
            <p:cNvPr id="44" name="TextBox 43"/>
            <p:cNvSpPr txBox="1"/>
            <p:nvPr/>
          </p:nvSpPr>
          <p:spPr>
            <a:xfrm>
              <a:off x="5334844" y="1422869"/>
              <a:ext cx="3684694" cy="646331"/>
            </a:xfrm>
            <a:prstGeom prst="rect">
              <a:avLst/>
            </a:prstGeom>
            <a:noFill/>
          </p:spPr>
          <p:txBody>
            <a:bodyPr wrap="square" rtlCol="0">
              <a:spAutoFit/>
            </a:bodyPr>
            <a:lstStyle/>
            <a:p>
              <a:pPr algn="ctr"/>
              <a:r>
                <a:rPr lang="en-US" sz="1200" dirty="0">
                  <a:solidFill>
                    <a:schemeClr val="dk1"/>
                  </a:solidFill>
                </a:rPr>
                <a:t>Not Applicable.</a:t>
              </a:r>
            </a:p>
            <a:p>
              <a:pPr algn="ctr"/>
              <a:r>
                <a:rPr lang="en-US" sz="1200" dirty="0">
                  <a:solidFill>
                    <a:schemeClr val="dk1"/>
                  </a:solidFill>
                </a:rPr>
                <a:t>Evaluated in the Purpose and Need</a:t>
              </a:r>
            </a:p>
            <a:p>
              <a:pPr algn="ctr"/>
              <a:r>
                <a:rPr lang="en-US" sz="1200" dirty="0">
                  <a:solidFill>
                    <a:schemeClr val="dk1"/>
                  </a:solidFill>
                </a:rPr>
                <a:t>during PD&amp;E</a:t>
              </a:r>
              <a:endParaRPr lang="en-US" sz="1200" dirty="0"/>
            </a:p>
          </p:txBody>
        </p:sp>
        <p:sp>
          <p:nvSpPr>
            <p:cNvPr id="59" name="TextBox 58"/>
            <p:cNvSpPr txBox="1"/>
            <p:nvPr/>
          </p:nvSpPr>
          <p:spPr>
            <a:xfrm>
              <a:off x="94827" y="1427126"/>
              <a:ext cx="1235493" cy="646331"/>
            </a:xfrm>
            <a:prstGeom prst="rect">
              <a:avLst/>
            </a:prstGeom>
            <a:noFill/>
          </p:spPr>
          <p:txBody>
            <a:bodyPr wrap="square" rtlCol="0">
              <a:spAutoFit/>
            </a:bodyPr>
            <a:lstStyle/>
            <a:p>
              <a:pPr algn="ctr"/>
              <a:endParaRPr lang="en-US" sz="1200" dirty="0">
                <a:solidFill>
                  <a:schemeClr val="dk1"/>
                </a:solidFill>
              </a:endParaRPr>
            </a:p>
            <a:p>
              <a:pPr algn="ctr"/>
              <a:r>
                <a:rPr lang="en-US" sz="1200" dirty="0">
                  <a:solidFill>
                    <a:schemeClr val="dk1"/>
                  </a:solidFill>
                </a:rPr>
                <a:t>Policy Point 1</a:t>
              </a:r>
            </a:p>
            <a:p>
              <a:pPr algn="ctr"/>
              <a:endParaRPr lang="en-US" sz="1200" dirty="0"/>
            </a:p>
          </p:txBody>
        </p:sp>
      </p:grpSp>
    </p:spTree>
    <p:extLst>
      <p:ext uri="{BB962C8B-B14F-4D97-AF65-F5344CB8AC3E}">
        <p14:creationId xmlns:p14="http://schemas.microsoft.com/office/powerpoint/2010/main" val="820472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left)">
                                      <p:cBhvr>
                                        <p:cTn id="12" dur="10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left)">
                                      <p:cBhvr>
                                        <p:cTn id="17" dur="10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10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10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left)">
                                      <p:cBhvr>
                                        <p:cTn id="32" dur="10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ipe(left)">
                                      <p:cBhvr>
                                        <p:cTn id="37" dur="10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wipe(left)">
                                      <p:cBhvr>
                                        <p:cTn id="42"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66542" y="1146124"/>
            <a:ext cx="6143725"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89">
              <a:buNone/>
            </a:pPr>
            <a:endParaRPr lang="en-US" sz="1200" i="1" dirty="0"/>
          </a:p>
          <a:p>
            <a:pPr marL="0" indent="0" algn="just" defTabSz="457189">
              <a:buNone/>
            </a:pPr>
            <a:r>
              <a:rPr lang="en-US" sz="1200" dirty="0"/>
              <a:t>An operational and safety analysis has concluded that the proposed change in access does not have a significant adverse impact on the safety and operation of the Interstate facility (which includes mainline lanes, existing, new, or modified ramps, ramp intersections with crossroad) or on the local street network based on both the current and the planned future traffic projections. The analysis should, particularly in urbanized areas, include at least the first adjacent existing or proposed interchange on either side of the proposed change in access (23 CFR 625.2(a), 655.603(d) and 771.111(f)). The crossroads and the local street network, to at least the first major intersection on either side of the proposed change in access, should be included in this analysis to the extent necessary to fully evaluate the safety and operational impacts that the proposed change in access and other transportation improvements may have on the local street network (23 CFR 625.2(a) and 655.603(d)). Requests for a proposed change in access should include a description and assessment of the impacts and ability of the proposed changes to safely and efficiently collect, distribute, and accommodate traffic on the Interstate facility, ramps, intersection of ramps with crossroad, and local street network (23 CFR 625.2(a) and 655.603(d)). Each request should also include a conceptual plan of the type and location of the signs proposed to support each design alternative (23 U.S.C. 109(d) and 23 CFR 655.603(d)). </a:t>
            </a:r>
            <a:endParaRPr lang="en-US" sz="1200" dirty="0">
              <a:solidFill>
                <a:srgbClr val="243B76"/>
              </a:solidFill>
            </a:endParaRPr>
          </a:p>
        </p:txBody>
      </p:sp>
      <p:sp>
        <p:nvSpPr>
          <p:cNvPr id="9"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FHWA Policy Point 1</a:t>
            </a:r>
          </a:p>
        </p:txBody>
      </p:sp>
      <p:cxnSp>
        <p:nvCxnSpPr>
          <p:cNvPr id="10" name="Straight Connector 9"/>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sp>
        <p:nvSpPr>
          <p:cNvPr id="8" name="Rectangle 7"/>
          <p:cNvSpPr/>
          <p:nvPr/>
        </p:nvSpPr>
        <p:spPr>
          <a:xfrm>
            <a:off x="1067309" y="4768033"/>
            <a:ext cx="5242956" cy="584775"/>
          </a:xfrm>
          <a:prstGeom prst="rect">
            <a:avLst/>
          </a:prstGeom>
        </p:spPr>
        <p:txBody>
          <a:bodyPr wrap="square">
            <a:spAutoFit/>
          </a:bodyPr>
          <a:lstStyle/>
          <a:p>
            <a:pPr lvl="1" algn="just"/>
            <a:r>
              <a:rPr lang="en-US" sz="1600" b="1" i="1" dirty="0">
                <a:solidFill>
                  <a:srgbClr val="FF0000"/>
                </a:solidFill>
              </a:rPr>
              <a:t>“The IAR does not have a significant adverse impact on the operation and safety of the freeway system”</a:t>
            </a:r>
          </a:p>
        </p:txBody>
      </p:sp>
      <p:pic>
        <p:nvPicPr>
          <p:cNvPr id="11" name="Picture 2" descr="C:\Users\ladag01699\AppData\Local\Microsoft\Windows\Temporary Internet Files\Content.IE5\7D6977VO\Safety-First[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762" b="88889" l="6205" r="92496">
                        <a14:backgroundMark x1="47042" y1="85570" x2="47042" y2="85570"/>
                        <a14:backgroundMark x1="53391" y1="85859" x2="53391" y2="85859"/>
                        <a14:backgroundMark x1="51515" y1="86003" x2="51515" y2="86003"/>
                        <a14:backgroundMark x1="48341" y1="85859" x2="48341" y2="85859"/>
                      </a14:backgroundRemoval>
                    </a14:imgEffect>
                  </a14:imgLayer>
                </a14:imgProps>
              </a:ext>
              <a:ext uri="{28A0092B-C50C-407E-A947-70E740481C1C}">
                <a14:useLocalDpi xmlns:a14="http://schemas.microsoft.com/office/drawing/2010/main" val="0"/>
              </a:ext>
            </a:extLst>
          </a:blip>
          <a:srcRect/>
          <a:stretch>
            <a:fillRect/>
          </a:stretch>
        </p:blipFill>
        <p:spPr bwMode="auto">
          <a:xfrm>
            <a:off x="6024566" y="1886668"/>
            <a:ext cx="3277891" cy="327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790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66542" y="1146124"/>
            <a:ext cx="6143725"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89">
              <a:buNone/>
            </a:pPr>
            <a:endParaRPr lang="en-US" sz="1200" i="1" dirty="0"/>
          </a:p>
          <a:p>
            <a:pPr marL="0" indent="0" algn="just">
              <a:buNone/>
            </a:pPr>
            <a:r>
              <a:rPr lang="en-US" sz="1200" dirty="0"/>
              <a:t>The proposed access connects to a public road only and will provide for all traffic movements. Less than “full interchanges” may be considered on a case-by-case basis for applications requiring special access, such as managed lanes (e.g., transit, HOVs, HOT lanes) or park and ride lots. The proposed access will be designed to meet or exceed current standards (23 CFR 625.2(a), 625.4(a)(2), and 655.603(d)). In rare instances where all basic movements are not provided by the proposed design, the report should include a full-interchange option with a comparison of the operational and safety analyses to the partial-interchange option. The report should also include the mitigation proposed to compensate for the missing movements, including wayfinding signage, impacts on local intersections, mitigation of driver expectation leading to wrong-way movements on ramps, etc. The report should describe whether future provision of a full interchange is precluded by the proposed design. </a:t>
            </a:r>
            <a:endParaRPr lang="en-US" sz="1200" dirty="0">
              <a:solidFill>
                <a:srgbClr val="243B76"/>
              </a:solidFill>
            </a:endParaRPr>
          </a:p>
        </p:txBody>
      </p:sp>
      <p:sp>
        <p:nvSpPr>
          <p:cNvPr id="9"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FHWA Policy Point 2</a:t>
            </a:r>
          </a:p>
        </p:txBody>
      </p:sp>
      <p:cxnSp>
        <p:nvCxnSpPr>
          <p:cNvPr id="10" name="Straight Connector 9"/>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pic>
        <p:nvPicPr>
          <p:cNvPr id="1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462670" y="1219200"/>
            <a:ext cx="2438400" cy="49186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66540" y="4357435"/>
            <a:ext cx="5619874" cy="584775"/>
          </a:xfrm>
          <a:prstGeom prst="rect">
            <a:avLst/>
          </a:prstGeom>
        </p:spPr>
        <p:txBody>
          <a:bodyPr wrap="square">
            <a:spAutoFit/>
          </a:bodyPr>
          <a:lstStyle/>
          <a:p>
            <a:pPr algn="just"/>
            <a:r>
              <a:rPr lang="en-US" sz="1600" b="1" i="1" dirty="0">
                <a:solidFill>
                  <a:srgbClr val="FF0000"/>
                </a:solidFill>
              </a:rPr>
              <a:t>“The proposed access connects to a public road only and will provide for all traffic movements”</a:t>
            </a:r>
          </a:p>
        </p:txBody>
      </p:sp>
    </p:spTree>
    <p:extLst>
      <p:ext uri="{BB962C8B-B14F-4D97-AF65-F5344CB8AC3E}">
        <p14:creationId xmlns:p14="http://schemas.microsoft.com/office/powerpoint/2010/main" val="3688352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8"/>
          <p:cNvSpPr txBox="1">
            <a:spLocks/>
          </p:cNvSpPr>
          <p:nvPr/>
        </p:nvSpPr>
        <p:spPr>
          <a:xfrm>
            <a:off x="0" y="1761466"/>
            <a:ext cx="9144000" cy="1800447"/>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pPr>
              <a:defRPr/>
            </a:pPr>
            <a:r>
              <a:rPr lang="en-US" sz="6000" dirty="0"/>
              <a:t>Interchange Access Request Approval Process</a:t>
            </a:r>
          </a:p>
        </p:txBody>
      </p:sp>
    </p:spTree>
    <p:extLst>
      <p:ext uri="{BB962C8B-B14F-4D97-AF65-F5344CB8AC3E}">
        <p14:creationId xmlns:p14="http://schemas.microsoft.com/office/powerpoint/2010/main" val="251793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66540" y="1197028"/>
            <a:ext cx="8840300"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en-US" sz="2000" dirty="0">
                <a:solidFill>
                  <a:srgbClr val="243B76"/>
                </a:solidFill>
              </a:rPr>
              <a:t>Approval process consists of two parts:</a:t>
            </a:r>
          </a:p>
          <a:p>
            <a:pPr marL="685800" lvl="1" indent="-114300" defTabSz="457189">
              <a:buFont typeface="Arial" pitchFamily="34" charset="0"/>
              <a:buChar char="•"/>
            </a:pPr>
            <a:r>
              <a:rPr lang="en-US" sz="1600" dirty="0">
                <a:solidFill>
                  <a:srgbClr val="243B76"/>
                </a:solidFill>
              </a:rPr>
              <a:t>Safety, Operational and Engineering (SO&amp;E) acceptability</a:t>
            </a:r>
          </a:p>
          <a:p>
            <a:pPr marL="685800" lvl="1" indent="-114300" defTabSz="457189">
              <a:buFont typeface="Arial" pitchFamily="34" charset="0"/>
              <a:buChar char="•"/>
            </a:pPr>
            <a:r>
              <a:rPr lang="en-US" sz="1600" dirty="0">
                <a:solidFill>
                  <a:srgbClr val="243B76"/>
                </a:solidFill>
              </a:rPr>
              <a:t>NEPA document (PD&amp;E study) approval</a:t>
            </a:r>
          </a:p>
          <a:p>
            <a:pPr marL="685800" lvl="1" indent="-114300" defTabSz="457189">
              <a:buFont typeface="Arial" pitchFamily="34" charset="0"/>
              <a:buChar char="•"/>
            </a:pPr>
            <a:endParaRPr lang="en-US" sz="1600" dirty="0">
              <a:solidFill>
                <a:srgbClr val="243B76"/>
              </a:solidFill>
            </a:endParaRPr>
          </a:p>
          <a:p>
            <a:pPr defTabSz="457189"/>
            <a:r>
              <a:rPr lang="en-US" sz="2000" dirty="0">
                <a:solidFill>
                  <a:srgbClr val="243B76"/>
                </a:solidFill>
              </a:rPr>
              <a:t>SO&amp;E process</a:t>
            </a:r>
          </a:p>
          <a:p>
            <a:pPr marL="685800" lvl="1" indent="-114300" defTabSz="457189">
              <a:buFont typeface="Arial" pitchFamily="34" charset="0"/>
              <a:buChar char="•"/>
            </a:pPr>
            <a:r>
              <a:rPr lang="en-US" sz="1600" dirty="0">
                <a:solidFill>
                  <a:srgbClr val="243B76"/>
                </a:solidFill>
              </a:rPr>
              <a:t>Compliance with FHWA’s two policy points and FDOT’s Procedure 525-030-160</a:t>
            </a:r>
          </a:p>
          <a:p>
            <a:pPr marL="685800" lvl="1" indent="-114300" defTabSz="457189">
              <a:buFont typeface="Arial" pitchFamily="34" charset="0"/>
              <a:buChar char="•"/>
            </a:pPr>
            <a:r>
              <a:rPr lang="en-US" sz="1600" dirty="0">
                <a:solidFill>
                  <a:srgbClr val="243B76"/>
                </a:solidFill>
              </a:rPr>
              <a:t>Indicates access proposal is a viable alternative to include in the environmental analysis stage</a:t>
            </a:r>
          </a:p>
          <a:p>
            <a:pPr marL="685800" lvl="1" indent="-114300" defTabSz="457189">
              <a:buFont typeface="Arial" pitchFamily="34" charset="0"/>
              <a:buChar char="•"/>
            </a:pPr>
            <a:endParaRPr lang="en-US" sz="1600" dirty="0">
              <a:solidFill>
                <a:srgbClr val="243B76"/>
              </a:solidFill>
            </a:endParaRPr>
          </a:p>
          <a:p>
            <a:pPr defTabSz="457189"/>
            <a:r>
              <a:rPr lang="en-US" sz="2000" dirty="0">
                <a:solidFill>
                  <a:srgbClr val="243B76"/>
                </a:solidFill>
              </a:rPr>
              <a:t>PD&amp;E process</a:t>
            </a:r>
          </a:p>
          <a:p>
            <a:pPr marL="685800" lvl="1" indent="-114300" defTabSz="457189">
              <a:buFont typeface="Arial" pitchFamily="34" charset="0"/>
              <a:buChar char="•"/>
            </a:pPr>
            <a:r>
              <a:rPr lang="en-US" sz="1600" dirty="0">
                <a:solidFill>
                  <a:srgbClr val="243B76"/>
                </a:solidFill>
              </a:rPr>
              <a:t>Can be performed concurrently or following SO&amp;E acceptance</a:t>
            </a:r>
          </a:p>
          <a:p>
            <a:pPr marL="685800" lvl="1" indent="-114300" defTabSz="457189">
              <a:buFont typeface="Arial" pitchFamily="34" charset="0"/>
              <a:buChar char="•"/>
            </a:pPr>
            <a:r>
              <a:rPr lang="en-US" sz="1600" dirty="0">
                <a:solidFill>
                  <a:srgbClr val="243B76"/>
                </a:solidFill>
              </a:rPr>
              <a:t>However, approval can only occur following SO&amp;E acceptance</a:t>
            </a:r>
          </a:p>
          <a:p>
            <a:pPr marL="685800" lvl="1" indent="-114300" defTabSz="457189">
              <a:buFont typeface="Arial" pitchFamily="34" charset="0"/>
              <a:buChar char="•"/>
            </a:pPr>
            <a:r>
              <a:rPr lang="en-US" sz="1600" dirty="0">
                <a:solidFill>
                  <a:srgbClr val="243B76"/>
                </a:solidFill>
              </a:rPr>
              <a:t>NEPA documents are prepared per guidelines and requirements outlined in the </a:t>
            </a:r>
            <a:r>
              <a:rPr lang="en-US" sz="1600" dirty="0">
                <a:solidFill>
                  <a:srgbClr val="243B76"/>
                </a:solidFill>
                <a:hlinkClick r:id="rId3"/>
              </a:rPr>
              <a:t>PD&amp;E Manual</a:t>
            </a:r>
            <a:endParaRPr lang="en-US" sz="1600" dirty="0">
              <a:solidFill>
                <a:srgbClr val="243B76"/>
              </a:solidFill>
            </a:endParaRPr>
          </a:p>
          <a:p>
            <a:pPr marL="685800" lvl="1" indent="-114300" defTabSz="457189">
              <a:buFont typeface="Arial" pitchFamily="34" charset="0"/>
              <a:buChar char="•"/>
            </a:pPr>
            <a:endParaRPr lang="en-US" sz="1600" dirty="0">
              <a:solidFill>
                <a:srgbClr val="243B76"/>
              </a:solidFill>
            </a:endParaRPr>
          </a:p>
          <a:p>
            <a:pPr defTabSz="457189"/>
            <a:r>
              <a:rPr lang="en-US" sz="2000" dirty="0">
                <a:solidFill>
                  <a:srgbClr val="243B76"/>
                </a:solidFill>
              </a:rPr>
              <a:t>This two-part process offers flexibility to obtain the SO&amp;E acceptability prior to completing the environmental review and approval process.</a:t>
            </a:r>
          </a:p>
        </p:txBody>
      </p:sp>
      <p:cxnSp>
        <p:nvCxnSpPr>
          <p:cNvPr id="5" name="Straight Connector 4"/>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sp>
        <p:nvSpPr>
          <p:cNvPr id="7" name="Title 1"/>
          <p:cNvSpPr txBox="1">
            <a:spLocks/>
          </p:cNvSpPr>
          <p:nvPr/>
        </p:nvSpPr>
        <p:spPr>
          <a:xfrm>
            <a:off x="1" y="2"/>
            <a:ext cx="9144000" cy="11329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3600" dirty="0"/>
              <a:t>Interchange Access Request Approval Process</a:t>
            </a:r>
          </a:p>
        </p:txBody>
      </p:sp>
    </p:spTree>
    <p:extLst>
      <p:ext uri="{BB962C8B-B14F-4D97-AF65-F5344CB8AC3E}">
        <p14:creationId xmlns:p14="http://schemas.microsoft.com/office/powerpoint/2010/main" val="714728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7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75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750"/>
                                        <p:tgtEl>
                                          <p:spTgt spid="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500"/>
                                        <p:tgtEl>
                                          <p:spTgt spid="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Effect transition="in" filter="fade">
                                      <p:cBhvr>
                                        <p:cTn id="47" dur="500"/>
                                        <p:tgtEl>
                                          <p:spTgt spid="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11" end="11"/>
                                            </p:txEl>
                                          </p:spTgt>
                                        </p:tgtEl>
                                        <p:attrNameLst>
                                          <p:attrName>style.visibility</p:attrName>
                                        </p:attrNameLst>
                                      </p:cBhvr>
                                      <p:to>
                                        <p:strVal val="visible"/>
                                      </p:to>
                                    </p:set>
                                    <p:animEffect transition="in" filter="fade">
                                      <p:cBhvr>
                                        <p:cTn id="52" dur="500"/>
                                        <p:tgtEl>
                                          <p:spTgt spid="8">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13" end="13"/>
                                            </p:txEl>
                                          </p:spTgt>
                                        </p:tgtEl>
                                        <p:attrNameLst>
                                          <p:attrName>style.visibility</p:attrName>
                                        </p:attrNameLst>
                                      </p:cBhvr>
                                      <p:to>
                                        <p:strVal val="visible"/>
                                      </p:to>
                                    </p:set>
                                    <p:animEffect transition="in" filter="fade">
                                      <p:cBhvr>
                                        <p:cTn id="57" dur="75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66541" y="1254761"/>
            <a:ext cx="8808127" cy="4774565"/>
          </a:xfrm>
          <a:prstGeom prst="rect">
            <a:avLst/>
          </a:prstGeom>
        </p:spPr>
        <p:txBody>
          <a:bodyPr numCol="2">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en-US" sz="1800" dirty="0">
                <a:solidFill>
                  <a:srgbClr val="243B76"/>
                </a:solidFill>
              </a:rPr>
              <a:t>Introductions </a:t>
            </a:r>
          </a:p>
          <a:p>
            <a:pPr defTabSz="457189"/>
            <a:endParaRPr lang="en-US" sz="1400" dirty="0">
              <a:solidFill>
                <a:srgbClr val="243B76"/>
              </a:solidFill>
            </a:endParaRPr>
          </a:p>
          <a:p>
            <a:pPr defTabSz="457189"/>
            <a:r>
              <a:rPr lang="en-US" sz="1800" dirty="0">
                <a:solidFill>
                  <a:srgbClr val="243B76"/>
                </a:solidFill>
              </a:rPr>
              <a:t>Interchange Access Requests</a:t>
            </a:r>
          </a:p>
          <a:p>
            <a:pPr defTabSz="457189"/>
            <a:endParaRPr lang="en-US" sz="1400" dirty="0">
              <a:solidFill>
                <a:srgbClr val="243B76"/>
              </a:solidFill>
            </a:endParaRPr>
          </a:p>
          <a:p>
            <a:pPr defTabSz="457189"/>
            <a:r>
              <a:rPr lang="en-US" sz="1800" dirty="0">
                <a:solidFill>
                  <a:srgbClr val="243B76"/>
                </a:solidFill>
              </a:rPr>
              <a:t>Federal Highway Administration Interstate System Access Policy</a:t>
            </a:r>
          </a:p>
          <a:p>
            <a:pPr defTabSz="457189"/>
            <a:endParaRPr lang="en-US" sz="1400" dirty="0">
              <a:solidFill>
                <a:srgbClr val="243B76"/>
              </a:solidFill>
            </a:endParaRPr>
          </a:p>
          <a:p>
            <a:pPr defTabSz="457189"/>
            <a:r>
              <a:rPr lang="en-US" sz="1800" dirty="0">
                <a:solidFill>
                  <a:srgbClr val="243B76"/>
                </a:solidFill>
              </a:rPr>
              <a:t>Interchange Access Request Approval Process</a:t>
            </a:r>
          </a:p>
          <a:p>
            <a:pPr defTabSz="457189"/>
            <a:endParaRPr lang="en-US" sz="1400" dirty="0">
              <a:solidFill>
                <a:srgbClr val="243B76"/>
              </a:solidFill>
            </a:endParaRPr>
          </a:p>
          <a:p>
            <a:pPr defTabSz="457189"/>
            <a:r>
              <a:rPr lang="en-US" sz="1800" dirty="0">
                <a:solidFill>
                  <a:srgbClr val="243B76"/>
                </a:solidFill>
              </a:rPr>
              <a:t>Approval Authorities</a:t>
            </a:r>
          </a:p>
          <a:p>
            <a:pPr marL="685800" lvl="1" indent="-114300" defTabSz="457189">
              <a:buFont typeface="Arial" pitchFamily="34" charset="0"/>
              <a:buChar char="•"/>
            </a:pPr>
            <a:r>
              <a:rPr lang="en-US" sz="1400" dirty="0">
                <a:solidFill>
                  <a:srgbClr val="243B76"/>
                </a:solidFill>
              </a:rPr>
              <a:t>Non-programmatic Agreement</a:t>
            </a:r>
          </a:p>
          <a:p>
            <a:pPr marL="685800" lvl="1" indent="-114300" defTabSz="457189">
              <a:buFont typeface="Arial" pitchFamily="34" charset="0"/>
              <a:buChar char="•"/>
            </a:pPr>
            <a:r>
              <a:rPr lang="en-US" sz="1400" dirty="0">
                <a:solidFill>
                  <a:srgbClr val="243B76"/>
                </a:solidFill>
              </a:rPr>
              <a:t>Programmatic Agreement</a:t>
            </a:r>
          </a:p>
          <a:p>
            <a:pPr marL="685800" lvl="1" indent="-114300" defTabSz="457189">
              <a:buFont typeface="Arial" pitchFamily="34" charset="0"/>
              <a:buChar char="•"/>
            </a:pPr>
            <a:r>
              <a:rPr lang="en-US" sz="1400" dirty="0">
                <a:solidFill>
                  <a:srgbClr val="243B76"/>
                </a:solidFill>
              </a:rPr>
              <a:t>Tolling Authorities</a:t>
            </a:r>
          </a:p>
          <a:p>
            <a:pPr marL="342900" lvl="2" defTabSz="457189">
              <a:buClr>
                <a:srgbClr val="D40A23"/>
              </a:buClr>
            </a:pPr>
            <a:endParaRPr lang="en-US" sz="1400" dirty="0">
              <a:solidFill>
                <a:srgbClr val="243B76"/>
              </a:solidFill>
            </a:endParaRPr>
          </a:p>
          <a:p>
            <a:pPr marL="342900" lvl="2" defTabSz="457189">
              <a:buClr>
                <a:srgbClr val="D40A23"/>
              </a:buClr>
            </a:pPr>
            <a:endParaRPr lang="en-US" sz="1400" dirty="0">
              <a:solidFill>
                <a:srgbClr val="243B76"/>
              </a:solidFill>
            </a:endParaRPr>
          </a:p>
          <a:p>
            <a:pPr defTabSz="457189"/>
            <a:r>
              <a:rPr lang="en-US" sz="1800" dirty="0">
                <a:solidFill>
                  <a:srgbClr val="243B76"/>
                </a:solidFill>
              </a:rPr>
              <a:t>Safety Analysis</a:t>
            </a:r>
          </a:p>
          <a:p>
            <a:pPr defTabSz="457189"/>
            <a:endParaRPr lang="en-US" sz="1400" dirty="0">
              <a:solidFill>
                <a:srgbClr val="243B76"/>
              </a:solidFill>
            </a:endParaRPr>
          </a:p>
          <a:p>
            <a:pPr defTabSz="457189"/>
            <a:r>
              <a:rPr lang="en-US" sz="1800" dirty="0">
                <a:solidFill>
                  <a:srgbClr val="243B76"/>
                </a:solidFill>
              </a:rPr>
              <a:t>Interchange Access Request Review</a:t>
            </a:r>
          </a:p>
          <a:p>
            <a:pPr defTabSz="457189"/>
            <a:endParaRPr lang="en-US" sz="1400" dirty="0">
              <a:solidFill>
                <a:srgbClr val="243B76"/>
              </a:solidFill>
            </a:endParaRPr>
          </a:p>
          <a:p>
            <a:pPr defTabSz="457189"/>
            <a:r>
              <a:rPr lang="en-US" sz="1800" dirty="0">
                <a:solidFill>
                  <a:srgbClr val="243B76"/>
                </a:solidFill>
              </a:rPr>
              <a:t>IAR Re-evaluation</a:t>
            </a:r>
          </a:p>
          <a:p>
            <a:pPr defTabSz="457189"/>
            <a:endParaRPr lang="en-US" sz="1400" dirty="0">
              <a:solidFill>
                <a:srgbClr val="243B76"/>
              </a:solidFill>
            </a:endParaRPr>
          </a:p>
          <a:p>
            <a:pPr defTabSz="457189"/>
            <a:r>
              <a:rPr lang="en-US" sz="1800" dirty="0">
                <a:solidFill>
                  <a:srgbClr val="243B76"/>
                </a:solidFill>
              </a:rPr>
              <a:t>PD&amp;E Process</a:t>
            </a:r>
          </a:p>
          <a:p>
            <a:pPr defTabSz="457189"/>
            <a:endParaRPr lang="en-US" sz="1400" dirty="0">
              <a:solidFill>
                <a:srgbClr val="243B76"/>
              </a:solidFill>
            </a:endParaRPr>
          </a:p>
          <a:p>
            <a:pPr defTabSz="457189"/>
            <a:r>
              <a:rPr lang="en-US" sz="1800" dirty="0">
                <a:solidFill>
                  <a:srgbClr val="243B76"/>
                </a:solidFill>
              </a:rPr>
              <a:t>What is Upcoming?</a:t>
            </a:r>
          </a:p>
          <a:p>
            <a:pPr marL="685800" lvl="1" indent="-114300" defTabSz="457189">
              <a:buFont typeface="Arial" pitchFamily="34" charset="0"/>
              <a:buChar char="•"/>
            </a:pPr>
            <a:r>
              <a:rPr lang="en-US" sz="1400" dirty="0">
                <a:solidFill>
                  <a:srgbClr val="243B76"/>
                </a:solidFill>
              </a:rPr>
              <a:t>Interchange Repository System</a:t>
            </a:r>
          </a:p>
          <a:p>
            <a:pPr marL="685800" lvl="1" indent="-114300" defTabSz="457189">
              <a:buFont typeface="Arial" pitchFamily="34" charset="0"/>
              <a:buChar char="•"/>
            </a:pPr>
            <a:r>
              <a:rPr lang="en-US" sz="1400" dirty="0">
                <a:solidFill>
                  <a:srgbClr val="243B76"/>
                </a:solidFill>
              </a:rPr>
              <a:t>Training</a:t>
            </a:r>
          </a:p>
          <a:p>
            <a:pPr marL="114300" indent="-114300" defTabSz="457189">
              <a:buFont typeface="Arial" pitchFamily="34" charset="0"/>
              <a:buChar char="•"/>
            </a:pPr>
            <a:endParaRPr lang="en-US" sz="1600" dirty="0">
              <a:solidFill>
                <a:srgbClr val="243B76"/>
              </a:solidFill>
            </a:endParaRPr>
          </a:p>
          <a:p>
            <a:pPr marL="685800" lvl="1" indent="-114300" defTabSz="457189">
              <a:buFont typeface="Arial" pitchFamily="34" charset="0"/>
              <a:buChar char="•"/>
            </a:pPr>
            <a:endParaRPr lang="en-US" sz="1200" dirty="0">
              <a:solidFill>
                <a:srgbClr val="243B76"/>
              </a:solidFill>
            </a:endParaRPr>
          </a:p>
          <a:p>
            <a:pPr lvl="2" defTabSz="457189"/>
            <a:endParaRPr lang="en-US" sz="700" dirty="0">
              <a:solidFill>
                <a:srgbClr val="1C2A5A"/>
              </a:solidFill>
            </a:endParaRPr>
          </a:p>
          <a:p>
            <a:pPr lvl="1" algn="just"/>
            <a:endParaRPr lang="en-US" sz="1100" dirty="0">
              <a:solidFill>
                <a:srgbClr val="1C2A5A"/>
              </a:solidFill>
            </a:endParaRPr>
          </a:p>
        </p:txBody>
      </p:sp>
      <p:sp>
        <p:nvSpPr>
          <p:cNvPr id="9"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Agenda </a:t>
            </a:r>
          </a:p>
        </p:txBody>
      </p:sp>
      <p:cxnSp>
        <p:nvCxnSpPr>
          <p:cNvPr id="10" name="Straight Connector 9"/>
          <p:cNvCxnSpPr/>
          <p:nvPr/>
        </p:nvCxnSpPr>
        <p:spPr>
          <a:xfrm>
            <a:off x="0" y="1132911"/>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17C3C123-7204-4CD1-A8E2-9608D9D9E1DE}"/>
              </a:ext>
            </a:extLst>
          </p:cNvPr>
          <p:cNvPicPr>
            <a:picLocks noChangeAspect="1"/>
          </p:cNvPicPr>
          <p:nvPr/>
        </p:nvPicPr>
        <p:blipFill>
          <a:blip r:embed="rId3">
            <a:graysc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90136" y="3875488"/>
            <a:ext cx="1903049" cy="1778348"/>
          </a:xfrm>
          <a:prstGeom prst="rect">
            <a:avLst/>
          </a:prstGeom>
        </p:spPr>
      </p:pic>
      <p:sp>
        <p:nvSpPr>
          <p:cNvPr id="2" name="Rectangle 1"/>
          <p:cNvSpPr/>
          <p:nvPr/>
        </p:nvSpPr>
        <p:spPr>
          <a:xfrm>
            <a:off x="4520327" y="4848041"/>
            <a:ext cx="2382512" cy="750975"/>
          </a:xfrm>
          <a:prstGeom prst="rect">
            <a:avLst/>
          </a:prstGeom>
        </p:spPr>
        <p:txBody>
          <a:bodyPr wrap="none">
            <a:spAutoFit/>
          </a:bodyPr>
          <a:lstStyle/>
          <a:p>
            <a:pPr algn="ctr" defTabSz="457189"/>
            <a:r>
              <a:rPr lang="en-US" sz="1400" b="1" u="sng" dirty="0">
                <a:solidFill>
                  <a:srgbClr val="243B76"/>
                </a:solidFill>
              </a:rPr>
              <a:t>Professional Credits Available</a:t>
            </a:r>
          </a:p>
          <a:p>
            <a:pPr marL="117475" indent="-117475" defTabSz="457189">
              <a:spcBef>
                <a:spcPct val="20000"/>
              </a:spcBef>
              <a:buClr>
                <a:srgbClr val="D40A23"/>
              </a:buClr>
              <a:buFont typeface="Arial"/>
              <a:buChar char="•"/>
            </a:pPr>
            <a:r>
              <a:rPr lang="en-US" sz="1200" dirty="0">
                <a:solidFill>
                  <a:srgbClr val="243B76"/>
                </a:solidFill>
              </a:rPr>
              <a:t>1.5 PDH Credits</a:t>
            </a:r>
          </a:p>
          <a:p>
            <a:pPr marL="117475" indent="-117475" defTabSz="457189">
              <a:spcBef>
                <a:spcPct val="20000"/>
              </a:spcBef>
              <a:buClr>
                <a:srgbClr val="D40A23"/>
              </a:buClr>
              <a:buFont typeface="Arial"/>
              <a:buChar char="•"/>
            </a:pPr>
            <a:r>
              <a:rPr lang="en-US" sz="1200" dirty="0">
                <a:solidFill>
                  <a:srgbClr val="243B76"/>
                </a:solidFill>
              </a:rPr>
              <a:t>1.5 AICP CM Credits</a:t>
            </a:r>
          </a:p>
        </p:txBody>
      </p:sp>
    </p:spTree>
    <p:extLst>
      <p:ext uri="{BB962C8B-B14F-4D97-AF65-F5344CB8AC3E}">
        <p14:creationId xmlns:p14="http://schemas.microsoft.com/office/powerpoint/2010/main" val="2143020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75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75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75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750"/>
                                        <p:tgtEl>
                                          <p:spTgt spid="7">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9" end="9"/>
                                            </p:txEl>
                                          </p:spTgt>
                                        </p:tgtEl>
                                        <p:attrNameLst>
                                          <p:attrName>style.visibility</p:attrName>
                                        </p:attrNameLst>
                                      </p:cBhvr>
                                      <p:to>
                                        <p:strVal val="visible"/>
                                      </p:to>
                                    </p:set>
                                    <p:animEffect transition="in" filter="fade">
                                      <p:cBhvr>
                                        <p:cTn id="30" dur="750"/>
                                        <p:tgtEl>
                                          <p:spTgt spid="7">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animEffect transition="in" filter="fade">
                                      <p:cBhvr>
                                        <p:cTn id="33" dur="750"/>
                                        <p:tgtEl>
                                          <p:spTgt spid="7">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11" end="11"/>
                                            </p:txEl>
                                          </p:spTgt>
                                        </p:tgtEl>
                                        <p:attrNameLst>
                                          <p:attrName>style.visibility</p:attrName>
                                        </p:attrNameLst>
                                      </p:cBhvr>
                                      <p:to>
                                        <p:strVal val="visible"/>
                                      </p:to>
                                    </p:set>
                                    <p:animEffect transition="in" filter="fade">
                                      <p:cBhvr>
                                        <p:cTn id="36" dur="750"/>
                                        <p:tgtEl>
                                          <p:spTgt spid="7">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14" end="14"/>
                                            </p:txEl>
                                          </p:spTgt>
                                        </p:tgtEl>
                                        <p:attrNameLst>
                                          <p:attrName>style.visibility</p:attrName>
                                        </p:attrNameLst>
                                      </p:cBhvr>
                                      <p:to>
                                        <p:strVal val="visible"/>
                                      </p:to>
                                    </p:set>
                                    <p:animEffect transition="in" filter="fade">
                                      <p:cBhvr>
                                        <p:cTn id="41" dur="750"/>
                                        <p:tgtEl>
                                          <p:spTgt spid="7">
                                            <p:txEl>
                                              <p:pRg st="14" end="1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xEl>
                                              <p:pRg st="16" end="16"/>
                                            </p:txEl>
                                          </p:spTgt>
                                        </p:tgtEl>
                                        <p:attrNameLst>
                                          <p:attrName>style.visibility</p:attrName>
                                        </p:attrNameLst>
                                      </p:cBhvr>
                                      <p:to>
                                        <p:strVal val="visible"/>
                                      </p:to>
                                    </p:set>
                                    <p:animEffect transition="in" filter="fade">
                                      <p:cBhvr>
                                        <p:cTn id="46" dur="750"/>
                                        <p:tgtEl>
                                          <p:spTgt spid="7">
                                            <p:txEl>
                                              <p:pRg st="16" end="1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xEl>
                                              <p:pRg st="18" end="18"/>
                                            </p:txEl>
                                          </p:spTgt>
                                        </p:tgtEl>
                                        <p:attrNameLst>
                                          <p:attrName>style.visibility</p:attrName>
                                        </p:attrNameLst>
                                      </p:cBhvr>
                                      <p:to>
                                        <p:strVal val="visible"/>
                                      </p:to>
                                    </p:set>
                                    <p:animEffect transition="in" filter="fade">
                                      <p:cBhvr>
                                        <p:cTn id="51" dur="750"/>
                                        <p:tgtEl>
                                          <p:spTgt spid="7">
                                            <p:txEl>
                                              <p:pRg st="18" end="1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xEl>
                                              <p:pRg st="20" end="20"/>
                                            </p:txEl>
                                          </p:spTgt>
                                        </p:tgtEl>
                                        <p:attrNameLst>
                                          <p:attrName>style.visibility</p:attrName>
                                        </p:attrNameLst>
                                      </p:cBhvr>
                                      <p:to>
                                        <p:strVal val="visible"/>
                                      </p:to>
                                    </p:set>
                                    <p:animEffect transition="in" filter="fade">
                                      <p:cBhvr>
                                        <p:cTn id="56" dur="750"/>
                                        <p:tgtEl>
                                          <p:spTgt spid="7">
                                            <p:txEl>
                                              <p:pRg st="20" end="2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xEl>
                                              <p:pRg st="22" end="22"/>
                                            </p:txEl>
                                          </p:spTgt>
                                        </p:tgtEl>
                                        <p:attrNameLst>
                                          <p:attrName>style.visibility</p:attrName>
                                        </p:attrNameLst>
                                      </p:cBhvr>
                                      <p:to>
                                        <p:strVal val="visible"/>
                                      </p:to>
                                    </p:set>
                                    <p:animEffect transition="in" filter="fade">
                                      <p:cBhvr>
                                        <p:cTn id="61" dur="750"/>
                                        <p:tgtEl>
                                          <p:spTgt spid="7">
                                            <p:txEl>
                                              <p:pRg st="22" end="22"/>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7">
                                            <p:txEl>
                                              <p:pRg st="23" end="23"/>
                                            </p:txEl>
                                          </p:spTgt>
                                        </p:tgtEl>
                                        <p:attrNameLst>
                                          <p:attrName>style.visibility</p:attrName>
                                        </p:attrNameLst>
                                      </p:cBhvr>
                                      <p:to>
                                        <p:strVal val="visible"/>
                                      </p:to>
                                    </p:set>
                                    <p:animEffect transition="in" filter="fade">
                                      <p:cBhvr>
                                        <p:cTn id="64" dur="750"/>
                                        <p:tgtEl>
                                          <p:spTgt spid="7">
                                            <p:txEl>
                                              <p:pRg st="23" end="23"/>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7">
                                            <p:txEl>
                                              <p:pRg st="24" end="24"/>
                                            </p:txEl>
                                          </p:spTgt>
                                        </p:tgtEl>
                                        <p:attrNameLst>
                                          <p:attrName>style.visibility</p:attrName>
                                        </p:attrNameLst>
                                      </p:cBhvr>
                                      <p:to>
                                        <p:strVal val="visible"/>
                                      </p:to>
                                    </p:set>
                                    <p:animEffect transition="in" filter="fade">
                                      <p:cBhvr>
                                        <p:cTn id="67" dur="750"/>
                                        <p:tgtEl>
                                          <p:spTgt spid="7">
                                            <p:txEl>
                                              <p:pRg st="24" end="2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27849" y="-115855"/>
            <a:ext cx="9590923" cy="7173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solidFill>
                <a:srgbClr val="000000"/>
              </a:solidFill>
            </a:endParaRPr>
          </a:p>
        </p:txBody>
      </p:sp>
      <p:sp>
        <p:nvSpPr>
          <p:cNvPr id="2" name="Rounded Rectangle 1"/>
          <p:cNvSpPr/>
          <p:nvPr/>
        </p:nvSpPr>
        <p:spPr>
          <a:xfrm>
            <a:off x="3408631" y="666900"/>
            <a:ext cx="2145670" cy="534154"/>
          </a:xfrm>
          <a:prstGeom prst="roundRect">
            <a:avLst/>
          </a:prstGeom>
          <a:solidFill>
            <a:srgbClr val="4472C4"/>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u="sng" dirty="0">
                <a:solidFill>
                  <a:schemeClr val="bg1"/>
                </a:solidFill>
              </a:rPr>
              <a:t>Request for Access</a:t>
            </a:r>
          </a:p>
          <a:p>
            <a:pPr algn="ctr"/>
            <a:r>
              <a:rPr lang="en-US" sz="800" b="1" dirty="0">
                <a:solidFill>
                  <a:schemeClr val="bg1"/>
                </a:solidFill>
              </a:rPr>
              <a:t>(Safety Operational and Engineering (SO&amp;E) )</a:t>
            </a:r>
          </a:p>
          <a:p>
            <a:r>
              <a:rPr lang="en-US" sz="800" b="1" dirty="0">
                <a:solidFill>
                  <a:schemeClr val="bg1"/>
                </a:solidFill>
              </a:rPr>
              <a:t>Follow IARUG</a:t>
            </a:r>
          </a:p>
        </p:txBody>
      </p:sp>
      <p:sp>
        <p:nvSpPr>
          <p:cNvPr id="5" name="Rounded Rectangle 4"/>
          <p:cNvSpPr/>
          <p:nvPr/>
        </p:nvSpPr>
        <p:spPr>
          <a:xfrm>
            <a:off x="3440317" y="1544002"/>
            <a:ext cx="2145670" cy="434565"/>
          </a:xfrm>
          <a:prstGeom prst="round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rgbClr val="000000"/>
                </a:solidFill>
              </a:rPr>
              <a:t>Coordination Meetings with Program Offices</a:t>
            </a:r>
          </a:p>
          <a:p>
            <a:pPr algn="ctr"/>
            <a:r>
              <a:rPr lang="en-US" sz="800" b="1" dirty="0">
                <a:solidFill>
                  <a:srgbClr val="000000"/>
                </a:solidFill>
              </a:rPr>
              <a:t>(Requestor, District, CO, FHWA)</a:t>
            </a:r>
          </a:p>
        </p:txBody>
      </p:sp>
      <p:grpSp>
        <p:nvGrpSpPr>
          <p:cNvPr id="7" name="Group 6"/>
          <p:cNvGrpSpPr/>
          <p:nvPr/>
        </p:nvGrpSpPr>
        <p:grpSpPr>
          <a:xfrm>
            <a:off x="3440318" y="2327474"/>
            <a:ext cx="2145670" cy="434565"/>
            <a:chOff x="3241142" y="2177360"/>
            <a:chExt cx="2145670" cy="434565"/>
          </a:xfrm>
        </p:grpSpPr>
        <p:sp>
          <p:nvSpPr>
            <p:cNvPr id="3" name="Flowchart: Data 2"/>
            <p:cNvSpPr/>
            <p:nvPr/>
          </p:nvSpPr>
          <p:spPr>
            <a:xfrm>
              <a:off x="3241142" y="2177360"/>
              <a:ext cx="2145670" cy="434565"/>
            </a:xfrm>
            <a:prstGeom prst="flowChartInputOutpu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rgbClr val="000000"/>
                </a:solidFill>
              </a:endParaRPr>
            </a:p>
          </p:txBody>
        </p:sp>
        <p:sp>
          <p:nvSpPr>
            <p:cNvPr id="6" name="Rectangle 5"/>
            <p:cNvSpPr/>
            <p:nvPr/>
          </p:nvSpPr>
          <p:spPr>
            <a:xfrm>
              <a:off x="3417738" y="2286921"/>
              <a:ext cx="1792478" cy="215444"/>
            </a:xfrm>
            <a:prstGeom prst="rect">
              <a:avLst/>
            </a:prstGeom>
          </p:spPr>
          <p:txBody>
            <a:bodyPr wrap="none">
              <a:spAutoFit/>
            </a:bodyPr>
            <a:lstStyle/>
            <a:p>
              <a:pPr algn="ctr"/>
              <a:r>
                <a:rPr lang="en-US" sz="800" b="1" dirty="0">
                  <a:solidFill>
                    <a:srgbClr val="000000"/>
                  </a:solidFill>
                </a:rPr>
                <a:t>Methodology Letter of Understanding</a:t>
              </a:r>
            </a:p>
          </p:txBody>
        </p:sp>
      </p:grpSp>
      <p:grpSp>
        <p:nvGrpSpPr>
          <p:cNvPr id="9" name="Group 8"/>
          <p:cNvGrpSpPr/>
          <p:nvPr/>
        </p:nvGrpSpPr>
        <p:grpSpPr>
          <a:xfrm>
            <a:off x="3440316" y="3110946"/>
            <a:ext cx="2145670" cy="434565"/>
            <a:chOff x="3241142" y="2177360"/>
            <a:chExt cx="2145670" cy="434565"/>
          </a:xfrm>
        </p:grpSpPr>
        <p:sp>
          <p:nvSpPr>
            <p:cNvPr id="10" name="Flowchart: Data 9"/>
            <p:cNvSpPr/>
            <p:nvPr/>
          </p:nvSpPr>
          <p:spPr>
            <a:xfrm>
              <a:off x="3241142" y="2177360"/>
              <a:ext cx="2145670" cy="434565"/>
            </a:xfrm>
            <a:prstGeom prst="flowChartInputOutpu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rgbClr val="000000"/>
                </a:solidFill>
              </a:endParaRPr>
            </a:p>
          </p:txBody>
        </p:sp>
        <p:sp>
          <p:nvSpPr>
            <p:cNvPr id="11" name="Rectangle 10"/>
            <p:cNvSpPr/>
            <p:nvPr/>
          </p:nvSpPr>
          <p:spPr>
            <a:xfrm>
              <a:off x="3489451" y="2225365"/>
              <a:ext cx="1739580" cy="338554"/>
            </a:xfrm>
            <a:prstGeom prst="rect">
              <a:avLst/>
            </a:prstGeom>
          </p:spPr>
          <p:txBody>
            <a:bodyPr wrap="none">
              <a:spAutoFit/>
            </a:bodyPr>
            <a:lstStyle/>
            <a:p>
              <a:pPr algn="ctr"/>
              <a:r>
                <a:rPr lang="en-US" sz="800" b="1" dirty="0">
                  <a:solidFill>
                    <a:srgbClr val="000000"/>
                  </a:solidFill>
                </a:rPr>
                <a:t>Draft SO&amp;E Report Submittal QA/QC</a:t>
              </a:r>
            </a:p>
            <a:p>
              <a:pPr algn="ctr"/>
              <a:r>
                <a:rPr lang="en-US" sz="800" b="1" dirty="0">
                  <a:solidFill>
                    <a:srgbClr val="000000"/>
                  </a:solidFill>
                </a:rPr>
                <a:t>By District &amp; CO</a:t>
              </a:r>
            </a:p>
          </p:txBody>
        </p:sp>
      </p:grpSp>
      <p:grpSp>
        <p:nvGrpSpPr>
          <p:cNvPr id="12" name="Group 11"/>
          <p:cNvGrpSpPr/>
          <p:nvPr/>
        </p:nvGrpSpPr>
        <p:grpSpPr>
          <a:xfrm>
            <a:off x="3440316" y="3815927"/>
            <a:ext cx="2145670" cy="669955"/>
            <a:chOff x="3318092" y="3834144"/>
            <a:chExt cx="2145670" cy="669955"/>
          </a:xfrm>
        </p:grpSpPr>
        <p:sp>
          <p:nvSpPr>
            <p:cNvPr id="8" name="Flowchart: Decision 7"/>
            <p:cNvSpPr/>
            <p:nvPr/>
          </p:nvSpPr>
          <p:spPr>
            <a:xfrm>
              <a:off x="3318092" y="3834144"/>
              <a:ext cx="2145670" cy="669955"/>
            </a:xfrm>
            <a:prstGeom prst="flowChartDecision">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456215" y="3954577"/>
              <a:ext cx="1869423" cy="338554"/>
            </a:xfrm>
            <a:prstGeom prst="rect">
              <a:avLst/>
            </a:prstGeom>
          </p:spPr>
          <p:txBody>
            <a:bodyPr wrap="none">
              <a:spAutoFit/>
            </a:bodyPr>
            <a:lstStyle/>
            <a:p>
              <a:pPr algn="ctr"/>
              <a:r>
                <a:rPr lang="en-US" sz="800" b="1" dirty="0">
                  <a:solidFill>
                    <a:srgbClr val="000000"/>
                  </a:solidFill>
                </a:rPr>
                <a:t>Does SO&amp;E Comply with</a:t>
              </a:r>
            </a:p>
            <a:p>
              <a:pPr algn="ctr"/>
              <a:r>
                <a:rPr lang="en-US" sz="800" b="1" dirty="0">
                  <a:solidFill>
                    <a:srgbClr val="000000"/>
                  </a:solidFill>
                </a:rPr>
                <a:t>FHWA Policy Points &amp; FDOT Procedure?</a:t>
              </a:r>
            </a:p>
          </p:txBody>
        </p:sp>
      </p:grpSp>
      <p:sp>
        <p:nvSpPr>
          <p:cNvPr id="15" name="Rounded Rectangle 14"/>
          <p:cNvSpPr/>
          <p:nvPr/>
        </p:nvSpPr>
        <p:spPr>
          <a:xfrm>
            <a:off x="3440318" y="4773900"/>
            <a:ext cx="2145670" cy="534154"/>
          </a:xfrm>
          <a:prstGeom prst="roundRect">
            <a:avLst/>
          </a:prstGeom>
          <a:solidFill>
            <a:srgbClr val="4472C4"/>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bg1"/>
                </a:solidFill>
              </a:rPr>
              <a:t>Determination of Safety Operational and Engineering Acceptability</a:t>
            </a:r>
            <a:r>
              <a:rPr lang="en-US" sz="800" b="1" baseline="30000" dirty="0">
                <a:solidFill>
                  <a:schemeClr val="bg1"/>
                </a:solidFill>
              </a:rPr>
              <a:t>4</a:t>
            </a:r>
          </a:p>
          <a:p>
            <a:pPr algn="ctr"/>
            <a:r>
              <a:rPr lang="en-US" sz="800" b="1" dirty="0">
                <a:solidFill>
                  <a:schemeClr val="bg1"/>
                </a:solidFill>
              </a:rPr>
              <a:t>(Processed based on PA or non PA type)</a:t>
            </a:r>
            <a:r>
              <a:rPr lang="en-US" sz="800" b="1" baseline="30000" dirty="0">
                <a:solidFill>
                  <a:schemeClr val="bg1"/>
                </a:solidFill>
              </a:rPr>
              <a:t>1</a:t>
            </a:r>
          </a:p>
        </p:txBody>
      </p:sp>
      <p:sp>
        <p:nvSpPr>
          <p:cNvPr id="16" name="Rounded Rectangle 15"/>
          <p:cNvSpPr/>
          <p:nvPr/>
        </p:nvSpPr>
        <p:spPr>
          <a:xfrm>
            <a:off x="1300680" y="4484052"/>
            <a:ext cx="923454" cy="534154"/>
          </a:xfrm>
          <a:prstGeom prst="roundRect">
            <a:avLst/>
          </a:prstGeom>
          <a:solidFill>
            <a:srgbClr val="0DB14B"/>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bg1"/>
                </a:solidFill>
              </a:rPr>
              <a:t>NEPA Approval</a:t>
            </a:r>
            <a:r>
              <a:rPr lang="en-US" sz="800" b="1" baseline="30000" dirty="0">
                <a:solidFill>
                  <a:schemeClr val="bg1"/>
                </a:solidFill>
              </a:rPr>
              <a:t>3</a:t>
            </a:r>
            <a:endParaRPr lang="en-US" sz="800" b="1" dirty="0">
              <a:solidFill>
                <a:schemeClr val="bg1"/>
              </a:solidFill>
            </a:endParaRPr>
          </a:p>
        </p:txBody>
      </p:sp>
      <p:sp>
        <p:nvSpPr>
          <p:cNvPr id="17" name="Rounded Rectangle 16"/>
          <p:cNvSpPr/>
          <p:nvPr/>
        </p:nvSpPr>
        <p:spPr>
          <a:xfrm>
            <a:off x="180220" y="2097079"/>
            <a:ext cx="1688471" cy="434565"/>
          </a:xfrm>
          <a:prstGeom prst="roundRect">
            <a:avLst/>
          </a:prstGeom>
          <a:solidFill>
            <a:srgbClr val="0DB14B"/>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u="sng" dirty="0">
                <a:solidFill>
                  <a:schemeClr val="bg1"/>
                </a:solidFill>
              </a:rPr>
              <a:t>NEPA</a:t>
            </a:r>
            <a:endParaRPr lang="en-US" sz="800" b="1" dirty="0">
              <a:solidFill>
                <a:schemeClr val="bg1"/>
              </a:solidFill>
            </a:endParaRPr>
          </a:p>
          <a:p>
            <a:pPr algn="ctr"/>
            <a:r>
              <a:rPr lang="en-US" sz="800" b="1" dirty="0">
                <a:solidFill>
                  <a:schemeClr val="bg1"/>
                </a:solidFill>
              </a:rPr>
              <a:t>NEPA can be prepared concurrent or following the IAR</a:t>
            </a:r>
          </a:p>
        </p:txBody>
      </p:sp>
      <p:sp>
        <p:nvSpPr>
          <p:cNvPr id="18" name="Rounded Rectangle 17"/>
          <p:cNvSpPr/>
          <p:nvPr/>
        </p:nvSpPr>
        <p:spPr>
          <a:xfrm>
            <a:off x="6817261" y="1225241"/>
            <a:ext cx="2145670" cy="434565"/>
          </a:xfrm>
          <a:prstGeom prst="round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rgbClr val="000000"/>
                </a:solidFill>
              </a:rPr>
              <a:t>Identify Re-evaluation Requirements</a:t>
            </a:r>
          </a:p>
          <a:p>
            <a:pPr algn="ctr"/>
            <a:r>
              <a:rPr lang="en-US" sz="800" b="1" dirty="0">
                <a:solidFill>
                  <a:srgbClr val="000000"/>
                </a:solidFill>
              </a:rPr>
              <a:t>(Refer IARUG)</a:t>
            </a:r>
          </a:p>
        </p:txBody>
      </p:sp>
      <p:sp>
        <p:nvSpPr>
          <p:cNvPr id="19" name="Rounded Rectangle 18"/>
          <p:cNvSpPr/>
          <p:nvPr/>
        </p:nvSpPr>
        <p:spPr>
          <a:xfrm>
            <a:off x="6802172" y="1951653"/>
            <a:ext cx="2145670" cy="434565"/>
          </a:xfrm>
          <a:prstGeom prst="round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rgbClr val="000000"/>
                </a:solidFill>
              </a:rPr>
              <a:t>IAR Re-evaluation</a:t>
            </a:r>
          </a:p>
          <a:p>
            <a:pPr algn="ctr"/>
            <a:r>
              <a:rPr lang="en-US" sz="800" b="1" dirty="0">
                <a:solidFill>
                  <a:srgbClr val="000000"/>
                </a:solidFill>
              </a:rPr>
              <a:t>Needed</a:t>
            </a:r>
          </a:p>
        </p:txBody>
      </p:sp>
      <p:grpSp>
        <p:nvGrpSpPr>
          <p:cNvPr id="21" name="Group 20"/>
          <p:cNvGrpSpPr/>
          <p:nvPr/>
        </p:nvGrpSpPr>
        <p:grpSpPr>
          <a:xfrm>
            <a:off x="6802172" y="3313145"/>
            <a:ext cx="2145670" cy="1345389"/>
            <a:chOff x="3318092" y="3834144"/>
            <a:chExt cx="2145670" cy="1345389"/>
          </a:xfrm>
          <a:solidFill>
            <a:srgbClr val="CC9900"/>
          </a:solidFill>
        </p:grpSpPr>
        <p:sp>
          <p:nvSpPr>
            <p:cNvPr id="22" name="Flowchart: Decision 21"/>
            <p:cNvSpPr/>
            <p:nvPr/>
          </p:nvSpPr>
          <p:spPr>
            <a:xfrm>
              <a:off x="3318092" y="3834144"/>
              <a:ext cx="2145670" cy="1345389"/>
            </a:xfrm>
            <a:prstGeom prst="flowChartDecision">
              <a:avLst/>
            </a:prstGeom>
            <a:solidFill>
              <a:srgbClr val="996633"/>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3736877" y="4116709"/>
              <a:ext cx="1308100" cy="830997"/>
            </a:xfrm>
            <a:prstGeom prst="rect">
              <a:avLst/>
            </a:prstGeom>
            <a:noFill/>
          </p:spPr>
          <p:txBody>
            <a:bodyPr wrap="square">
              <a:spAutoFit/>
            </a:bodyPr>
            <a:lstStyle/>
            <a:p>
              <a:pPr algn="ctr"/>
              <a:r>
                <a:rPr lang="en-US" sz="800" b="1" dirty="0">
                  <a:solidFill>
                    <a:schemeClr val="bg1"/>
                  </a:solidFill>
                </a:rPr>
                <a:t>Has IAR Concept or other Project Condition Changed significantly since IAR Approval? (such as Land Use, Traffic new Travel Demand Model, Ect.)</a:t>
              </a:r>
            </a:p>
          </p:txBody>
        </p:sp>
      </p:grpSp>
      <p:sp>
        <p:nvSpPr>
          <p:cNvPr id="24" name="Rounded Rectangle 23"/>
          <p:cNvSpPr/>
          <p:nvPr/>
        </p:nvSpPr>
        <p:spPr>
          <a:xfrm>
            <a:off x="6807830" y="6225094"/>
            <a:ext cx="2145670" cy="434565"/>
          </a:xfrm>
          <a:prstGeom prst="roundRect">
            <a:avLst/>
          </a:prstGeom>
          <a:solidFill>
            <a:srgbClr val="FFC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rgbClr val="000000"/>
                </a:solidFill>
              </a:rPr>
              <a:t>Proceed with Project</a:t>
            </a:r>
          </a:p>
        </p:txBody>
      </p:sp>
      <p:sp>
        <p:nvSpPr>
          <p:cNvPr id="25" name="Rounded Rectangle 24"/>
          <p:cNvSpPr/>
          <p:nvPr/>
        </p:nvSpPr>
        <p:spPr>
          <a:xfrm>
            <a:off x="6807830" y="5114596"/>
            <a:ext cx="2145670" cy="654436"/>
          </a:xfrm>
          <a:prstGeom prst="round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rgbClr val="000000"/>
                </a:solidFill>
              </a:rPr>
              <a:t>IAR Re-evaluation Not Needed</a:t>
            </a:r>
          </a:p>
          <a:p>
            <a:pPr algn="ctr"/>
            <a:endParaRPr lang="en-US" sz="800" b="1" dirty="0">
              <a:solidFill>
                <a:srgbClr val="000000"/>
              </a:solidFill>
            </a:endParaRPr>
          </a:p>
          <a:p>
            <a:r>
              <a:rPr lang="en-US" sz="800" b="1" dirty="0">
                <a:solidFill>
                  <a:srgbClr val="000000"/>
                </a:solidFill>
              </a:rPr>
              <a:t>District IRC documents no change</a:t>
            </a:r>
          </a:p>
          <a:p>
            <a:r>
              <a:rPr lang="en-US" sz="800" b="1" dirty="0">
                <a:solidFill>
                  <a:srgbClr val="000000"/>
                </a:solidFill>
              </a:rPr>
              <a:t>District IRC coordinates with FHWA and CO and informs of no change</a:t>
            </a:r>
          </a:p>
        </p:txBody>
      </p:sp>
      <p:sp>
        <p:nvSpPr>
          <p:cNvPr id="26" name="Rounded Rectangle 25"/>
          <p:cNvSpPr/>
          <p:nvPr/>
        </p:nvSpPr>
        <p:spPr>
          <a:xfrm>
            <a:off x="3526324" y="6168305"/>
            <a:ext cx="2145670" cy="434565"/>
          </a:xfrm>
          <a:prstGeom prst="round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u="sng" dirty="0">
                <a:solidFill>
                  <a:srgbClr val="000000"/>
                </a:solidFill>
              </a:rPr>
              <a:t>Time Lapse</a:t>
            </a:r>
            <a:r>
              <a:rPr lang="en-US" sz="800" b="1" baseline="30000" dirty="0">
                <a:solidFill>
                  <a:srgbClr val="000000"/>
                </a:solidFill>
              </a:rPr>
              <a:t>2</a:t>
            </a:r>
          </a:p>
          <a:p>
            <a:pPr algn="ctr"/>
            <a:r>
              <a:rPr lang="en-US" sz="800" b="1" dirty="0">
                <a:solidFill>
                  <a:srgbClr val="000000"/>
                </a:solidFill>
              </a:rPr>
              <a:t>If Project has not Progressed to Construction within 3 Years of the Letter</a:t>
            </a:r>
          </a:p>
        </p:txBody>
      </p:sp>
      <p:sp>
        <p:nvSpPr>
          <p:cNvPr id="27" name="Rounded Rectangle 26"/>
          <p:cNvSpPr/>
          <p:nvPr/>
        </p:nvSpPr>
        <p:spPr>
          <a:xfrm>
            <a:off x="690327" y="6174463"/>
            <a:ext cx="2145670" cy="434565"/>
          </a:xfrm>
          <a:prstGeom prst="roundRect">
            <a:avLst/>
          </a:prstGeom>
          <a:solidFill>
            <a:srgbClr val="FFC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u="sng" dirty="0">
                <a:solidFill>
                  <a:srgbClr val="000000"/>
                </a:solidFill>
              </a:rPr>
              <a:t>IAR Approval/Affirmative Determination</a:t>
            </a:r>
            <a:endParaRPr lang="en-US" sz="800" b="1" baseline="30000" dirty="0">
              <a:solidFill>
                <a:srgbClr val="000000"/>
              </a:solidFill>
            </a:endParaRPr>
          </a:p>
          <a:p>
            <a:pPr algn="ctr"/>
            <a:r>
              <a:rPr lang="en-US" sz="800" b="1" dirty="0">
                <a:solidFill>
                  <a:srgbClr val="000000"/>
                </a:solidFill>
              </a:rPr>
              <a:t>FHWA Confirms Concept is same in SO&amp;E and NEPA and Signs the Letter</a:t>
            </a:r>
          </a:p>
        </p:txBody>
      </p:sp>
      <p:grpSp>
        <p:nvGrpSpPr>
          <p:cNvPr id="28" name="Group 27"/>
          <p:cNvGrpSpPr/>
          <p:nvPr/>
        </p:nvGrpSpPr>
        <p:grpSpPr>
          <a:xfrm>
            <a:off x="775579" y="5379052"/>
            <a:ext cx="2145670" cy="434565"/>
            <a:chOff x="3241142" y="2177360"/>
            <a:chExt cx="2145670" cy="434565"/>
          </a:xfrm>
        </p:grpSpPr>
        <p:sp>
          <p:nvSpPr>
            <p:cNvPr id="29" name="Flowchart: Data 28"/>
            <p:cNvSpPr/>
            <p:nvPr/>
          </p:nvSpPr>
          <p:spPr>
            <a:xfrm>
              <a:off x="3241142" y="2177360"/>
              <a:ext cx="2145670" cy="434565"/>
            </a:xfrm>
            <a:prstGeom prst="flowChartInputOutpu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rgbClr val="000000"/>
                </a:solidFill>
              </a:endParaRPr>
            </a:p>
          </p:txBody>
        </p:sp>
        <p:sp>
          <p:nvSpPr>
            <p:cNvPr id="30" name="Rectangle 29"/>
            <p:cNvSpPr/>
            <p:nvPr/>
          </p:nvSpPr>
          <p:spPr>
            <a:xfrm>
              <a:off x="3414071" y="2225365"/>
              <a:ext cx="1768433" cy="338554"/>
            </a:xfrm>
            <a:prstGeom prst="rect">
              <a:avLst/>
            </a:prstGeom>
          </p:spPr>
          <p:txBody>
            <a:bodyPr wrap="none">
              <a:spAutoFit/>
            </a:bodyPr>
            <a:lstStyle/>
            <a:p>
              <a:pPr algn="ctr"/>
              <a:r>
                <a:rPr lang="en-US" sz="800" b="1" dirty="0">
                  <a:solidFill>
                    <a:srgbClr val="000000"/>
                  </a:solidFill>
                </a:rPr>
                <a:t>District IRC Submits Letter to FHWA</a:t>
              </a:r>
            </a:p>
            <a:p>
              <a:pPr algn="ctr"/>
              <a:r>
                <a:rPr lang="en-US" sz="800" b="1" dirty="0">
                  <a:solidFill>
                    <a:srgbClr val="000000"/>
                  </a:solidFill>
                </a:rPr>
                <a:t>Notifying IAR SO&amp;E &amp; NEPA Approval</a:t>
              </a:r>
            </a:p>
          </p:txBody>
        </p:sp>
      </p:grpSp>
      <p:sp>
        <p:nvSpPr>
          <p:cNvPr id="14" name="Rectangle 13"/>
          <p:cNvSpPr/>
          <p:nvPr/>
        </p:nvSpPr>
        <p:spPr>
          <a:xfrm>
            <a:off x="2635412" y="7320"/>
            <a:ext cx="3873176" cy="523220"/>
          </a:xfrm>
          <a:prstGeom prst="rect">
            <a:avLst/>
          </a:prstGeom>
        </p:spPr>
        <p:txBody>
          <a:bodyPr wrap="none">
            <a:spAutoFit/>
          </a:bodyPr>
          <a:lstStyle/>
          <a:p>
            <a:pPr algn="ctr"/>
            <a:r>
              <a:rPr lang="en-US" sz="1400" b="1" dirty="0">
                <a:solidFill>
                  <a:srgbClr val="002060"/>
                </a:solidFill>
              </a:rPr>
              <a:t>Interchange Access Request (IAR)</a:t>
            </a:r>
          </a:p>
          <a:p>
            <a:pPr algn="ctr"/>
            <a:r>
              <a:rPr lang="en-US" sz="1400" b="1" dirty="0">
                <a:solidFill>
                  <a:srgbClr val="002060"/>
                </a:solidFill>
              </a:rPr>
              <a:t>Safety, Operational &amp; Engineering (SO&amp;E) Process</a:t>
            </a:r>
          </a:p>
        </p:txBody>
      </p:sp>
      <p:sp>
        <p:nvSpPr>
          <p:cNvPr id="32" name="Rectangle 31"/>
          <p:cNvSpPr/>
          <p:nvPr/>
        </p:nvSpPr>
        <p:spPr>
          <a:xfrm>
            <a:off x="150795" y="366868"/>
            <a:ext cx="2299770" cy="1477328"/>
          </a:xfrm>
          <a:prstGeom prst="rect">
            <a:avLst/>
          </a:prstGeom>
        </p:spPr>
        <p:txBody>
          <a:bodyPr wrap="square">
            <a:spAutoFit/>
          </a:bodyPr>
          <a:lstStyle/>
          <a:p>
            <a:pPr algn="ctr"/>
            <a:r>
              <a:rPr lang="en-US" sz="1000" u="sng" dirty="0">
                <a:solidFill>
                  <a:srgbClr val="000000"/>
                </a:solidFill>
              </a:rPr>
              <a:t>Notes</a:t>
            </a:r>
          </a:p>
          <a:p>
            <a:r>
              <a:rPr lang="en-US" sz="1000" baseline="30000" dirty="0">
                <a:solidFill>
                  <a:srgbClr val="000000"/>
                </a:solidFill>
              </a:rPr>
              <a:t>1</a:t>
            </a:r>
            <a:r>
              <a:rPr lang="en-US" sz="1000" dirty="0">
                <a:solidFill>
                  <a:srgbClr val="000000"/>
                </a:solidFill>
              </a:rPr>
              <a:t> Refer to Section 1.7 of the IARUG</a:t>
            </a:r>
          </a:p>
          <a:p>
            <a:pPr marL="57150" indent="-57150"/>
            <a:r>
              <a:rPr lang="en-US" sz="1000" baseline="30000" dirty="0">
                <a:solidFill>
                  <a:srgbClr val="000000"/>
                </a:solidFill>
              </a:rPr>
              <a:t>2</a:t>
            </a:r>
            <a:r>
              <a:rPr lang="en-US" sz="1000" dirty="0">
                <a:solidFill>
                  <a:srgbClr val="000000"/>
                </a:solidFill>
              </a:rPr>
              <a:t> This flow chart covers the check for Time Lapse based Re-evaluation only. Refer to Chapter 4 of the IARUG for other types of Re-evaluation</a:t>
            </a:r>
          </a:p>
          <a:p>
            <a:r>
              <a:rPr lang="en-US" sz="1000" baseline="30000" dirty="0">
                <a:solidFill>
                  <a:srgbClr val="000000"/>
                </a:solidFill>
              </a:rPr>
              <a:t>3</a:t>
            </a:r>
            <a:r>
              <a:rPr lang="en-US" sz="1000" dirty="0">
                <a:solidFill>
                  <a:srgbClr val="000000"/>
                </a:solidFill>
              </a:rPr>
              <a:t> According to FDOT PD&amp;E Manual</a:t>
            </a:r>
          </a:p>
          <a:p>
            <a:pPr marL="57150" indent="-57150"/>
            <a:r>
              <a:rPr lang="en-US" sz="1000" baseline="30000" dirty="0">
                <a:solidFill>
                  <a:srgbClr val="000000"/>
                </a:solidFill>
              </a:rPr>
              <a:t>4</a:t>
            </a:r>
            <a:r>
              <a:rPr lang="en-US" sz="1000" dirty="0">
                <a:solidFill>
                  <a:srgbClr val="000000"/>
                </a:solidFill>
              </a:rPr>
              <a:t> SO&amp;E acceptability must be complete before NEPA approval</a:t>
            </a:r>
          </a:p>
        </p:txBody>
      </p:sp>
      <p:cxnSp>
        <p:nvCxnSpPr>
          <p:cNvPr id="34" name="Straight Arrow Connector 33"/>
          <p:cNvCxnSpPr>
            <a:stCxn id="2" idx="2"/>
            <a:endCxn id="5" idx="0"/>
          </p:cNvCxnSpPr>
          <p:nvPr/>
        </p:nvCxnSpPr>
        <p:spPr>
          <a:xfrm>
            <a:off x="4481466" y="1201054"/>
            <a:ext cx="0" cy="342948"/>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5" idx="2"/>
            <a:endCxn id="3" idx="1"/>
          </p:cNvCxnSpPr>
          <p:nvPr/>
        </p:nvCxnSpPr>
        <p:spPr>
          <a:xfrm>
            <a:off x="4513152" y="1978567"/>
            <a:ext cx="1" cy="348907"/>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 idx="4"/>
            <a:endCxn id="10" idx="1"/>
          </p:cNvCxnSpPr>
          <p:nvPr/>
        </p:nvCxnSpPr>
        <p:spPr>
          <a:xfrm flipH="1">
            <a:off x="4513151" y="2762039"/>
            <a:ext cx="2" cy="348907"/>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0" idx="4"/>
            <a:endCxn id="8" idx="0"/>
          </p:cNvCxnSpPr>
          <p:nvPr/>
        </p:nvCxnSpPr>
        <p:spPr>
          <a:xfrm>
            <a:off x="4513151" y="3545511"/>
            <a:ext cx="0" cy="270416"/>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8" idx="2"/>
            <a:endCxn id="15" idx="0"/>
          </p:cNvCxnSpPr>
          <p:nvPr/>
        </p:nvCxnSpPr>
        <p:spPr>
          <a:xfrm>
            <a:off x="4513151" y="4485882"/>
            <a:ext cx="2" cy="288018"/>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29" idx="4"/>
            <a:endCxn id="27" idx="0"/>
          </p:cNvCxnSpPr>
          <p:nvPr/>
        </p:nvCxnSpPr>
        <p:spPr>
          <a:xfrm flipH="1">
            <a:off x="1763162" y="5813617"/>
            <a:ext cx="0" cy="360846"/>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6" idx="2"/>
            <a:endCxn id="29" idx="1"/>
          </p:cNvCxnSpPr>
          <p:nvPr/>
        </p:nvCxnSpPr>
        <p:spPr>
          <a:xfrm>
            <a:off x="1762407" y="5018206"/>
            <a:ext cx="0" cy="360846"/>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25" idx="2"/>
            <a:endCxn id="24" idx="0"/>
          </p:cNvCxnSpPr>
          <p:nvPr/>
        </p:nvCxnSpPr>
        <p:spPr>
          <a:xfrm>
            <a:off x="7880665" y="5769032"/>
            <a:ext cx="0" cy="456062"/>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22" idx="2"/>
            <a:endCxn id="25" idx="0"/>
          </p:cNvCxnSpPr>
          <p:nvPr/>
        </p:nvCxnSpPr>
        <p:spPr>
          <a:xfrm>
            <a:off x="7875007" y="4658534"/>
            <a:ext cx="0" cy="456062"/>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22" idx="0"/>
            <a:endCxn id="19" idx="2"/>
          </p:cNvCxnSpPr>
          <p:nvPr/>
        </p:nvCxnSpPr>
        <p:spPr>
          <a:xfrm flipV="1">
            <a:off x="7875007" y="2386218"/>
            <a:ext cx="0" cy="926927"/>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9" idx="0"/>
            <a:endCxn id="18" idx="2"/>
          </p:cNvCxnSpPr>
          <p:nvPr/>
        </p:nvCxnSpPr>
        <p:spPr>
          <a:xfrm flipV="1">
            <a:off x="7875007" y="1659806"/>
            <a:ext cx="0" cy="291847"/>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27" idx="3"/>
            <a:endCxn id="26" idx="1"/>
          </p:cNvCxnSpPr>
          <p:nvPr/>
        </p:nvCxnSpPr>
        <p:spPr>
          <a:xfrm flipV="1">
            <a:off x="2835997" y="6385588"/>
            <a:ext cx="69032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7" name="Elbow Connector 76"/>
          <p:cNvCxnSpPr>
            <a:endCxn id="22" idx="1"/>
          </p:cNvCxnSpPr>
          <p:nvPr/>
        </p:nvCxnSpPr>
        <p:spPr>
          <a:xfrm rot="16200000" flipH="1">
            <a:off x="6217933" y="3401601"/>
            <a:ext cx="874894" cy="293584"/>
          </a:xfrm>
          <a:prstGeom prst="bentConnector2">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6316895" y="2690007"/>
            <a:ext cx="1186002" cy="434565"/>
          </a:xfrm>
          <a:prstGeom prst="round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rgbClr val="000000"/>
                </a:solidFill>
              </a:rPr>
              <a:t>Whenever Next Phase is initiated…(Design, Design-Build, Etc.)</a:t>
            </a:r>
          </a:p>
        </p:txBody>
      </p:sp>
      <p:sp>
        <p:nvSpPr>
          <p:cNvPr id="92" name="Rectangle 91"/>
          <p:cNvSpPr/>
          <p:nvPr/>
        </p:nvSpPr>
        <p:spPr>
          <a:xfrm>
            <a:off x="4178882" y="4504834"/>
            <a:ext cx="330540" cy="215444"/>
          </a:xfrm>
          <a:prstGeom prst="rect">
            <a:avLst/>
          </a:prstGeom>
        </p:spPr>
        <p:txBody>
          <a:bodyPr wrap="none">
            <a:spAutoFit/>
          </a:bodyPr>
          <a:lstStyle/>
          <a:p>
            <a:pPr algn="ctr"/>
            <a:r>
              <a:rPr lang="en-US" sz="800" b="1" dirty="0">
                <a:solidFill>
                  <a:srgbClr val="000000"/>
                </a:solidFill>
              </a:rPr>
              <a:t>Yes</a:t>
            </a:r>
            <a:endParaRPr lang="en-US" sz="800" b="1" dirty="0"/>
          </a:p>
        </p:txBody>
      </p:sp>
      <p:sp>
        <p:nvSpPr>
          <p:cNvPr id="93" name="Rectangle 92"/>
          <p:cNvSpPr/>
          <p:nvPr/>
        </p:nvSpPr>
        <p:spPr>
          <a:xfrm>
            <a:off x="5542648" y="3932899"/>
            <a:ext cx="306494" cy="215444"/>
          </a:xfrm>
          <a:prstGeom prst="rect">
            <a:avLst/>
          </a:prstGeom>
        </p:spPr>
        <p:txBody>
          <a:bodyPr wrap="none">
            <a:spAutoFit/>
          </a:bodyPr>
          <a:lstStyle/>
          <a:p>
            <a:pPr algn="ctr"/>
            <a:r>
              <a:rPr lang="en-US" sz="800" b="1" dirty="0">
                <a:solidFill>
                  <a:srgbClr val="000000"/>
                </a:solidFill>
              </a:rPr>
              <a:t>No</a:t>
            </a:r>
            <a:endParaRPr lang="en-US" sz="800" b="1" dirty="0"/>
          </a:p>
        </p:txBody>
      </p:sp>
      <p:sp>
        <p:nvSpPr>
          <p:cNvPr id="94" name="Rectangle 93"/>
          <p:cNvSpPr/>
          <p:nvPr/>
        </p:nvSpPr>
        <p:spPr>
          <a:xfrm>
            <a:off x="6522781" y="3446806"/>
            <a:ext cx="437940" cy="215444"/>
          </a:xfrm>
          <a:prstGeom prst="rect">
            <a:avLst/>
          </a:prstGeom>
        </p:spPr>
        <p:txBody>
          <a:bodyPr wrap="none">
            <a:spAutoFit/>
          </a:bodyPr>
          <a:lstStyle/>
          <a:p>
            <a:pPr algn="ctr"/>
            <a:r>
              <a:rPr lang="en-US" sz="800" b="1" dirty="0">
                <a:solidFill>
                  <a:srgbClr val="000000"/>
                </a:solidFill>
              </a:rPr>
              <a:t>Check</a:t>
            </a:r>
            <a:endParaRPr lang="en-US" sz="800" b="1" dirty="0"/>
          </a:p>
        </p:txBody>
      </p:sp>
      <p:sp>
        <p:nvSpPr>
          <p:cNvPr id="95" name="Rectangle 94"/>
          <p:cNvSpPr/>
          <p:nvPr/>
        </p:nvSpPr>
        <p:spPr>
          <a:xfrm>
            <a:off x="7871690" y="2789383"/>
            <a:ext cx="330540" cy="215444"/>
          </a:xfrm>
          <a:prstGeom prst="rect">
            <a:avLst/>
          </a:prstGeom>
        </p:spPr>
        <p:txBody>
          <a:bodyPr wrap="none">
            <a:spAutoFit/>
          </a:bodyPr>
          <a:lstStyle/>
          <a:p>
            <a:pPr algn="ctr"/>
            <a:r>
              <a:rPr lang="en-US" sz="800" b="1" dirty="0">
                <a:solidFill>
                  <a:srgbClr val="000000"/>
                </a:solidFill>
              </a:rPr>
              <a:t>Yes</a:t>
            </a:r>
            <a:endParaRPr lang="en-US" sz="800" b="1" dirty="0"/>
          </a:p>
        </p:txBody>
      </p:sp>
      <p:sp>
        <p:nvSpPr>
          <p:cNvPr id="96" name="Rectangle 95"/>
          <p:cNvSpPr/>
          <p:nvPr/>
        </p:nvSpPr>
        <p:spPr>
          <a:xfrm>
            <a:off x="7562148" y="4768078"/>
            <a:ext cx="306494" cy="215444"/>
          </a:xfrm>
          <a:prstGeom prst="rect">
            <a:avLst/>
          </a:prstGeom>
        </p:spPr>
        <p:txBody>
          <a:bodyPr wrap="none">
            <a:spAutoFit/>
          </a:bodyPr>
          <a:lstStyle/>
          <a:p>
            <a:pPr algn="ctr"/>
            <a:r>
              <a:rPr lang="en-US" sz="800" b="1" dirty="0">
                <a:solidFill>
                  <a:srgbClr val="000000"/>
                </a:solidFill>
              </a:rPr>
              <a:t>No</a:t>
            </a:r>
            <a:endParaRPr lang="en-US" sz="800" b="1" dirty="0"/>
          </a:p>
        </p:txBody>
      </p:sp>
      <p:cxnSp>
        <p:nvCxnSpPr>
          <p:cNvPr id="103" name="Straight Connector 102"/>
          <p:cNvCxnSpPr/>
          <p:nvPr/>
        </p:nvCxnSpPr>
        <p:spPr>
          <a:xfrm>
            <a:off x="5585986" y="4148343"/>
            <a:ext cx="24013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5826125" y="2544757"/>
            <a:ext cx="0" cy="16035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a:endCxn id="3" idx="5"/>
          </p:cNvCxnSpPr>
          <p:nvPr/>
        </p:nvCxnSpPr>
        <p:spPr>
          <a:xfrm flipH="1">
            <a:off x="5371421" y="2544757"/>
            <a:ext cx="454704" cy="0"/>
          </a:xfrm>
          <a:prstGeom prst="line">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a:endCxn id="17" idx="2"/>
          </p:cNvCxnSpPr>
          <p:nvPr/>
        </p:nvCxnSpPr>
        <p:spPr>
          <a:xfrm flipV="1">
            <a:off x="1024455" y="2531644"/>
            <a:ext cx="1" cy="96586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H="1">
            <a:off x="1024455" y="3497505"/>
            <a:ext cx="73795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a:endCxn id="16" idx="0"/>
          </p:cNvCxnSpPr>
          <p:nvPr/>
        </p:nvCxnSpPr>
        <p:spPr>
          <a:xfrm>
            <a:off x="1762407" y="3497505"/>
            <a:ext cx="0" cy="986547"/>
          </a:xfrm>
          <a:prstGeom prst="line">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a:stCxn id="15" idx="1"/>
          </p:cNvCxnSpPr>
          <p:nvPr/>
        </p:nvCxnSpPr>
        <p:spPr>
          <a:xfrm flipH="1" flipV="1">
            <a:off x="2835997" y="5036508"/>
            <a:ext cx="604321"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829585" y="4756298"/>
            <a:ext cx="2640" cy="28021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flipV="1">
            <a:off x="2224135" y="4768078"/>
            <a:ext cx="604320" cy="0"/>
          </a:xfrm>
          <a:prstGeom prst="line">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endCxn id="26" idx="3"/>
          </p:cNvCxnSpPr>
          <p:nvPr/>
        </p:nvCxnSpPr>
        <p:spPr>
          <a:xfrm flipH="1">
            <a:off x="5671994" y="6385588"/>
            <a:ext cx="32399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5995988" y="2907290"/>
            <a:ext cx="0" cy="34782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a:endCxn id="20" idx="1"/>
          </p:cNvCxnSpPr>
          <p:nvPr/>
        </p:nvCxnSpPr>
        <p:spPr>
          <a:xfrm>
            <a:off x="5995988" y="2907290"/>
            <a:ext cx="320907" cy="0"/>
          </a:xfrm>
          <a:prstGeom prst="line">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a:stCxn id="18" idx="1"/>
          </p:cNvCxnSpPr>
          <p:nvPr/>
        </p:nvCxnSpPr>
        <p:spPr>
          <a:xfrm flipH="1">
            <a:off x="6196013" y="1442524"/>
            <a:ext cx="62124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6196013" y="1442522"/>
            <a:ext cx="0" cy="31876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a:endCxn id="5" idx="3"/>
          </p:cNvCxnSpPr>
          <p:nvPr/>
        </p:nvCxnSpPr>
        <p:spPr>
          <a:xfrm flipH="1">
            <a:off x="5585987" y="1761284"/>
            <a:ext cx="610026" cy="1"/>
          </a:xfrm>
          <a:prstGeom prst="line">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6600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750"/>
                                        <p:tgtEl>
                                          <p:spTgt spid="34"/>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7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up)">
                                      <p:cBhvr>
                                        <p:cTn id="20" dur="750"/>
                                        <p:tgtEl>
                                          <p:spTgt spid="37"/>
                                        </p:tgtEl>
                                      </p:cBhvr>
                                    </p:animEffect>
                                  </p:childTnLst>
                                </p:cTn>
                              </p:par>
                              <p:par>
                                <p:cTn id="21" presetID="22" presetClass="entr" presetSubtype="1" fill="hold"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75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up)">
                                      <p:cBhvr>
                                        <p:cTn id="28" dur="750"/>
                                        <p:tgtEl>
                                          <p:spTgt spid="40"/>
                                        </p:tgtEl>
                                      </p:cBhvr>
                                    </p:animEffect>
                                  </p:childTnLst>
                                </p:cTn>
                              </p:par>
                              <p:par>
                                <p:cTn id="29" presetID="22" presetClass="entr" presetSubtype="1" fill="hold" nodeType="with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75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up)">
                                      <p:cBhvr>
                                        <p:cTn id="36" dur="750"/>
                                        <p:tgtEl>
                                          <p:spTgt spid="43"/>
                                        </p:tgtEl>
                                      </p:cBhvr>
                                    </p:animEffect>
                                  </p:childTnLst>
                                </p:cTn>
                              </p:par>
                              <p:par>
                                <p:cTn id="37" presetID="22" presetClass="entr" presetSubtype="1" fill="hold" nodeType="with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75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3"/>
                                        </p:tgtEl>
                                        <p:attrNameLst>
                                          <p:attrName>style.visibility</p:attrName>
                                        </p:attrNameLst>
                                      </p:cBhvr>
                                      <p:to>
                                        <p:strVal val="visible"/>
                                      </p:to>
                                    </p:set>
                                    <p:animEffect transition="in" filter="fade">
                                      <p:cBhvr>
                                        <p:cTn id="44" dur="750"/>
                                        <p:tgtEl>
                                          <p:spTgt spid="93"/>
                                        </p:tgtEl>
                                      </p:cBhvr>
                                    </p:animEffect>
                                  </p:childTnLst>
                                </p:cTn>
                              </p:par>
                              <p:par>
                                <p:cTn id="45" presetID="22" presetClass="entr" presetSubtype="8" fill="hold" nodeType="with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wipe(left)">
                                      <p:cBhvr>
                                        <p:cTn id="47" dur="250"/>
                                        <p:tgtEl>
                                          <p:spTgt spid="103"/>
                                        </p:tgtEl>
                                      </p:cBhvr>
                                    </p:animEffect>
                                  </p:childTnLst>
                                </p:cTn>
                              </p:par>
                              <p:par>
                                <p:cTn id="48" presetID="22" presetClass="entr" presetSubtype="4" fill="hold" nodeType="withEffect">
                                  <p:stCondLst>
                                    <p:cond delay="250"/>
                                  </p:stCondLst>
                                  <p:childTnLst>
                                    <p:set>
                                      <p:cBhvr>
                                        <p:cTn id="49" dur="1" fill="hold">
                                          <p:stCondLst>
                                            <p:cond delay="0"/>
                                          </p:stCondLst>
                                        </p:cTn>
                                        <p:tgtEl>
                                          <p:spTgt spid="107"/>
                                        </p:tgtEl>
                                        <p:attrNameLst>
                                          <p:attrName>style.visibility</p:attrName>
                                        </p:attrNameLst>
                                      </p:cBhvr>
                                      <p:to>
                                        <p:strVal val="visible"/>
                                      </p:to>
                                    </p:set>
                                    <p:animEffect transition="in" filter="wipe(down)">
                                      <p:cBhvr>
                                        <p:cTn id="50" dur="1000"/>
                                        <p:tgtEl>
                                          <p:spTgt spid="107"/>
                                        </p:tgtEl>
                                      </p:cBhvr>
                                    </p:animEffect>
                                  </p:childTnLst>
                                </p:cTn>
                              </p:par>
                              <p:par>
                                <p:cTn id="51" presetID="22" presetClass="entr" presetSubtype="2" fill="hold" nodeType="withEffect">
                                  <p:stCondLst>
                                    <p:cond delay="1000"/>
                                  </p:stCondLst>
                                  <p:childTnLst>
                                    <p:set>
                                      <p:cBhvr>
                                        <p:cTn id="52" dur="1" fill="hold">
                                          <p:stCondLst>
                                            <p:cond delay="0"/>
                                          </p:stCondLst>
                                        </p:cTn>
                                        <p:tgtEl>
                                          <p:spTgt spid="110"/>
                                        </p:tgtEl>
                                        <p:attrNameLst>
                                          <p:attrName>style.visibility</p:attrName>
                                        </p:attrNameLst>
                                      </p:cBhvr>
                                      <p:to>
                                        <p:strVal val="visible"/>
                                      </p:to>
                                    </p:set>
                                    <p:animEffect transition="in" filter="wipe(right)">
                                      <p:cBhvr>
                                        <p:cTn id="53" dur="500"/>
                                        <p:tgtEl>
                                          <p:spTgt spid="1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fade">
                                      <p:cBhvr>
                                        <p:cTn id="58" dur="750"/>
                                        <p:tgtEl>
                                          <p:spTgt spid="92"/>
                                        </p:tgtEl>
                                      </p:cBhvr>
                                    </p:animEffect>
                                  </p:childTnLst>
                                </p:cTn>
                              </p:par>
                              <p:par>
                                <p:cTn id="59" presetID="22" presetClass="entr" presetSubtype="1"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750"/>
                                        <p:tgtEl>
                                          <p:spTgt spid="46"/>
                                        </p:tgtEl>
                                      </p:cBhvr>
                                    </p:animEffect>
                                  </p:childTnLst>
                                </p:cTn>
                              </p:par>
                              <p:par>
                                <p:cTn id="62" presetID="22" presetClass="entr" presetSubtype="1" fill="hold" grpId="0" nodeType="withEffect">
                                  <p:stCondLst>
                                    <p:cond delay="500"/>
                                  </p:stCondLst>
                                  <p:childTnLst>
                                    <p:set>
                                      <p:cBhvr>
                                        <p:cTn id="63" dur="1" fill="hold">
                                          <p:stCondLst>
                                            <p:cond delay="0"/>
                                          </p:stCondLst>
                                        </p:cTn>
                                        <p:tgtEl>
                                          <p:spTgt spid="15"/>
                                        </p:tgtEl>
                                        <p:attrNameLst>
                                          <p:attrName>style.visibility</p:attrName>
                                        </p:attrNameLst>
                                      </p:cBhvr>
                                      <p:to>
                                        <p:strVal val="visible"/>
                                      </p:to>
                                    </p:set>
                                    <p:animEffect transition="in" filter="wipe(up)">
                                      <p:cBhvr>
                                        <p:cTn id="64" dur="75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121"/>
                                        </p:tgtEl>
                                        <p:attrNameLst>
                                          <p:attrName>style.visibility</p:attrName>
                                        </p:attrNameLst>
                                      </p:cBhvr>
                                      <p:to>
                                        <p:strVal val="visible"/>
                                      </p:to>
                                    </p:set>
                                    <p:animEffect transition="in" filter="wipe(up)">
                                      <p:cBhvr>
                                        <p:cTn id="74" dur="750"/>
                                        <p:tgtEl>
                                          <p:spTgt spid="121"/>
                                        </p:tgtEl>
                                      </p:cBhvr>
                                    </p:animEffect>
                                  </p:childTnLst>
                                </p:cTn>
                              </p:par>
                              <p:par>
                                <p:cTn id="75" presetID="22" presetClass="entr" presetSubtype="8" fill="hold" nodeType="withEffect">
                                  <p:stCondLst>
                                    <p:cond delay="500"/>
                                  </p:stCondLst>
                                  <p:childTnLst>
                                    <p:set>
                                      <p:cBhvr>
                                        <p:cTn id="76" dur="1" fill="hold">
                                          <p:stCondLst>
                                            <p:cond delay="0"/>
                                          </p:stCondLst>
                                        </p:cTn>
                                        <p:tgtEl>
                                          <p:spTgt spid="124"/>
                                        </p:tgtEl>
                                        <p:attrNameLst>
                                          <p:attrName>style.visibility</p:attrName>
                                        </p:attrNameLst>
                                      </p:cBhvr>
                                      <p:to>
                                        <p:strVal val="visible"/>
                                      </p:to>
                                    </p:set>
                                    <p:animEffect transition="in" filter="wipe(left)">
                                      <p:cBhvr>
                                        <p:cTn id="77" dur="500"/>
                                        <p:tgtEl>
                                          <p:spTgt spid="124"/>
                                        </p:tgtEl>
                                      </p:cBhvr>
                                    </p:animEffect>
                                  </p:childTnLst>
                                </p:cTn>
                              </p:par>
                              <p:par>
                                <p:cTn id="78" presetID="22" presetClass="entr" presetSubtype="1" fill="hold" nodeType="withEffect">
                                  <p:stCondLst>
                                    <p:cond delay="1000"/>
                                  </p:stCondLst>
                                  <p:childTnLst>
                                    <p:set>
                                      <p:cBhvr>
                                        <p:cTn id="79" dur="1" fill="hold">
                                          <p:stCondLst>
                                            <p:cond delay="0"/>
                                          </p:stCondLst>
                                        </p:cTn>
                                        <p:tgtEl>
                                          <p:spTgt spid="127"/>
                                        </p:tgtEl>
                                        <p:attrNameLst>
                                          <p:attrName>style.visibility</p:attrName>
                                        </p:attrNameLst>
                                      </p:cBhvr>
                                      <p:to>
                                        <p:strVal val="visible"/>
                                      </p:to>
                                    </p:set>
                                    <p:animEffect transition="in" filter="wipe(up)">
                                      <p:cBhvr>
                                        <p:cTn id="80" dur="750"/>
                                        <p:tgtEl>
                                          <p:spTgt spid="127"/>
                                        </p:tgtEl>
                                      </p:cBhvr>
                                    </p:animEffect>
                                  </p:childTnLst>
                                </p:cTn>
                              </p:par>
                              <p:par>
                                <p:cTn id="81" presetID="22" presetClass="entr" presetSubtype="2" fill="hold" nodeType="with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wipe(right)">
                                      <p:cBhvr>
                                        <p:cTn id="83" dur="750"/>
                                        <p:tgtEl>
                                          <p:spTgt spid="132"/>
                                        </p:tgtEl>
                                      </p:cBhvr>
                                    </p:animEffect>
                                  </p:childTnLst>
                                </p:cTn>
                              </p:par>
                              <p:par>
                                <p:cTn id="84" presetID="22" presetClass="entr" presetSubtype="4" fill="hold" nodeType="withEffect">
                                  <p:stCondLst>
                                    <p:cond delay="500"/>
                                  </p:stCondLst>
                                  <p:childTnLst>
                                    <p:set>
                                      <p:cBhvr>
                                        <p:cTn id="85" dur="1" fill="hold">
                                          <p:stCondLst>
                                            <p:cond delay="0"/>
                                          </p:stCondLst>
                                        </p:cTn>
                                        <p:tgtEl>
                                          <p:spTgt spid="135"/>
                                        </p:tgtEl>
                                        <p:attrNameLst>
                                          <p:attrName>style.visibility</p:attrName>
                                        </p:attrNameLst>
                                      </p:cBhvr>
                                      <p:to>
                                        <p:strVal val="visible"/>
                                      </p:to>
                                    </p:set>
                                    <p:animEffect transition="in" filter="wipe(down)">
                                      <p:cBhvr>
                                        <p:cTn id="86" dur="500"/>
                                        <p:tgtEl>
                                          <p:spTgt spid="135"/>
                                        </p:tgtEl>
                                      </p:cBhvr>
                                    </p:animEffect>
                                  </p:childTnLst>
                                </p:cTn>
                              </p:par>
                              <p:par>
                                <p:cTn id="87" presetID="22" presetClass="entr" presetSubtype="2" fill="hold" nodeType="withEffect">
                                  <p:stCondLst>
                                    <p:cond delay="1000"/>
                                  </p:stCondLst>
                                  <p:childTnLst>
                                    <p:set>
                                      <p:cBhvr>
                                        <p:cTn id="88" dur="1" fill="hold">
                                          <p:stCondLst>
                                            <p:cond delay="0"/>
                                          </p:stCondLst>
                                        </p:cTn>
                                        <p:tgtEl>
                                          <p:spTgt spid="138"/>
                                        </p:tgtEl>
                                        <p:attrNameLst>
                                          <p:attrName>style.visibility</p:attrName>
                                        </p:attrNameLst>
                                      </p:cBhvr>
                                      <p:to>
                                        <p:strVal val="visible"/>
                                      </p:to>
                                    </p:set>
                                    <p:animEffect transition="in" filter="wipe(right)">
                                      <p:cBhvr>
                                        <p:cTn id="89" dur="750"/>
                                        <p:tgtEl>
                                          <p:spTgt spid="138"/>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up)">
                                      <p:cBhvr>
                                        <p:cTn id="97" dur="750"/>
                                        <p:tgtEl>
                                          <p:spTgt spid="54"/>
                                        </p:tgtEl>
                                      </p:cBhvr>
                                    </p:animEffect>
                                  </p:childTnLst>
                                </p:cTn>
                              </p:par>
                              <p:par>
                                <p:cTn id="98" presetID="22" presetClass="entr" presetSubtype="1" fill="hold" nodeType="withEffect">
                                  <p:stCondLst>
                                    <p:cond delay="500"/>
                                  </p:stCondLst>
                                  <p:childTnLst>
                                    <p:set>
                                      <p:cBhvr>
                                        <p:cTn id="99" dur="1" fill="hold">
                                          <p:stCondLst>
                                            <p:cond delay="0"/>
                                          </p:stCondLst>
                                        </p:cTn>
                                        <p:tgtEl>
                                          <p:spTgt spid="28"/>
                                        </p:tgtEl>
                                        <p:attrNameLst>
                                          <p:attrName>style.visibility</p:attrName>
                                        </p:attrNameLst>
                                      </p:cBhvr>
                                      <p:to>
                                        <p:strVal val="visible"/>
                                      </p:to>
                                    </p:set>
                                    <p:animEffect transition="in" filter="wipe(up)">
                                      <p:cBhvr>
                                        <p:cTn id="100" dur="750"/>
                                        <p:tgtEl>
                                          <p:spTgt spid="2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up)">
                                      <p:cBhvr>
                                        <p:cTn id="105" dur="750"/>
                                        <p:tgtEl>
                                          <p:spTgt spid="49"/>
                                        </p:tgtEl>
                                      </p:cBhvr>
                                    </p:animEffect>
                                  </p:childTnLst>
                                </p:cTn>
                              </p:par>
                              <p:par>
                                <p:cTn id="106" presetID="22" presetClass="entr" presetSubtype="1" fill="hold" grpId="0" nodeType="withEffect">
                                  <p:stCondLst>
                                    <p:cond delay="500"/>
                                  </p:stCondLst>
                                  <p:childTnLst>
                                    <p:set>
                                      <p:cBhvr>
                                        <p:cTn id="107" dur="1" fill="hold">
                                          <p:stCondLst>
                                            <p:cond delay="0"/>
                                          </p:stCondLst>
                                        </p:cTn>
                                        <p:tgtEl>
                                          <p:spTgt spid="27"/>
                                        </p:tgtEl>
                                        <p:attrNameLst>
                                          <p:attrName>style.visibility</p:attrName>
                                        </p:attrNameLst>
                                      </p:cBhvr>
                                      <p:to>
                                        <p:strVal val="visible"/>
                                      </p:to>
                                    </p:set>
                                    <p:animEffect transition="in" filter="wipe(up)">
                                      <p:cBhvr>
                                        <p:cTn id="108" dur="75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71"/>
                                        </p:tgtEl>
                                        <p:attrNameLst>
                                          <p:attrName>style.visibility</p:attrName>
                                        </p:attrNameLst>
                                      </p:cBhvr>
                                      <p:to>
                                        <p:strVal val="visible"/>
                                      </p:to>
                                    </p:set>
                                    <p:animEffect transition="in" filter="wipe(left)">
                                      <p:cBhvr>
                                        <p:cTn id="113" dur="750"/>
                                        <p:tgtEl>
                                          <p:spTgt spid="71"/>
                                        </p:tgtEl>
                                      </p:cBhvr>
                                    </p:animEffect>
                                  </p:childTnLst>
                                </p:cTn>
                              </p:par>
                              <p:par>
                                <p:cTn id="114" presetID="22" presetClass="entr" presetSubtype="8" fill="hold" grpId="0" nodeType="withEffect">
                                  <p:stCondLst>
                                    <p:cond delay="500"/>
                                  </p:stCondLst>
                                  <p:childTnLst>
                                    <p:set>
                                      <p:cBhvr>
                                        <p:cTn id="115" dur="1" fill="hold">
                                          <p:stCondLst>
                                            <p:cond delay="0"/>
                                          </p:stCondLst>
                                        </p:cTn>
                                        <p:tgtEl>
                                          <p:spTgt spid="26"/>
                                        </p:tgtEl>
                                        <p:attrNameLst>
                                          <p:attrName>style.visibility</p:attrName>
                                        </p:attrNameLst>
                                      </p:cBhvr>
                                      <p:to>
                                        <p:strVal val="visible"/>
                                      </p:to>
                                    </p:set>
                                    <p:animEffect transition="in" filter="wipe(left)">
                                      <p:cBhvr>
                                        <p:cTn id="116" dur="750"/>
                                        <p:tgtEl>
                                          <p:spTgt spid="26"/>
                                        </p:tgtEl>
                                      </p:cBhvr>
                                    </p:animEffect>
                                  </p:childTnLst>
                                </p:cTn>
                              </p:par>
                              <p:par>
                                <p:cTn id="117" presetID="22" presetClass="entr" presetSubtype="8" fill="hold" nodeType="withEffect">
                                  <p:stCondLst>
                                    <p:cond delay="1250"/>
                                  </p:stCondLst>
                                  <p:childTnLst>
                                    <p:set>
                                      <p:cBhvr>
                                        <p:cTn id="118" dur="1" fill="hold">
                                          <p:stCondLst>
                                            <p:cond delay="0"/>
                                          </p:stCondLst>
                                        </p:cTn>
                                        <p:tgtEl>
                                          <p:spTgt spid="141"/>
                                        </p:tgtEl>
                                        <p:attrNameLst>
                                          <p:attrName>style.visibility</p:attrName>
                                        </p:attrNameLst>
                                      </p:cBhvr>
                                      <p:to>
                                        <p:strVal val="visible"/>
                                      </p:to>
                                    </p:set>
                                    <p:animEffect transition="in" filter="wipe(left)">
                                      <p:cBhvr>
                                        <p:cTn id="119" dur="250"/>
                                        <p:tgtEl>
                                          <p:spTgt spid="141"/>
                                        </p:tgtEl>
                                      </p:cBhvr>
                                    </p:animEffect>
                                  </p:childTnLst>
                                </p:cTn>
                              </p:par>
                              <p:par>
                                <p:cTn id="120" presetID="22" presetClass="entr" presetSubtype="4" fill="hold" nodeType="withEffect">
                                  <p:stCondLst>
                                    <p:cond delay="1500"/>
                                  </p:stCondLst>
                                  <p:childTnLst>
                                    <p:set>
                                      <p:cBhvr>
                                        <p:cTn id="121" dur="1" fill="hold">
                                          <p:stCondLst>
                                            <p:cond delay="0"/>
                                          </p:stCondLst>
                                        </p:cTn>
                                        <p:tgtEl>
                                          <p:spTgt spid="144"/>
                                        </p:tgtEl>
                                        <p:attrNameLst>
                                          <p:attrName>style.visibility</p:attrName>
                                        </p:attrNameLst>
                                      </p:cBhvr>
                                      <p:to>
                                        <p:strVal val="visible"/>
                                      </p:to>
                                    </p:set>
                                    <p:animEffect transition="in" filter="wipe(down)">
                                      <p:cBhvr>
                                        <p:cTn id="122" dur="1250"/>
                                        <p:tgtEl>
                                          <p:spTgt spid="144"/>
                                        </p:tgtEl>
                                      </p:cBhvr>
                                    </p:animEffect>
                                  </p:childTnLst>
                                </p:cTn>
                              </p:par>
                              <p:par>
                                <p:cTn id="123" presetID="22" presetClass="entr" presetSubtype="8" fill="hold" nodeType="withEffect">
                                  <p:stCondLst>
                                    <p:cond delay="2500"/>
                                  </p:stCondLst>
                                  <p:childTnLst>
                                    <p:set>
                                      <p:cBhvr>
                                        <p:cTn id="124" dur="1" fill="hold">
                                          <p:stCondLst>
                                            <p:cond delay="0"/>
                                          </p:stCondLst>
                                        </p:cTn>
                                        <p:tgtEl>
                                          <p:spTgt spid="149"/>
                                        </p:tgtEl>
                                        <p:attrNameLst>
                                          <p:attrName>style.visibility</p:attrName>
                                        </p:attrNameLst>
                                      </p:cBhvr>
                                      <p:to>
                                        <p:strVal val="visible"/>
                                      </p:to>
                                    </p:set>
                                    <p:animEffect transition="in" filter="wipe(left)">
                                      <p:cBhvr>
                                        <p:cTn id="125" dur="250"/>
                                        <p:tgtEl>
                                          <p:spTgt spid="149"/>
                                        </p:tgtEl>
                                      </p:cBhvr>
                                    </p:animEffect>
                                  </p:childTnLst>
                                </p:cTn>
                              </p:par>
                              <p:par>
                                <p:cTn id="126" presetID="22" presetClass="entr" presetSubtype="8" fill="hold" grpId="0" nodeType="withEffect">
                                  <p:stCondLst>
                                    <p:cond delay="2750"/>
                                  </p:stCondLst>
                                  <p:childTnLst>
                                    <p:set>
                                      <p:cBhvr>
                                        <p:cTn id="127" dur="1" fill="hold">
                                          <p:stCondLst>
                                            <p:cond delay="0"/>
                                          </p:stCondLst>
                                        </p:cTn>
                                        <p:tgtEl>
                                          <p:spTgt spid="20"/>
                                        </p:tgtEl>
                                        <p:attrNameLst>
                                          <p:attrName>style.visibility</p:attrName>
                                        </p:attrNameLst>
                                      </p:cBhvr>
                                      <p:to>
                                        <p:strVal val="visible"/>
                                      </p:to>
                                    </p:set>
                                    <p:animEffect transition="in" filter="wipe(left)">
                                      <p:cBhvr>
                                        <p:cTn id="128" dur="750"/>
                                        <p:tgtEl>
                                          <p:spTgt spid="2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nodeType="clickEffect">
                                  <p:stCondLst>
                                    <p:cond delay="0"/>
                                  </p:stCondLst>
                                  <p:childTnLst>
                                    <p:set>
                                      <p:cBhvr>
                                        <p:cTn id="132" dur="1" fill="hold">
                                          <p:stCondLst>
                                            <p:cond delay="0"/>
                                          </p:stCondLst>
                                        </p:cTn>
                                        <p:tgtEl>
                                          <p:spTgt spid="77"/>
                                        </p:tgtEl>
                                        <p:attrNameLst>
                                          <p:attrName>style.visibility</p:attrName>
                                        </p:attrNameLst>
                                      </p:cBhvr>
                                      <p:to>
                                        <p:strVal val="visible"/>
                                      </p:to>
                                    </p:set>
                                    <p:animEffect transition="in" filter="wipe(up)">
                                      <p:cBhvr>
                                        <p:cTn id="133" dur="750"/>
                                        <p:tgtEl>
                                          <p:spTgt spid="77"/>
                                        </p:tgtEl>
                                      </p:cBhvr>
                                    </p:animEffect>
                                  </p:childTnLst>
                                </p:cTn>
                              </p:par>
                              <p:par>
                                <p:cTn id="134" presetID="10" presetClass="entr" presetSubtype="0" fill="hold" grpId="0" nodeType="withEffect">
                                  <p:stCondLst>
                                    <p:cond delay="250"/>
                                  </p:stCondLst>
                                  <p:childTnLst>
                                    <p:set>
                                      <p:cBhvr>
                                        <p:cTn id="135" dur="1" fill="hold">
                                          <p:stCondLst>
                                            <p:cond delay="0"/>
                                          </p:stCondLst>
                                        </p:cTn>
                                        <p:tgtEl>
                                          <p:spTgt spid="94"/>
                                        </p:tgtEl>
                                        <p:attrNameLst>
                                          <p:attrName>style.visibility</p:attrName>
                                        </p:attrNameLst>
                                      </p:cBhvr>
                                      <p:to>
                                        <p:strVal val="visible"/>
                                      </p:to>
                                    </p:set>
                                    <p:animEffect transition="in" filter="fade">
                                      <p:cBhvr>
                                        <p:cTn id="136" dur="750"/>
                                        <p:tgtEl>
                                          <p:spTgt spid="94"/>
                                        </p:tgtEl>
                                      </p:cBhvr>
                                    </p:animEffect>
                                  </p:childTnLst>
                                </p:cTn>
                              </p:par>
                              <p:par>
                                <p:cTn id="137" presetID="22" presetClass="entr" presetSubtype="8" fill="hold" nodeType="withEffect">
                                  <p:stCondLst>
                                    <p:cond delay="500"/>
                                  </p:stCondLst>
                                  <p:childTnLst>
                                    <p:set>
                                      <p:cBhvr>
                                        <p:cTn id="138" dur="1" fill="hold">
                                          <p:stCondLst>
                                            <p:cond delay="0"/>
                                          </p:stCondLst>
                                        </p:cTn>
                                        <p:tgtEl>
                                          <p:spTgt spid="21"/>
                                        </p:tgtEl>
                                        <p:attrNameLst>
                                          <p:attrName>style.visibility</p:attrName>
                                        </p:attrNameLst>
                                      </p:cBhvr>
                                      <p:to>
                                        <p:strVal val="visible"/>
                                      </p:to>
                                    </p:set>
                                    <p:animEffect transition="in" filter="wipe(left)">
                                      <p:cBhvr>
                                        <p:cTn id="139" dur="1250"/>
                                        <p:tgtEl>
                                          <p:spTgt spid="2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wipe(down)">
                                      <p:cBhvr>
                                        <p:cTn id="144" dur="750"/>
                                        <p:tgtEl>
                                          <p:spTgt spid="64"/>
                                        </p:tgtEl>
                                      </p:cBhvr>
                                    </p:animEffect>
                                  </p:childTnLst>
                                </p:cTn>
                              </p:par>
                              <p:par>
                                <p:cTn id="145" presetID="10" presetClass="entr" presetSubtype="0" fill="hold" grpId="0" nodeType="withEffect">
                                  <p:stCondLst>
                                    <p:cond delay="250"/>
                                  </p:stCondLst>
                                  <p:childTnLst>
                                    <p:set>
                                      <p:cBhvr>
                                        <p:cTn id="146" dur="1" fill="hold">
                                          <p:stCondLst>
                                            <p:cond delay="0"/>
                                          </p:stCondLst>
                                        </p:cTn>
                                        <p:tgtEl>
                                          <p:spTgt spid="95"/>
                                        </p:tgtEl>
                                        <p:attrNameLst>
                                          <p:attrName>style.visibility</p:attrName>
                                        </p:attrNameLst>
                                      </p:cBhvr>
                                      <p:to>
                                        <p:strVal val="visible"/>
                                      </p:to>
                                    </p:set>
                                    <p:animEffect transition="in" filter="fade">
                                      <p:cBhvr>
                                        <p:cTn id="147" dur="500"/>
                                        <p:tgtEl>
                                          <p:spTgt spid="95"/>
                                        </p:tgtEl>
                                      </p:cBhvr>
                                    </p:animEffect>
                                  </p:childTnLst>
                                </p:cTn>
                              </p:par>
                              <p:par>
                                <p:cTn id="148" presetID="22" presetClass="entr" presetSubtype="4" fill="hold" grpId="0" nodeType="withEffect">
                                  <p:stCondLst>
                                    <p:cond delay="500"/>
                                  </p:stCondLst>
                                  <p:childTnLst>
                                    <p:set>
                                      <p:cBhvr>
                                        <p:cTn id="149" dur="1" fill="hold">
                                          <p:stCondLst>
                                            <p:cond delay="0"/>
                                          </p:stCondLst>
                                        </p:cTn>
                                        <p:tgtEl>
                                          <p:spTgt spid="19"/>
                                        </p:tgtEl>
                                        <p:attrNameLst>
                                          <p:attrName>style.visibility</p:attrName>
                                        </p:attrNameLst>
                                      </p:cBhvr>
                                      <p:to>
                                        <p:strVal val="visible"/>
                                      </p:to>
                                    </p:set>
                                    <p:animEffect transition="in" filter="wipe(down)">
                                      <p:cBhvr>
                                        <p:cTn id="150" dur="750"/>
                                        <p:tgtEl>
                                          <p:spTgt spid="19"/>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nodeType="clickEffect">
                                  <p:stCondLst>
                                    <p:cond delay="0"/>
                                  </p:stCondLst>
                                  <p:childTnLst>
                                    <p:set>
                                      <p:cBhvr>
                                        <p:cTn id="154" dur="1" fill="hold">
                                          <p:stCondLst>
                                            <p:cond delay="0"/>
                                          </p:stCondLst>
                                        </p:cTn>
                                        <p:tgtEl>
                                          <p:spTgt spid="67"/>
                                        </p:tgtEl>
                                        <p:attrNameLst>
                                          <p:attrName>style.visibility</p:attrName>
                                        </p:attrNameLst>
                                      </p:cBhvr>
                                      <p:to>
                                        <p:strVal val="visible"/>
                                      </p:to>
                                    </p:set>
                                    <p:animEffect transition="in" filter="wipe(down)">
                                      <p:cBhvr>
                                        <p:cTn id="155" dur="500"/>
                                        <p:tgtEl>
                                          <p:spTgt spid="67"/>
                                        </p:tgtEl>
                                      </p:cBhvr>
                                    </p:animEffect>
                                  </p:childTnLst>
                                </p:cTn>
                              </p:par>
                              <p:par>
                                <p:cTn id="156" presetID="22" presetClass="entr" presetSubtype="4" fill="hold" grpId="0" nodeType="withEffect">
                                  <p:stCondLst>
                                    <p:cond delay="250"/>
                                  </p:stCondLst>
                                  <p:childTnLst>
                                    <p:set>
                                      <p:cBhvr>
                                        <p:cTn id="157" dur="1" fill="hold">
                                          <p:stCondLst>
                                            <p:cond delay="0"/>
                                          </p:stCondLst>
                                        </p:cTn>
                                        <p:tgtEl>
                                          <p:spTgt spid="18"/>
                                        </p:tgtEl>
                                        <p:attrNameLst>
                                          <p:attrName>style.visibility</p:attrName>
                                        </p:attrNameLst>
                                      </p:cBhvr>
                                      <p:to>
                                        <p:strVal val="visible"/>
                                      </p:to>
                                    </p:set>
                                    <p:animEffect transition="in" filter="wipe(down)">
                                      <p:cBhvr>
                                        <p:cTn id="158" dur="750"/>
                                        <p:tgtEl>
                                          <p:spTgt spid="18"/>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2" fill="hold" nodeType="clickEffect">
                                  <p:stCondLst>
                                    <p:cond delay="0"/>
                                  </p:stCondLst>
                                  <p:childTnLst>
                                    <p:set>
                                      <p:cBhvr>
                                        <p:cTn id="162" dur="1" fill="hold">
                                          <p:stCondLst>
                                            <p:cond delay="0"/>
                                          </p:stCondLst>
                                        </p:cTn>
                                        <p:tgtEl>
                                          <p:spTgt spid="152"/>
                                        </p:tgtEl>
                                        <p:attrNameLst>
                                          <p:attrName>style.visibility</p:attrName>
                                        </p:attrNameLst>
                                      </p:cBhvr>
                                      <p:to>
                                        <p:strVal val="visible"/>
                                      </p:to>
                                    </p:set>
                                    <p:animEffect transition="in" filter="wipe(right)">
                                      <p:cBhvr>
                                        <p:cTn id="163" dur="750"/>
                                        <p:tgtEl>
                                          <p:spTgt spid="152"/>
                                        </p:tgtEl>
                                      </p:cBhvr>
                                    </p:animEffect>
                                  </p:childTnLst>
                                </p:cTn>
                              </p:par>
                              <p:par>
                                <p:cTn id="164" presetID="22" presetClass="entr" presetSubtype="1" fill="hold" nodeType="withEffect">
                                  <p:stCondLst>
                                    <p:cond delay="500"/>
                                  </p:stCondLst>
                                  <p:childTnLst>
                                    <p:set>
                                      <p:cBhvr>
                                        <p:cTn id="165" dur="1" fill="hold">
                                          <p:stCondLst>
                                            <p:cond delay="0"/>
                                          </p:stCondLst>
                                        </p:cTn>
                                        <p:tgtEl>
                                          <p:spTgt spid="155"/>
                                        </p:tgtEl>
                                        <p:attrNameLst>
                                          <p:attrName>style.visibility</p:attrName>
                                        </p:attrNameLst>
                                      </p:cBhvr>
                                      <p:to>
                                        <p:strVal val="visible"/>
                                      </p:to>
                                    </p:set>
                                    <p:animEffect transition="in" filter="wipe(up)">
                                      <p:cBhvr>
                                        <p:cTn id="166" dur="500"/>
                                        <p:tgtEl>
                                          <p:spTgt spid="155"/>
                                        </p:tgtEl>
                                      </p:cBhvr>
                                    </p:animEffect>
                                  </p:childTnLst>
                                </p:cTn>
                              </p:par>
                              <p:par>
                                <p:cTn id="167" presetID="22" presetClass="entr" presetSubtype="2" fill="hold" nodeType="withEffect">
                                  <p:stCondLst>
                                    <p:cond delay="750"/>
                                  </p:stCondLst>
                                  <p:childTnLst>
                                    <p:set>
                                      <p:cBhvr>
                                        <p:cTn id="168" dur="1" fill="hold">
                                          <p:stCondLst>
                                            <p:cond delay="0"/>
                                          </p:stCondLst>
                                        </p:cTn>
                                        <p:tgtEl>
                                          <p:spTgt spid="158"/>
                                        </p:tgtEl>
                                        <p:attrNameLst>
                                          <p:attrName>style.visibility</p:attrName>
                                        </p:attrNameLst>
                                      </p:cBhvr>
                                      <p:to>
                                        <p:strVal val="visible"/>
                                      </p:to>
                                    </p:set>
                                    <p:animEffect transition="in" filter="wipe(right)">
                                      <p:cBhvr>
                                        <p:cTn id="169" dur="750"/>
                                        <p:tgtEl>
                                          <p:spTgt spid="158"/>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1" fill="hold" nodeType="clickEffect">
                                  <p:stCondLst>
                                    <p:cond delay="0"/>
                                  </p:stCondLst>
                                  <p:childTnLst>
                                    <p:set>
                                      <p:cBhvr>
                                        <p:cTn id="173" dur="1" fill="hold">
                                          <p:stCondLst>
                                            <p:cond delay="0"/>
                                          </p:stCondLst>
                                        </p:cTn>
                                        <p:tgtEl>
                                          <p:spTgt spid="60"/>
                                        </p:tgtEl>
                                        <p:attrNameLst>
                                          <p:attrName>style.visibility</p:attrName>
                                        </p:attrNameLst>
                                      </p:cBhvr>
                                      <p:to>
                                        <p:strVal val="visible"/>
                                      </p:to>
                                    </p:set>
                                    <p:animEffect transition="in" filter="wipe(up)">
                                      <p:cBhvr>
                                        <p:cTn id="174" dur="750"/>
                                        <p:tgtEl>
                                          <p:spTgt spid="60"/>
                                        </p:tgtEl>
                                      </p:cBhvr>
                                    </p:animEffect>
                                  </p:childTnLst>
                                </p:cTn>
                              </p:par>
                              <p:par>
                                <p:cTn id="175" presetID="10" presetClass="entr" presetSubtype="0" fill="hold" grpId="0" nodeType="withEffect">
                                  <p:stCondLst>
                                    <p:cond delay="250"/>
                                  </p:stCondLst>
                                  <p:childTnLst>
                                    <p:set>
                                      <p:cBhvr>
                                        <p:cTn id="176" dur="1" fill="hold">
                                          <p:stCondLst>
                                            <p:cond delay="0"/>
                                          </p:stCondLst>
                                        </p:cTn>
                                        <p:tgtEl>
                                          <p:spTgt spid="96"/>
                                        </p:tgtEl>
                                        <p:attrNameLst>
                                          <p:attrName>style.visibility</p:attrName>
                                        </p:attrNameLst>
                                      </p:cBhvr>
                                      <p:to>
                                        <p:strVal val="visible"/>
                                      </p:to>
                                    </p:set>
                                    <p:animEffect transition="in" filter="fade">
                                      <p:cBhvr>
                                        <p:cTn id="177" dur="500"/>
                                        <p:tgtEl>
                                          <p:spTgt spid="96"/>
                                        </p:tgtEl>
                                      </p:cBhvr>
                                    </p:animEffect>
                                  </p:childTnLst>
                                </p:cTn>
                              </p:par>
                              <p:par>
                                <p:cTn id="178" presetID="22" presetClass="entr" presetSubtype="1" fill="hold" grpId="0" nodeType="withEffect">
                                  <p:stCondLst>
                                    <p:cond delay="500"/>
                                  </p:stCondLst>
                                  <p:childTnLst>
                                    <p:set>
                                      <p:cBhvr>
                                        <p:cTn id="179" dur="1" fill="hold">
                                          <p:stCondLst>
                                            <p:cond delay="0"/>
                                          </p:stCondLst>
                                        </p:cTn>
                                        <p:tgtEl>
                                          <p:spTgt spid="25"/>
                                        </p:tgtEl>
                                        <p:attrNameLst>
                                          <p:attrName>style.visibility</p:attrName>
                                        </p:attrNameLst>
                                      </p:cBhvr>
                                      <p:to>
                                        <p:strVal val="visible"/>
                                      </p:to>
                                    </p:set>
                                    <p:animEffect transition="in" filter="wipe(up)">
                                      <p:cBhvr>
                                        <p:cTn id="180" dur="750"/>
                                        <p:tgtEl>
                                          <p:spTgt spid="25"/>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1" fill="hold" nodeType="clickEffect">
                                  <p:stCondLst>
                                    <p:cond delay="0"/>
                                  </p:stCondLst>
                                  <p:childTnLst>
                                    <p:set>
                                      <p:cBhvr>
                                        <p:cTn id="184" dur="1" fill="hold">
                                          <p:stCondLst>
                                            <p:cond delay="0"/>
                                          </p:stCondLst>
                                        </p:cTn>
                                        <p:tgtEl>
                                          <p:spTgt spid="57"/>
                                        </p:tgtEl>
                                        <p:attrNameLst>
                                          <p:attrName>style.visibility</p:attrName>
                                        </p:attrNameLst>
                                      </p:cBhvr>
                                      <p:to>
                                        <p:strVal val="visible"/>
                                      </p:to>
                                    </p:set>
                                    <p:animEffect transition="in" filter="wipe(up)">
                                      <p:cBhvr>
                                        <p:cTn id="185" dur="750"/>
                                        <p:tgtEl>
                                          <p:spTgt spid="57"/>
                                        </p:tgtEl>
                                      </p:cBhvr>
                                    </p:animEffect>
                                  </p:childTnLst>
                                </p:cTn>
                              </p:par>
                              <p:par>
                                <p:cTn id="186" presetID="22" presetClass="entr" presetSubtype="1" fill="hold" grpId="0" nodeType="withEffect">
                                  <p:stCondLst>
                                    <p:cond delay="500"/>
                                  </p:stCondLst>
                                  <p:childTnLst>
                                    <p:set>
                                      <p:cBhvr>
                                        <p:cTn id="187" dur="1" fill="hold">
                                          <p:stCondLst>
                                            <p:cond delay="0"/>
                                          </p:stCondLst>
                                        </p:cTn>
                                        <p:tgtEl>
                                          <p:spTgt spid="24"/>
                                        </p:tgtEl>
                                        <p:attrNameLst>
                                          <p:attrName>style.visibility</p:attrName>
                                        </p:attrNameLst>
                                      </p:cBhvr>
                                      <p:to>
                                        <p:strVal val="visible"/>
                                      </p:to>
                                    </p:set>
                                    <p:animEffect transition="in" filter="wipe(up)">
                                      <p:cBhvr>
                                        <p:cTn id="188"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5" grpId="0" animBg="1"/>
      <p:bldP spid="16" grpId="0" animBg="1"/>
      <p:bldP spid="17" grpId="0" animBg="1"/>
      <p:bldP spid="18" grpId="0" animBg="1"/>
      <p:bldP spid="19" grpId="0" animBg="1"/>
      <p:bldP spid="24" grpId="0" animBg="1"/>
      <p:bldP spid="25" grpId="0" animBg="1"/>
      <p:bldP spid="26" grpId="0" animBg="1"/>
      <p:bldP spid="27" grpId="0" animBg="1"/>
      <p:bldP spid="20" grpId="0" animBg="1"/>
      <p:bldP spid="92" grpId="0"/>
      <p:bldP spid="93" grpId="0"/>
      <p:bldP spid="94" grpId="0"/>
      <p:bldP spid="95" grpId="0"/>
      <p:bldP spid="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9218" y="682593"/>
            <a:ext cx="8985564" cy="4508626"/>
          </a:xfrm>
          <a:prstGeom prst="rect">
            <a:avLst/>
          </a:prstGeom>
          <a:ln w="3175"/>
        </p:spPr>
      </p:sp>
      <p:grpSp>
        <p:nvGrpSpPr>
          <p:cNvPr id="23" name="Group 22"/>
          <p:cNvGrpSpPr/>
          <p:nvPr/>
        </p:nvGrpSpPr>
        <p:grpSpPr>
          <a:xfrm>
            <a:off x="81400" y="2540060"/>
            <a:ext cx="7358169" cy="793690"/>
            <a:chOff x="81398" y="2540060"/>
            <a:chExt cx="7358169" cy="793690"/>
          </a:xfrm>
        </p:grpSpPr>
        <p:sp>
          <p:nvSpPr>
            <p:cNvPr id="16" name="Freeform 15"/>
            <p:cNvSpPr/>
            <p:nvPr/>
          </p:nvSpPr>
          <p:spPr>
            <a:xfrm>
              <a:off x="81398" y="2540060"/>
              <a:ext cx="1364733" cy="793690"/>
            </a:xfrm>
            <a:custGeom>
              <a:avLst/>
              <a:gdLst>
                <a:gd name="connsiteX0" fmla="*/ 0 w 1364733"/>
                <a:gd name="connsiteY0" fmla="*/ 79369 h 793690"/>
                <a:gd name="connsiteX1" fmla="*/ 79369 w 1364733"/>
                <a:gd name="connsiteY1" fmla="*/ 0 h 793690"/>
                <a:gd name="connsiteX2" fmla="*/ 1285364 w 1364733"/>
                <a:gd name="connsiteY2" fmla="*/ 0 h 793690"/>
                <a:gd name="connsiteX3" fmla="*/ 1364733 w 1364733"/>
                <a:gd name="connsiteY3" fmla="*/ 79369 h 793690"/>
                <a:gd name="connsiteX4" fmla="*/ 1364733 w 1364733"/>
                <a:gd name="connsiteY4" fmla="*/ 714321 h 793690"/>
                <a:gd name="connsiteX5" fmla="*/ 1285364 w 1364733"/>
                <a:gd name="connsiteY5" fmla="*/ 793690 h 793690"/>
                <a:gd name="connsiteX6" fmla="*/ 79369 w 1364733"/>
                <a:gd name="connsiteY6" fmla="*/ 793690 h 793690"/>
                <a:gd name="connsiteX7" fmla="*/ 0 w 1364733"/>
                <a:gd name="connsiteY7" fmla="*/ 714321 h 793690"/>
                <a:gd name="connsiteX8" fmla="*/ 0 w 1364733"/>
                <a:gd name="connsiteY8" fmla="*/ 79369 h 79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33" h="793690">
                  <a:moveTo>
                    <a:pt x="0" y="79369"/>
                  </a:moveTo>
                  <a:cubicBezTo>
                    <a:pt x="0" y="35535"/>
                    <a:pt x="35535" y="0"/>
                    <a:pt x="79369" y="0"/>
                  </a:cubicBezTo>
                  <a:lnTo>
                    <a:pt x="1285364" y="0"/>
                  </a:lnTo>
                  <a:cubicBezTo>
                    <a:pt x="1329198" y="0"/>
                    <a:pt x="1364733" y="35535"/>
                    <a:pt x="1364733" y="79369"/>
                  </a:cubicBezTo>
                  <a:lnTo>
                    <a:pt x="1364733" y="714321"/>
                  </a:lnTo>
                  <a:cubicBezTo>
                    <a:pt x="1364733" y="758155"/>
                    <a:pt x="1329198" y="793690"/>
                    <a:pt x="1285364" y="793690"/>
                  </a:cubicBezTo>
                  <a:lnTo>
                    <a:pt x="79369" y="793690"/>
                  </a:lnTo>
                  <a:cubicBezTo>
                    <a:pt x="35535" y="793690"/>
                    <a:pt x="0" y="758155"/>
                    <a:pt x="0" y="714321"/>
                  </a:cubicBezTo>
                  <a:lnTo>
                    <a:pt x="0" y="79369"/>
                  </a:lnTo>
                  <a:close/>
                </a:path>
              </a:pathLst>
            </a:custGeom>
            <a:solidFill>
              <a:schemeClr val="bg1">
                <a:lumMod val="65000"/>
              </a:schemeClr>
            </a:solidFill>
            <a:ln w="12700">
              <a:solidFill>
                <a:srgbClr val="0DB14B"/>
              </a:solidFill>
            </a:ln>
            <a:effectLst>
              <a:glow rad="63500">
                <a:srgbClr val="FFF000">
                  <a:alpha val="40000"/>
                </a:srgbClr>
              </a:glow>
            </a:effectLst>
          </p:spPr>
          <p:style>
            <a:lnRef idx="3">
              <a:scrgbClr r="0" g="0" b="0"/>
            </a:lnRef>
            <a:fillRef idx="1">
              <a:scrgbClr r="0" g="0" b="0"/>
            </a:fillRef>
            <a:effectRef idx="1">
              <a:scrgbClr r="0" g="0" b="0"/>
            </a:effectRef>
            <a:fontRef idx="minor">
              <a:schemeClr val="lt1"/>
            </a:fontRef>
          </p:style>
          <p:txBody>
            <a:bodyPr spcFirstLastPara="0" vert="horz" wrap="square" lIns="88016" tIns="88016" rIns="88016" bIns="88016" numCol="1" spcCol="1270" anchor="ctr" anchorCtr="0">
              <a:noAutofit/>
            </a:bodyPr>
            <a:lstStyle/>
            <a:p>
              <a:pPr algn="ctr" defTabSz="755650">
                <a:lnSpc>
                  <a:spcPct val="90000"/>
                </a:lnSpc>
                <a:spcBef>
                  <a:spcPct val="0"/>
                </a:spcBef>
                <a:spcAft>
                  <a:spcPct val="35000"/>
                </a:spcAft>
              </a:pPr>
              <a:r>
                <a:rPr lang="en-US" sz="1700" b="1" dirty="0">
                  <a:solidFill>
                    <a:schemeClr val="bg1"/>
                  </a:solidFill>
                </a:rPr>
                <a:t>Planning</a:t>
              </a:r>
              <a:r>
                <a:rPr lang="en-US" sz="1700" dirty="0">
                  <a:solidFill>
                    <a:schemeClr val="bg1"/>
                  </a:solidFill>
                </a:rPr>
                <a:t> </a:t>
              </a:r>
              <a:r>
                <a:rPr lang="en-US" sz="1200" dirty="0">
                  <a:solidFill>
                    <a:schemeClr val="bg1"/>
                  </a:solidFill>
                </a:rPr>
                <a:t>(Master Plan, Corridor Study)</a:t>
              </a:r>
            </a:p>
          </p:txBody>
        </p:sp>
        <p:sp>
          <p:nvSpPr>
            <p:cNvPr id="17" name="Freeform 16"/>
            <p:cNvSpPr/>
            <p:nvPr/>
          </p:nvSpPr>
          <p:spPr>
            <a:xfrm>
              <a:off x="1739653" y="2819398"/>
              <a:ext cx="622267" cy="235014"/>
            </a:xfrm>
            <a:custGeom>
              <a:avLst/>
              <a:gdLst>
                <a:gd name="connsiteX0" fmla="*/ 0 w 622267"/>
                <a:gd name="connsiteY0" fmla="*/ 47003 h 235014"/>
                <a:gd name="connsiteX1" fmla="*/ 504760 w 622267"/>
                <a:gd name="connsiteY1" fmla="*/ 47003 h 235014"/>
                <a:gd name="connsiteX2" fmla="*/ 504760 w 622267"/>
                <a:gd name="connsiteY2" fmla="*/ 0 h 235014"/>
                <a:gd name="connsiteX3" fmla="*/ 622267 w 622267"/>
                <a:gd name="connsiteY3" fmla="*/ 117507 h 235014"/>
                <a:gd name="connsiteX4" fmla="*/ 504760 w 622267"/>
                <a:gd name="connsiteY4" fmla="*/ 235014 h 235014"/>
                <a:gd name="connsiteX5" fmla="*/ 504760 w 622267"/>
                <a:gd name="connsiteY5" fmla="*/ 188011 h 235014"/>
                <a:gd name="connsiteX6" fmla="*/ 0 w 622267"/>
                <a:gd name="connsiteY6" fmla="*/ 188011 h 235014"/>
                <a:gd name="connsiteX7" fmla="*/ 0 w 622267"/>
                <a:gd name="connsiteY7" fmla="*/ 47003 h 23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267" h="235014">
                  <a:moveTo>
                    <a:pt x="0" y="47003"/>
                  </a:moveTo>
                  <a:lnTo>
                    <a:pt x="504760" y="47003"/>
                  </a:lnTo>
                  <a:lnTo>
                    <a:pt x="504760" y="0"/>
                  </a:lnTo>
                  <a:lnTo>
                    <a:pt x="622267" y="117507"/>
                  </a:lnTo>
                  <a:lnTo>
                    <a:pt x="504760" y="235014"/>
                  </a:lnTo>
                  <a:lnTo>
                    <a:pt x="504760" y="188011"/>
                  </a:lnTo>
                  <a:lnTo>
                    <a:pt x="0" y="188011"/>
                  </a:lnTo>
                  <a:lnTo>
                    <a:pt x="0" y="47003"/>
                  </a:lnTo>
                  <a:close/>
                </a:path>
              </a:pathLst>
            </a:custGeom>
            <a:solidFill>
              <a:srgbClr val="000000"/>
            </a:solidFill>
          </p:spPr>
          <p:style>
            <a:lnRef idx="0">
              <a:schemeClr val="accent1">
                <a:tint val="60000"/>
                <a:hueOff val="0"/>
                <a:satOff val="0"/>
                <a:lumOff val="0"/>
                <a:alphaOff val="0"/>
              </a:schemeClr>
            </a:lnRef>
            <a:fillRef idx="1">
              <a:scrgbClr r="0" g="0" b="0"/>
            </a:fillRef>
            <a:effectRef idx="1">
              <a:schemeClr val="accent1">
                <a:tint val="60000"/>
                <a:hueOff val="0"/>
                <a:satOff val="0"/>
                <a:lumOff val="0"/>
                <a:alphaOff val="0"/>
              </a:schemeClr>
            </a:effectRef>
            <a:fontRef idx="minor">
              <a:schemeClr val="lt1"/>
            </a:fontRef>
          </p:style>
          <p:txBody>
            <a:bodyPr spcFirstLastPara="0" vert="horz" wrap="square" lIns="0" tIns="47003" rIns="70504" bIns="47003" numCol="1" spcCol="1270" anchor="ctr" anchorCtr="0">
              <a:noAutofit/>
            </a:bodyPr>
            <a:lstStyle/>
            <a:p>
              <a:pPr algn="ctr" defTabSz="444500">
                <a:lnSpc>
                  <a:spcPct val="90000"/>
                </a:lnSpc>
                <a:spcBef>
                  <a:spcPct val="0"/>
                </a:spcBef>
                <a:spcAft>
                  <a:spcPct val="35000"/>
                </a:spcAft>
              </a:pPr>
              <a:endParaRPr lang="en-US" sz="1000" dirty="0"/>
            </a:p>
          </p:txBody>
        </p:sp>
        <p:sp>
          <p:nvSpPr>
            <p:cNvPr id="18" name="Freeform 17"/>
            <p:cNvSpPr/>
            <p:nvPr/>
          </p:nvSpPr>
          <p:spPr>
            <a:xfrm>
              <a:off x="2620221" y="2540060"/>
              <a:ext cx="1364733" cy="793690"/>
            </a:xfrm>
            <a:custGeom>
              <a:avLst/>
              <a:gdLst>
                <a:gd name="connsiteX0" fmla="*/ 0 w 1364733"/>
                <a:gd name="connsiteY0" fmla="*/ 79369 h 793690"/>
                <a:gd name="connsiteX1" fmla="*/ 79369 w 1364733"/>
                <a:gd name="connsiteY1" fmla="*/ 0 h 793690"/>
                <a:gd name="connsiteX2" fmla="*/ 1285364 w 1364733"/>
                <a:gd name="connsiteY2" fmla="*/ 0 h 793690"/>
                <a:gd name="connsiteX3" fmla="*/ 1364733 w 1364733"/>
                <a:gd name="connsiteY3" fmla="*/ 79369 h 793690"/>
                <a:gd name="connsiteX4" fmla="*/ 1364733 w 1364733"/>
                <a:gd name="connsiteY4" fmla="*/ 714321 h 793690"/>
                <a:gd name="connsiteX5" fmla="*/ 1285364 w 1364733"/>
                <a:gd name="connsiteY5" fmla="*/ 793690 h 793690"/>
                <a:gd name="connsiteX6" fmla="*/ 79369 w 1364733"/>
                <a:gd name="connsiteY6" fmla="*/ 793690 h 793690"/>
                <a:gd name="connsiteX7" fmla="*/ 0 w 1364733"/>
                <a:gd name="connsiteY7" fmla="*/ 714321 h 793690"/>
                <a:gd name="connsiteX8" fmla="*/ 0 w 1364733"/>
                <a:gd name="connsiteY8" fmla="*/ 79369 h 79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33" h="793690">
                  <a:moveTo>
                    <a:pt x="0" y="79369"/>
                  </a:moveTo>
                  <a:cubicBezTo>
                    <a:pt x="0" y="35535"/>
                    <a:pt x="35535" y="0"/>
                    <a:pt x="79369" y="0"/>
                  </a:cubicBezTo>
                  <a:lnTo>
                    <a:pt x="1285364" y="0"/>
                  </a:lnTo>
                  <a:cubicBezTo>
                    <a:pt x="1329198" y="0"/>
                    <a:pt x="1364733" y="35535"/>
                    <a:pt x="1364733" y="79369"/>
                  </a:cubicBezTo>
                  <a:lnTo>
                    <a:pt x="1364733" y="714321"/>
                  </a:lnTo>
                  <a:cubicBezTo>
                    <a:pt x="1364733" y="758155"/>
                    <a:pt x="1329198" y="793690"/>
                    <a:pt x="1285364" y="793690"/>
                  </a:cubicBezTo>
                  <a:lnTo>
                    <a:pt x="79369" y="793690"/>
                  </a:lnTo>
                  <a:cubicBezTo>
                    <a:pt x="35535" y="793690"/>
                    <a:pt x="0" y="758155"/>
                    <a:pt x="0" y="714321"/>
                  </a:cubicBezTo>
                  <a:lnTo>
                    <a:pt x="0" y="79369"/>
                  </a:lnTo>
                  <a:close/>
                </a:path>
              </a:pathLst>
            </a:custGeom>
            <a:solidFill>
              <a:srgbClr val="0DB14B"/>
            </a:solidFill>
            <a:ln>
              <a:solidFill>
                <a:srgbClr val="0DB14B"/>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88016" tIns="88016" rIns="88016" bIns="88016" numCol="1" spcCol="1270" anchor="ctr" anchorCtr="0">
              <a:noAutofit/>
            </a:bodyPr>
            <a:lstStyle/>
            <a:p>
              <a:pPr algn="ctr" defTabSz="755650">
                <a:lnSpc>
                  <a:spcPct val="90000"/>
                </a:lnSpc>
                <a:spcBef>
                  <a:spcPct val="0"/>
                </a:spcBef>
                <a:spcAft>
                  <a:spcPct val="35000"/>
                </a:spcAft>
              </a:pPr>
              <a:r>
                <a:rPr lang="en-US" sz="1700" b="1" dirty="0">
                  <a:solidFill>
                    <a:schemeClr val="bg1"/>
                  </a:solidFill>
                </a:rPr>
                <a:t>PD&amp;E Study</a:t>
              </a:r>
            </a:p>
          </p:txBody>
        </p:sp>
        <p:sp>
          <p:nvSpPr>
            <p:cNvPr id="19" name="Freeform 18"/>
            <p:cNvSpPr/>
            <p:nvPr/>
          </p:nvSpPr>
          <p:spPr>
            <a:xfrm>
              <a:off x="4278477" y="2819398"/>
              <a:ext cx="622267" cy="235014"/>
            </a:xfrm>
            <a:custGeom>
              <a:avLst/>
              <a:gdLst>
                <a:gd name="connsiteX0" fmla="*/ 0 w 622267"/>
                <a:gd name="connsiteY0" fmla="*/ 47003 h 235014"/>
                <a:gd name="connsiteX1" fmla="*/ 504760 w 622267"/>
                <a:gd name="connsiteY1" fmla="*/ 47003 h 235014"/>
                <a:gd name="connsiteX2" fmla="*/ 504760 w 622267"/>
                <a:gd name="connsiteY2" fmla="*/ 0 h 235014"/>
                <a:gd name="connsiteX3" fmla="*/ 622267 w 622267"/>
                <a:gd name="connsiteY3" fmla="*/ 117507 h 235014"/>
                <a:gd name="connsiteX4" fmla="*/ 504760 w 622267"/>
                <a:gd name="connsiteY4" fmla="*/ 235014 h 235014"/>
                <a:gd name="connsiteX5" fmla="*/ 504760 w 622267"/>
                <a:gd name="connsiteY5" fmla="*/ 188011 h 235014"/>
                <a:gd name="connsiteX6" fmla="*/ 0 w 622267"/>
                <a:gd name="connsiteY6" fmla="*/ 188011 h 235014"/>
                <a:gd name="connsiteX7" fmla="*/ 0 w 622267"/>
                <a:gd name="connsiteY7" fmla="*/ 47003 h 23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267" h="235014">
                  <a:moveTo>
                    <a:pt x="0" y="47003"/>
                  </a:moveTo>
                  <a:lnTo>
                    <a:pt x="504760" y="47003"/>
                  </a:lnTo>
                  <a:lnTo>
                    <a:pt x="504760" y="0"/>
                  </a:lnTo>
                  <a:lnTo>
                    <a:pt x="622267" y="117507"/>
                  </a:lnTo>
                  <a:lnTo>
                    <a:pt x="504760" y="235014"/>
                  </a:lnTo>
                  <a:lnTo>
                    <a:pt x="504760" y="188011"/>
                  </a:lnTo>
                  <a:lnTo>
                    <a:pt x="0" y="188011"/>
                  </a:lnTo>
                  <a:lnTo>
                    <a:pt x="0" y="47003"/>
                  </a:lnTo>
                  <a:close/>
                </a:path>
              </a:pathLst>
            </a:custGeom>
            <a:solidFill>
              <a:srgbClr val="000000"/>
            </a:solidFill>
          </p:spPr>
          <p:style>
            <a:lnRef idx="0">
              <a:schemeClr val="accent1">
                <a:tint val="60000"/>
                <a:hueOff val="0"/>
                <a:satOff val="0"/>
                <a:lumOff val="0"/>
                <a:alphaOff val="0"/>
              </a:schemeClr>
            </a:lnRef>
            <a:fillRef idx="1">
              <a:scrgbClr r="0" g="0" b="0"/>
            </a:fillRef>
            <a:effectRef idx="1">
              <a:schemeClr val="accent1">
                <a:tint val="60000"/>
                <a:hueOff val="0"/>
                <a:satOff val="0"/>
                <a:lumOff val="0"/>
                <a:alphaOff val="0"/>
              </a:schemeClr>
            </a:effectRef>
            <a:fontRef idx="minor">
              <a:schemeClr val="lt1"/>
            </a:fontRef>
          </p:style>
          <p:txBody>
            <a:bodyPr spcFirstLastPara="0" vert="horz" wrap="square" lIns="0" tIns="47003" rIns="70504" bIns="47003" numCol="1" spcCol="1270" anchor="ctr" anchorCtr="0">
              <a:noAutofit/>
            </a:bodyPr>
            <a:lstStyle/>
            <a:p>
              <a:pPr algn="ctr" defTabSz="444500">
                <a:lnSpc>
                  <a:spcPct val="90000"/>
                </a:lnSpc>
                <a:spcBef>
                  <a:spcPct val="0"/>
                </a:spcBef>
                <a:spcAft>
                  <a:spcPct val="35000"/>
                </a:spcAft>
              </a:pPr>
              <a:endParaRPr lang="en-US" sz="1000" dirty="0"/>
            </a:p>
          </p:txBody>
        </p:sp>
        <p:sp>
          <p:nvSpPr>
            <p:cNvPr id="20" name="Freeform 19"/>
            <p:cNvSpPr/>
            <p:nvPr/>
          </p:nvSpPr>
          <p:spPr>
            <a:xfrm>
              <a:off x="5159045" y="2540060"/>
              <a:ext cx="1364733" cy="793690"/>
            </a:xfrm>
            <a:custGeom>
              <a:avLst/>
              <a:gdLst>
                <a:gd name="connsiteX0" fmla="*/ 0 w 1364733"/>
                <a:gd name="connsiteY0" fmla="*/ 79369 h 793690"/>
                <a:gd name="connsiteX1" fmla="*/ 79369 w 1364733"/>
                <a:gd name="connsiteY1" fmla="*/ 0 h 793690"/>
                <a:gd name="connsiteX2" fmla="*/ 1285364 w 1364733"/>
                <a:gd name="connsiteY2" fmla="*/ 0 h 793690"/>
                <a:gd name="connsiteX3" fmla="*/ 1364733 w 1364733"/>
                <a:gd name="connsiteY3" fmla="*/ 79369 h 793690"/>
                <a:gd name="connsiteX4" fmla="*/ 1364733 w 1364733"/>
                <a:gd name="connsiteY4" fmla="*/ 714321 h 793690"/>
                <a:gd name="connsiteX5" fmla="*/ 1285364 w 1364733"/>
                <a:gd name="connsiteY5" fmla="*/ 793690 h 793690"/>
                <a:gd name="connsiteX6" fmla="*/ 79369 w 1364733"/>
                <a:gd name="connsiteY6" fmla="*/ 793690 h 793690"/>
                <a:gd name="connsiteX7" fmla="*/ 0 w 1364733"/>
                <a:gd name="connsiteY7" fmla="*/ 714321 h 793690"/>
                <a:gd name="connsiteX8" fmla="*/ 0 w 1364733"/>
                <a:gd name="connsiteY8" fmla="*/ 79369 h 79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33" h="793690">
                  <a:moveTo>
                    <a:pt x="0" y="79369"/>
                  </a:moveTo>
                  <a:cubicBezTo>
                    <a:pt x="0" y="35535"/>
                    <a:pt x="35535" y="0"/>
                    <a:pt x="79369" y="0"/>
                  </a:cubicBezTo>
                  <a:lnTo>
                    <a:pt x="1285364" y="0"/>
                  </a:lnTo>
                  <a:cubicBezTo>
                    <a:pt x="1329198" y="0"/>
                    <a:pt x="1364733" y="35535"/>
                    <a:pt x="1364733" y="79369"/>
                  </a:cubicBezTo>
                  <a:lnTo>
                    <a:pt x="1364733" y="714321"/>
                  </a:lnTo>
                  <a:cubicBezTo>
                    <a:pt x="1364733" y="758155"/>
                    <a:pt x="1329198" y="793690"/>
                    <a:pt x="1285364" y="793690"/>
                  </a:cubicBezTo>
                  <a:lnTo>
                    <a:pt x="79369" y="793690"/>
                  </a:lnTo>
                  <a:cubicBezTo>
                    <a:pt x="35535" y="793690"/>
                    <a:pt x="0" y="758155"/>
                    <a:pt x="0" y="714321"/>
                  </a:cubicBezTo>
                  <a:lnTo>
                    <a:pt x="0" y="79369"/>
                  </a:lnTo>
                  <a:close/>
                </a:path>
              </a:pathLst>
            </a:custGeom>
            <a:solidFill>
              <a:srgbClr val="0070C0"/>
            </a:solidFill>
            <a:ln>
              <a:noFill/>
            </a:ln>
            <a:effectLst>
              <a:glow rad="101600">
                <a:schemeClr val="accent5">
                  <a:satMod val="175000"/>
                  <a:alpha val="40000"/>
                </a:schemeClr>
              </a:glow>
            </a:effectLst>
          </p:spPr>
          <p:style>
            <a:lnRef idx="3">
              <a:scrgbClr r="0" g="0" b="0"/>
            </a:lnRef>
            <a:fillRef idx="1">
              <a:scrgbClr r="0" g="0" b="0"/>
            </a:fillRef>
            <a:effectRef idx="1">
              <a:scrgbClr r="0" g="0" b="0"/>
            </a:effectRef>
            <a:fontRef idx="minor">
              <a:schemeClr val="lt1"/>
            </a:fontRef>
          </p:style>
          <p:txBody>
            <a:bodyPr spcFirstLastPara="0" vert="horz" wrap="square" lIns="88016" tIns="88016" rIns="88016" bIns="88016" numCol="1" spcCol="1270" anchor="ctr" anchorCtr="0">
              <a:noAutofit/>
            </a:bodyPr>
            <a:lstStyle/>
            <a:p>
              <a:pPr algn="ctr" defTabSz="755650">
                <a:lnSpc>
                  <a:spcPct val="90000"/>
                </a:lnSpc>
                <a:spcBef>
                  <a:spcPct val="0"/>
                </a:spcBef>
                <a:spcAft>
                  <a:spcPct val="35000"/>
                </a:spcAft>
              </a:pPr>
              <a:r>
                <a:rPr lang="en-US" sz="1700" b="1" dirty="0">
                  <a:solidFill>
                    <a:schemeClr val="bg1"/>
                  </a:solidFill>
                </a:rPr>
                <a:t>Final Design</a:t>
              </a:r>
            </a:p>
          </p:txBody>
        </p:sp>
        <p:sp>
          <p:nvSpPr>
            <p:cNvPr id="21" name="Freeform 20"/>
            <p:cNvSpPr/>
            <p:nvPr/>
          </p:nvSpPr>
          <p:spPr>
            <a:xfrm>
              <a:off x="6817300" y="2819398"/>
              <a:ext cx="622267" cy="235014"/>
            </a:xfrm>
            <a:custGeom>
              <a:avLst/>
              <a:gdLst>
                <a:gd name="connsiteX0" fmla="*/ 0 w 622267"/>
                <a:gd name="connsiteY0" fmla="*/ 47003 h 235014"/>
                <a:gd name="connsiteX1" fmla="*/ 504760 w 622267"/>
                <a:gd name="connsiteY1" fmla="*/ 47003 h 235014"/>
                <a:gd name="connsiteX2" fmla="*/ 504760 w 622267"/>
                <a:gd name="connsiteY2" fmla="*/ 0 h 235014"/>
                <a:gd name="connsiteX3" fmla="*/ 622267 w 622267"/>
                <a:gd name="connsiteY3" fmla="*/ 117507 h 235014"/>
                <a:gd name="connsiteX4" fmla="*/ 504760 w 622267"/>
                <a:gd name="connsiteY4" fmla="*/ 235014 h 235014"/>
                <a:gd name="connsiteX5" fmla="*/ 504760 w 622267"/>
                <a:gd name="connsiteY5" fmla="*/ 188011 h 235014"/>
                <a:gd name="connsiteX6" fmla="*/ 0 w 622267"/>
                <a:gd name="connsiteY6" fmla="*/ 188011 h 235014"/>
                <a:gd name="connsiteX7" fmla="*/ 0 w 622267"/>
                <a:gd name="connsiteY7" fmla="*/ 47003 h 23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267" h="235014">
                  <a:moveTo>
                    <a:pt x="0" y="47003"/>
                  </a:moveTo>
                  <a:lnTo>
                    <a:pt x="504760" y="47003"/>
                  </a:lnTo>
                  <a:lnTo>
                    <a:pt x="504760" y="0"/>
                  </a:lnTo>
                  <a:lnTo>
                    <a:pt x="622267" y="117507"/>
                  </a:lnTo>
                  <a:lnTo>
                    <a:pt x="504760" y="235014"/>
                  </a:lnTo>
                  <a:lnTo>
                    <a:pt x="504760" y="188011"/>
                  </a:lnTo>
                  <a:lnTo>
                    <a:pt x="0" y="188011"/>
                  </a:lnTo>
                  <a:lnTo>
                    <a:pt x="0" y="47003"/>
                  </a:lnTo>
                  <a:close/>
                </a:path>
              </a:pathLst>
            </a:custGeom>
            <a:solidFill>
              <a:srgbClr val="000000"/>
            </a:solidFill>
          </p:spPr>
          <p:style>
            <a:lnRef idx="0">
              <a:schemeClr val="accent1">
                <a:tint val="60000"/>
                <a:hueOff val="0"/>
                <a:satOff val="0"/>
                <a:lumOff val="0"/>
                <a:alphaOff val="0"/>
              </a:schemeClr>
            </a:lnRef>
            <a:fillRef idx="1">
              <a:scrgbClr r="0" g="0" b="0"/>
            </a:fillRef>
            <a:effectRef idx="1">
              <a:schemeClr val="accent1">
                <a:tint val="60000"/>
                <a:hueOff val="0"/>
                <a:satOff val="0"/>
                <a:lumOff val="0"/>
                <a:alphaOff val="0"/>
              </a:schemeClr>
            </a:effectRef>
            <a:fontRef idx="minor">
              <a:schemeClr val="lt1"/>
            </a:fontRef>
          </p:style>
          <p:txBody>
            <a:bodyPr spcFirstLastPara="0" vert="horz" wrap="square" lIns="0" tIns="47003" rIns="70504" bIns="47003" numCol="1" spcCol="1270" anchor="ctr" anchorCtr="0">
              <a:noAutofit/>
            </a:bodyPr>
            <a:lstStyle/>
            <a:p>
              <a:pPr algn="ctr" defTabSz="444500">
                <a:lnSpc>
                  <a:spcPct val="90000"/>
                </a:lnSpc>
                <a:spcBef>
                  <a:spcPct val="0"/>
                </a:spcBef>
                <a:spcAft>
                  <a:spcPct val="35000"/>
                </a:spcAft>
              </a:pPr>
              <a:endParaRPr lang="en-US" sz="1000" dirty="0"/>
            </a:p>
          </p:txBody>
        </p:sp>
      </p:grpSp>
      <p:sp>
        <p:nvSpPr>
          <p:cNvPr id="22" name="Freeform 21"/>
          <p:cNvSpPr/>
          <p:nvPr/>
        </p:nvSpPr>
        <p:spPr>
          <a:xfrm>
            <a:off x="7697870" y="2540060"/>
            <a:ext cx="1364733" cy="793690"/>
          </a:xfrm>
          <a:custGeom>
            <a:avLst/>
            <a:gdLst>
              <a:gd name="connsiteX0" fmla="*/ 0 w 1364733"/>
              <a:gd name="connsiteY0" fmla="*/ 79369 h 793690"/>
              <a:gd name="connsiteX1" fmla="*/ 79369 w 1364733"/>
              <a:gd name="connsiteY1" fmla="*/ 0 h 793690"/>
              <a:gd name="connsiteX2" fmla="*/ 1285364 w 1364733"/>
              <a:gd name="connsiteY2" fmla="*/ 0 h 793690"/>
              <a:gd name="connsiteX3" fmla="*/ 1364733 w 1364733"/>
              <a:gd name="connsiteY3" fmla="*/ 79369 h 793690"/>
              <a:gd name="connsiteX4" fmla="*/ 1364733 w 1364733"/>
              <a:gd name="connsiteY4" fmla="*/ 714321 h 793690"/>
              <a:gd name="connsiteX5" fmla="*/ 1285364 w 1364733"/>
              <a:gd name="connsiteY5" fmla="*/ 793690 h 793690"/>
              <a:gd name="connsiteX6" fmla="*/ 79369 w 1364733"/>
              <a:gd name="connsiteY6" fmla="*/ 793690 h 793690"/>
              <a:gd name="connsiteX7" fmla="*/ 0 w 1364733"/>
              <a:gd name="connsiteY7" fmla="*/ 714321 h 793690"/>
              <a:gd name="connsiteX8" fmla="*/ 0 w 1364733"/>
              <a:gd name="connsiteY8" fmla="*/ 79369 h 79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33" h="793690">
                <a:moveTo>
                  <a:pt x="0" y="79369"/>
                </a:moveTo>
                <a:cubicBezTo>
                  <a:pt x="0" y="35535"/>
                  <a:pt x="35535" y="0"/>
                  <a:pt x="79369" y="0"/>
                </a:cubicBezTo>
                <a:lnTo>
                  <a:pt x="1285364" y="0"/>
                </a:lnTo>
                <a:cubicBezTo>
                  <a:pt x="1329198" y="0"/>
                  <a:pt x="1364733" y="35535"/>
                  <a:pt x="1364733" y="79369"/>
                </a:cubicBezTo>
                <a:lnTo>
                  <a:pt x="1364733" y="714321"/>
                </a:lnTo>
                <a:cubicBezTo>
                  <a:pt x="1364733" y="758155"/>
                  <a:pt x="1329198" y="793690"/>
                  <a:pt x="1285364" y="793690"/>
                </a:cubicBezTo>
                <a:lnTo>
                  <a:pt x="79369" y="793690"/>
                </a:lnTo>
                <a:cubicBezTo>
                  <a:pt x="35535" y="793690"/>
                  <a:pt x="0" y="758155"/>
                  <a:pt x="0" y="714321"/>
                </a:cubicBezTo>
                <a:lnTo>
                  <a:pt x="0" y="79369"/>
                </a:lnTo>
                <a:close/>
              </a:path>
            </a:pathLst>
          </a:custGeom>
          <a:solidFill>
            <a:schemeClr val="accent3"/>
          </a:solidFill>
          <a:ln>
            <a:solidFill>
              <a:schemeClr val="accent3"/>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88016" tIns="88016" rIns="88016" bIns="88016" numCol="1" spcCol="1270" anchor="ctr" anchorCtr="0">
            <a:noAutofit/>
          </a:bodyPr>
          <a:lstStyle/>
          <a:p>
            <a:pPr algn="ctr" defTabSz="755650">
              <a:lnSpc>
                <a:spcPct val="90000"/>
              </a:lnSpc>
              <a:spcBef>
                <a:spcPct val="0"/>
              </a:spcBef>
              <a:spcAft>
                <a:spcPct val="35000"/>
              </a:spcAft>
            </a:pPr>
            <a:r>
              <a:rPr lang="en-US" sz="1700" b="1" dirty="0">
                <a:solidFill>
                  <a:srgbClr val="000000"/>
                </a:solidFill>
              </a:rPr>
              <a:t>Construction</a:t>
            </a:r>
          </a:p>
        </p:txBody>
      </p:sp>
      <p:sp>
        <p:nvSpPr>
          <p:cNvPr id="6" name="Bent-Up Arrow 5"/>
          <p:cNvSpPr/>
          <p:nvPr/>
        </p:nvSpPr>
        <p:spPr>
          <a:xfrm>
            <a:off x="5272891" y="3527361"/>
            <a:ext cx="706830" cy="1641504"/>
          </a:xfrm>
          <a:prstGeom prst="bentUpArrow">
            <a:avLst>
              <a:gd name="adj1" fmla="val 18263"/>
              <a:gd name="adj2" fmla="val 22642"/>
              <a:gd name="adj3" fmla="val 21632"/>
            </a:avLst>
          </a:prstGeom>
          <a:solidFill>
            <a:srgbClr val="000000"/>
          </a:solidFill>
          <a:ln>
            <a:noFill/>
          </a:ln>
          <a:effectLst>
            <a:glow rad="635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sp>
        <p:nvSpPr>
          <p:cNvPr id="7" name="Title 1"/>
          <p:cNvSpPr txBox="1">
            <a:spLocks/>
          </p:cNvSpPr>
          <p:nvPr/>
        </p:nvSpPr>
        <p:spPr>
          <a:xfrm>
            <a:off x="1" y="2"/>
            <a:ext cx="9144000" cy="11329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dirty="0"/>
              <a:t>Project Development Process</a:t>
            </a:r>
          </a:p>
        </p:txBody>
      </p:sp>
      <p:sp>
        <p:nvSpPr>
          <p:cNvPr id="2" name="Rounded Rectangle 1"/>
          <p:cNvSpPr/>
          <p:nvPr/>
        </p:nvSpPr>
        <p:spPr>
          <a:xfrm>
            <a:off x="1403288" y="4772024"/>
            <a:ext cx="3749736" cy="677030"/>
          </a:xfrm>
          <a:prstGeom prst="roundRect">
            <a:avLst/>
          </a:prstGeom>
          <a:solidFill>
            <a:srgbClr val="0070C0"/>
          </a:solid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Interchange Access Request</a:t>
            </a:r>
          </a:p>
        </p:txBody>
      </p:sp>
      <p:sp>
        <p:nvSpPr>
          <p:cNvPr id="4" name="Up Arrow 3"/>
          <p:cNvSpPr/>
          <p:nvPr/>
        </p:nvSpPr>
        <p:spPr>
          <a:xfrm>
            <a:off x="3203181" y="3527363"/>
            <a:ext cx="289710" cy="1130363"/>
          </a:xfrm>
          <a:prstGeom prst="upArrow">
            <a:avLst/>
          </a:prstGeom>
          <a:solidFill>
            <a:srgbClr val="000000"/>
          </a:solidFill>
          <a:ln>
            <a:noFill/>
          </a:ln>
          <a:effectLst>
            <a:glow rad="635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Bent-Up Arrow 9"/>
          <p:cNvSpPr/>
          <p:nvPr/>
        </p:nvSpPr>
        <p:spPr>
          <a:xfrm flipH="1">
            <a:off x="585068" y="3527361"/>
            <a:ext cx="704088" cy="1641504"/>
          </a:xfrm>
          <a:prstGeom prst="bentUpArrow">
            <a:avLst>
              <a:gd name="adj1" fmla="val 18263"/>
              <a:gd name="adj2" fmla="val 22642"/>
              <a:gd name="adj3" fmla="val 21632"/>
            </a:avLst>
          </a:prstGeom>
          <a:solidFill>
            <a:srgbClr val="000000"/>
          </a:solidFill>
          <a:ln>
            <a:noFill/>
          </a:ln>
          <a:effectLst>
            <a:glow rad="635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4" name="Group 23"/>
          <p:cNvGrpSpPr/>
          <p:nvPr/>
        </p:nvGrpSpPr>
        <p:grpSpPr>
          <a:xfrm>
            <a:off x="4406823" y="1812823"/>
            <a:ext cx="1642831" cy="558902"/>
            <a:chOff x="4406821" y="1812823"/>
            <a:chExt cx="1642831" cy="558902"/>
          </a:xfrm>
        </p:grpSpPr>
        <p:sp>
          <p:nvSpPr>
            <p:cNvPr id="11" name="Rounded Rectangle 10"/>
            <p:cNvSpPr/>
            <p:nvPr/>
          </p:nvSpPr>
          <p:spPr>
            <a:xfrm>
              <a:off x="4886325" y="1812823"/>
              <a:ext cx="739981" cy="398919"/>
            </a:xfrm>
            <a:prstGeom prst="roundRect">
              <a:avLst/>
            </a:prstGeom>
            <a:solidFill>
              <a:schemeClr val="accent3">
                <a:lumMod val="50000"/>
              </a:schemeClr>
            </a:solidFill>
            <a:ln w="38100">
              <a:solidFill>
                <a:schemeClr val="accent3">
                  <a:lumMod val="50000"/>
                </a:schemeClr>
              </a:solidFill>
            </a:ln>
            <a:effectLst>
              <a:glow rad="63500">
                <a:srgbClr val="68D321">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rPr>
                <a:t>Right of Way</a:t>
              </a:r>
            </a:p>
          </p:txBody>
        </p:sp>
        <p:sp>
          <p:nvSpPr>
            <p:cNvPr id="12" name="Bent-Up Arrow 11"/>
            <p:cNvSpPr/>
            <p:nvPr/>
          </p:nvSpPr>
          <p:spPr>
            <a:xfrm rot="5400000" flipH="1">
              <a:off x="4353751" y="1988299"/>
              <a:ext cx="436496" cy="330355"/>
            </a:xfrm>
            <a:prstGeom prst="bentUpArrow">
              <a:avLst>
                <a:gd name="adj1" fmla="val 18263"/>
                <a:gd name="adj2" fmla="val 22642"/>
                <a:gd name="adj3" fmla="val 21632"/>
              </a:avLst>
            </a:prstGeom>
            <a:solidFill>
              <a:srgbClr val="00000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Bent-Up Arrow 12"/>
            <p:cNvSpPr/>
            <p:nvPr/>
          </p:nvSpPr>
          <p:spPr>
            <a:xfrm rot="5400000" flipH="1" flipV="1">
              <a:off x="5694305" y="2016378"/>
              <a:ext cx="436496" cy="274198"/>
            </a:xfrm>
            <a:prstGeom prst="bentUpArrow">
              <a:avLst>
                <a:gd name="adj1" fmla="val 18263"/>
                <a:gd name="adj2" fmla="val 22642"/>
                <a:gd name="adj3" fmla="val 21632"/>
              </a:avLst>
            </a:prstGeom>
            <a:solidFill>
              <a:srgbClr val="00000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28231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75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7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75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animBg="1"/>
      <p:bldP spid="2" grpId="0" animBg="1"/>
      <p:bldP spid="4"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8"/>
          <p:cNvSpPr txBox="1">
            <a:spLocks/>
          </p:cNvSpPr>
          <p:nvPr/>
        </p:nvSpPr>
        <p:spPr>
          <a:xfrm>
            <a:off x="1257302" y="1676402"/>
            <a:ext cx="7160249" cy="136422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pPr>
              <a:defRPr/>
            </a:pPr>
            <a:r>
              <a:rPr lang="en-US" sz="6000" dirty="0"/>
              <a:t>Approval Authorities</a:t>
            </a:r>
          </a:p>
        </p:txBody>
      </p:sp>
    </p:spTree>
    <p:extLst>
      <p:ext uri="{BB962C8B-B14F-4D97-AF65-F5344CB8AC3E}">
        <p14:creationId xmlns:p14="http://schemas.microsoft.com/office/powerpoint/2010/main" val="145487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66540" y="1254760"/>
            <a:ext cx="8814498"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defTabSz="457189">
              <a:buClr>
                <a:srgbClr val="D40A23"/>
              </a:buClr>
              <a:buFont typeface="Arial"/>
              <a:buChar char="•"/>
            </a:pPr>
            <a:r>
              <a:rPr lang="en-US" sz="2000" dirty="0">
                <a:solidFill>
                  <a:srgbClr val="243B76"/>
                </a:solidFill>
              </a:rPr>
              <a:t>Requestor</a:t>
            </a:r>
          </a:p>
          <a:p>
            <a:pPr marL="685800" lvl="1" indent="-114300" defTabSz="457189">
              <a:buFont typeface="Arial" pitchFamily="34" charset="0"/>
              <a:buChar char="•"/>
            </a:pPr>
            <a:r>
              <a:rPr lang="en-US" sz="1600" dirty="0">
                <a:solidFill>
                  <a:srgbClr val="243B76"/>
                </a:solidFill>
              </a:rPr>
              <a:t>Reach an agreement with the IRC and other applicable acceptance authorities on the type of IAR</a:t>
            </a:r>
          </a:p>
          <a:p>
            <a:pPr marL="685800" lvl="1" indent="-114300" defTabSz="457189">
              <a:buFont typeface="Arial" pitchFamily="34" charset="0"/>
              <a:buChar char="•"/>
            </a:pPr>
            <a:r>
              <a:rPr lang="en-US" sz="1600" dirty="0">
                <a:solidFill>
                  <a:srgbClr val="243B76"/>
                </a:solidFill>
              </a:rPr>
              <a:t>Develop, sign and submit to the IRC a Methodology Letter of Understanding (MLOU) documenting the agreed-upon study methodology</a:t>
            </a:r>
          </a:p>
          <a:p>
            <a:pPr marL="685800" lvl="1" indent="-114300" defTabSz="457189">
              <a:buFont typeface="Arial" pitchFamily="34" charset="0"/>
              <a:buChar char="•"/>
            </a:pPr>
            <a:r>
              <a:rPr lang="en-US" sz="1600" dirty="0">
                <a:solidFill>
                  <a:srgbClr val="243B76"/>
                </a:solidFill>
              </a:rPr>
              <a:t>Perform appropriate quality control</a:t>
            </a:r>
          </a:p>
          <a:p>
            <a:pPr marL="685800" lvl="1" indent="-114300" defTabSz="457189">
              <a:buFont typeface="Arial" pitchFamily="34" charset="0"/>
              <a:buChar char="•"/>
            </a:pPr>
            <a:r>
              <a:rPr lang="en-US" sz="1600" dirty="0">
                <a:solidFill>
                  <a:srgbClr val="243B76"/>
                </a:solidFill>
              </a:rPr>
              <a:t>Develop and submit to the IRC a draft Interchange Access Report containing the results documenting the analysis of safety and operation of the access proposal</a:t>
            </a:r>
          </a:p>
          <a:p>
            <a:pPr marL="685800" lvl="1" indent="-114300" defTabSz="457189">
              <a:buFont typeface="Arial" pitchFamily="34" charset="0"/>
              <a:buChar char="•"/>
            </a:pPr>
            <a:r>
              <a:rPr lang="en-US" sz="1600" dirty="0">
                <a:solidFill>
                  <a:srgbClr val="243B76"/>
                </a:solidFill>
              </a:rPr>
              <a:t>Respond to or resolve all comments and requests for additional information from reviewers and revise the IAR documents accordingly</a:t>
            </a:r>
          </a:p>
          <a:p>
            <a:pPr marL="685800" lvl="1" indent="-114300" defTabSz="457189">
              <a:buFont typeface="Arial" pitchFamily="34" charset="0"/>
              <a:buChar char="•"/>
            </a:pPr>
            <a:r>
              <a:rPr lang="en-US" sz="1600" dirty="0">
                <a:solidFill>
                  <a:srgbClr val="243B76"/>
                </a:solidFill>
              </a:rPr>
              <a:t>Sign and submit a final IAR document to the IRC for an acceptance decision.</a:t>
            </a:r>
          </a:p>
          <a:p>
            <a:pPr marL="342900" lvl="1" indent="-342900" defTabSz="457189">
              <a:buClr>
                <a:srgbClr val="D40A23"/>
              </a:buClr>
              <a:buFont typeface="Arial"/>
              <a:buChar char="•"/>
            </a:pPr>
            <a:endParaRPr lang="en-US" sz="2000" dirty="0">
              <a:solidFill>
                <a:srgbClr val="243B76"/>
              </a:solidFill>
            </a:endParaRPr>
          </a:p>
          <a:p>
            <a:pPr marL="342900" lvl="1" indent="-342900" defTabSz="457189">
              <a:buClr>
                <a:srgbClr val="D40A23"/>
              </a:buClr>
              <a:buFont typeface="Arial"/>
              <a:buChar char="•"/>
            </a:pPr>
            <a:r>
              <a:rPr lang="en-US" sz="2000" dirty="0">
                <a:solidFill>
                  <a:srgbClr val="243B76"/>
                </a:solidFill>
              </a:rPr>
              <a:t>Interchange Review Coordinator (IRC)</a:t>
            </a:r>
          </a:p>
          <a:p>
            <a:pPr marL="685800" lvl="1" indent="-114300" defTabSz="457189">
              <a:buFont typeface="Arial" pitchFamily="34" charset="0"/>
              <a:buChar char="•"/>
            </a:pPr>
            <a:r>
              <a:rPr lang="en-US" sz="1600" dirty="0">
                <a:solidFill>
                  <a:srgbClr val="243B76"/>
                </a:solidFill>
              </a:rPr>
              <a:t>Point of contact for all requestors</a:t>
            </a:r>
          </a:p>
          <a:p>
            <a:pPr marL="685800" lvl="1" indent="-114300" defTabSz="457189">
              <a:buFont typeface="Arial" pitchFamily="34" charset="0"/>
              <a:buChar char="•"/>
            </a:pPr>
            <a:r>
              <a:rPr lang="en-US" sz="1600" dirty="0">
                <a:solidFill>
                  <a:srgbClr val="243B76"/>
                </a:solidFill>
              </a:rPr>
              <a:t>Responsible for quality control</a:t>
            </a:r>
          </a:p>
          <a:p>
            <a:pPr marL="685800" lvl="1" indent="-114300" defTabSz="457189">
              <a:buFont typeface="Arial" pitchFamily="34" charset="0"/>
              <a:buChar char="•"/>
            </a:pPr>
            <a:r>
              <a:rPr lang="en-US" sz="1600" dirty="0">
                <a:solidFill>
                  <a:srgbClr val="1C2A5A"/>
                </a:solidFill>
              </a:rPr>
              <a:t>Establishes the basis for acceptance, criteria, level of </a:t>
            </a:r>
          </a:p>
          <a:p>
            <a:pPr marL="571500" lvl="1" indent="0" defTabSz="457189">
              <a:buNone/>
            </a:pPr>
            <a:r>
              <a:rPr lang="en-US" sz="1600" dirty="0">
                <a:solidFill>
                  <a:srgbClr val="1C2A5A"/>
                </a:solidFill>
              </a:rPr>
              <a:t>   coordination and scope of the analysis and documentation</a:t>
            </a:r>
          </a:p>
          <a:p>
            <a:pPr marL="114300" indent="-114300" defTabSz="457189">
              <a:buFont typeface="Arial" pitchFamily="34" charset="0"/>
              <a:buChar char="•"/>
            </a:pPr>
            <a:endParaRPr lang="en-US" sz="1800" dirty="0">
              <a:solidFill>
                <a:srgbClr val="243B76"/>
              </a:solidFill>
            </a:endParaRPr>
          </a:p>
          <a:p>
            <a:pPr marL="685800" lvl="1" indent="-114300" defTabSz="457189">
              <a:buFont typeface="Arial" pitchFamily="34" charset="0"/>
              <a:buChar char="•"/>
            </a:pPr>
            <a:endParaRPr lang="en-US" sz="1200" dirty="0">
              <a:solidFill>
                <a:srgbClr val="243B76"/>
              </a:solidFill>
            </a:endParaRPr>
          </a:p>
        </p:txBody>
      </p:sp>
      <p:sp>
        <p:nvSpPr>
          <p:cNvPr id="9"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Stakeholders</a:t>
            </a:r>
          </a:p>
        </p:txBody>
      </p:sp>
      <p:cxnSp>
        <p:nvCxnSpPr>
          <p:cNvPr id="10" name="Straight Connector 9"/>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pic>
        <p:nvPicPr>
          <p:cNvPr id="3" name="Picture 2"/>
          <p:cNvPicPr>
            <a:picLocks noChangeAspect="1"/>
          </p:cNvPicPr>
          <p:nvPr/>
        </p:nvPicPr>
        <p:blipFill>
          <a:blip r:embed="rId2"/>
          <a:stretch>
            <a:fillRect/>
          </a:stretch>
        </p:blipFill>
        <p:spPr>
          <a:xfrm>
            <a:off x="6281477" y="4141590"/>
            <a:ext cx="2350912" cy="1885679"/>
          </a:xfrm>
          <a:prstGeom prst="rect">
            <a:avLst/>
          </a:prstGeom>
        </p:spPr>
      </p:pic>
    </p:spTree>
    <p:extLst>
      <p:ext uri="{BB962C8B-B14F-4D97-AF65-F5344CB8AC3E}">
        <p14:creationId xmlns:p14="http://schemas.microsoft.com/office/powerpoint/2010/main" val="142630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750"/>
                                        <p:tgtEl>
                                          <p:spTgt spid="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fade">
                                      <p:cBhvr>
                                        <p:cTn id="42" dur="500"/>
                                        <p:tgtEl>
                                          <p:spTgt spid="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fade">
                                      <p:cBhvr>
                                        <p:cTn id="47" dur="500"/>
                                        <p:tgtEl>
                                          <p:spTgt spid="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11" end="11"/>
                                            </p:txEl>
                                          </p:spTgt>
                                        </p:tgtEl>
                                        <p:attrNameLst>
                                          <p:attrName>style.visibility</p:attrName>
                                        </p:attrNameLst>
                                      </p:cBhvr>
                                      <p:to>
                                        <p:strVal val="visible"/>
                                      </p:to>
                                    </p:set>
                                    <p:animEffect transition="in" filter="fade">
                                      <p:cBhvr>
                                        <p:cTn id="52" dur="500"/>
                                        <p:tgtEl>
                                          <p:spTgt spid="7">
                                            <p:txEl>
                                              <p:pRg st="11" end="11"/>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animEffect transition="in" filter="fade">
                                      <p:cBhvr>
                                        <p:cTn id="55"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66540" y="1254760"/>
            <a:ext cx="8511116"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defTabSz="457189">
              <a:buClr>
                <a:srgbClr val="D40A23"/>
              </a:buClr>
              <a:buFont typeface="Arial"/>
              <a:buChar char="•"/>
            </a:pPr>
            <a:r>
              <a:rPr lang="en-US" sz="2000" dirty="0">
                <a:solidFill>
                  <a:srgbClr val="243B76"/>
                </a:solidFill>
              </a:rPr>
              <a:t>State Interchange Review Coordinator (SIRC)</a:t>
            </a:r>
          </a:p>
          <a:p>
            <a:pPr marL="685800" lvl="1" indent="-114300" defTabSz="457189">
              <a:buFont typeface="Arial" pitchFamily="34" charset="0"/>
              <a:buChar char="•"/>
            </a:pPr>
            <a:r>
              <a:rPr lang="en-US" sz="1600" dirty="0">
                <a:solidFill>
                  <a:srgbClr val="243B76"/>
                </a:solidFill>
              </a:rPr>
              <a:t>Provide guidance for rules, policies and procedures related to IAR, reviews, ensure consistency and coordinate with the FHWA and districts’ IRCs and the FTE IRC. </a:t>
            </a:r>
          </a:p>
          <a:p>
            <a:pPr marL="342900" lvl="1" indent="-342900" defTabSz="457189">
              <a:buClr>
                <a:srgbClr val="D40A23"/>
              </a:buClr>
              <a:buFont typeface="Arial"/>
              <a:buChar char="•"/>
            </a:pPr>
            <a:endParaRPr lang="en-US" sz="2000" dirty="0">
              <a:solidFill>
                <a:srgbClr val="243B76"/>
              </a:solidFill>
            </a:endParaRPr>
          </a:p>
          <a:p>
            <a:pPr marL="342900" lvl="1" indent="-342900" defTabSz="457189">
              <a:buClr>
                <a:srgbClr val="D40A23"/>
              </a:buClr>
              <a:buFont typeface="Arial"/>
              <a:buChar char="•"/>
            </a:pPr>
            <a:r>
              <a:rPr lang="en-US" sz="2000" dirty="0">
                <a:solidFill>
                  <a:srgbClr val="243B76"/>
                </a:solidFill>
              </a:rPr>
              <a:t>Systems Management Administrator (SMA)</a:t>
            </a:r>
          </a:p>
          <a:p>
            <a:pPr marL="685800" lvl="1" indent="-114300" defTabSz="457189">
              <a:buFont typeface="Arial" pitchFamily="34" charset="0"/>
              <a:buChar char="•"/>
            </a:pPr>
            <a:r>
              <a:rPr lang="en-US" sz="1600" dirty="0">
                <a:solidFill>
                  <a:srgbClr val="243B76"/>
                </a:solidFill>
              </a:rPr>
              <a:t>Responsible for</a:t>
            </a:r>
            <a:r>
              <a:rPr lang="en-US" sz="1600" dirty="0">
                <a:solidFill>
                  <a:srgbClr val="1C2A5A"/>
                </a:solidFill>
              </a:rPr>
              <a:t> the approval of IARs after they have been reviewed by the SIRC</a:t>
            </a:r>
            <a:endParaRPr lang="en-US" sz="1600" dirty="0">
              <a:solidFill>
                <a:srgbClr val="243B76"/>
              </a:solidFill>
            </a:endParaRPr>
          </a:p>
          <a:p>
            <a:pPr marL="685800" lvl="1" indent="-114300" defTabSz="457189">
              <a:buFont typeface="Arial" pitchFamily="34" charset="0"/>
              <a:buChar char="•"/>
            </a:pPr>
            <a:r>
              <a:rPr lang="en-US" sz="1600" dirty="0">
                <a:solidFill>
                  <a:srgbClr val="1C2A5A"/>
                </a:solidFill>
              </a:rPr>
              <a:t>Coordinates with FHWA on matters related to interchange projects and FDOT processes</a:t>
            </a:r>
            <a:endParaRPr lang="en-US" sz="2000" dirty="0">
              <a:solidFill>
                <a:srgbClr val="243B76"/>
              </a:solidFill>
            </a:endParaRPr>
          </a:p>
          <a:p>
            <a:pPr marL="342900" lvl="1" indent="-342900" defTabSz="457189">
              <a:buClr>
                <a:srgbClr val="D40A23"/>
              </a:buClr>
              <a:buFont typeface="Arial"/>
              <a:buChar char="•"/>
            </a:pPr>
            <a:endParaRPr lang="en-US" sz="2000" dirty="0">
              <a:solidFill>
                <a:srgbClr val="243B76"/>
              </a:solidFill>
            </a:endParaRPr>
          </a:p>
          <a:p>
            <a:pPr marL="342900" lvl="1" indent="-342900" defTabSz="457189">
              <a:buClr>
                <a:srgbClr val="D40A23"/>
              </a:buClr>
              <a:buFont typeface="Arial"/>
              <a:buChar char="•"/>
            </a:pPr>
            <a:r>
              <a:rPr lang="en-US" sz="2000" dirty="0">
                <a:solidFill>
                  <a:srgbClr val="243B76"/>
                </a:solidFill>
              </a:rPr>
              <a:t>Federal Highway Administration (FHWA)</a:t>
            </a:r>
          </a:p>
          <a:p>
            <a:pPr marL="685800" lvl="1" indent="-114300" defTabSz="457189">
              <a:buFont typeface="Arial" pitchFamily="34" charset="0"/>
              <a:buChar char="•"/>
            </a:pPr>
            <a:r>
              <a:rPr lang="en-US" sz="1600" dirty="0">
                <a:solidFill>
                  <a:srgbClr val="243B76"/>
                </a:solidFill>
              </a:rPr>
              <a:t>Responsible for protecting the structural and operational integrity of the interstate </a:t>
            </a:r>
          </a:p>
          <a:p>
            <a:pPr marL="685800" lvl="1" indent="-114300" defTabSz="457189">
              <a:buFont typeface="Arial" pitchFamily="34" charset="0"/>
              <a:buChar char="•"/>
            </a:pPr>
            <a:r>
              <a:rPr lang="en-US" sz="1600" dirty="0">
                <a:solidFill>
                  <a:srgbClr val="243B76"/>
                </a:solidFill>
              </a:rPr>
              <a:t>The district transportation engineer (DTE) is the FHWA Florida Division point of contact.</a:t>
            </a:r>
          </a:p>
          <a:p>
            <a:pPr marL="114300" indent="-114300" defTabSz="457189">
              <a:buFont typeface="Arial" pitchFamily="34" charset="0"/>
              <a:buChar char="•"/>
            </a:pPr>
            <a:endParaRPr lang="en-US" sz="1800" dirty="0">
              <a:solidFill>
                <a:srgbClr val="243B76"/>
              </a:solidFill>
            </a:endParaRPr>
          </a:p>
          <a:p>
            <a:pPr marL="685800" lvl="1" indent="-114300" defTabSz="457189">
              <a:buFont typeface="Arial" pitchFamily="34" charset="0"/>
              <a:buChar char="•"/>
            </a:pPr>
            <a:endParaRPr lang="en-US" sz="1200" dirty="0">
              <a:solidFill>
                <a:srgbClr val="243B76"/>
              </a:solidFill>
            </a:endParaRPr>
          </a:p>
        </p:txBody>
      </p:sp>
      <p:sp>
        <p:nvSpPr>
          <p:cNvPr id="9"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Stakeholders</a:t>
            </a:r>
          </a:p>
        </p:txBody>
      </p:sp>
      <p:cxnSp>
        <p:nvCxnSpPr>
          <p:cNvPr id="10" name="Straight Connector 9"/>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pic>
        <p:nvPicPr>
          <p:cNvPr id="2050"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5760" y="5036193"/>
            <a:ext cx="2732480" cy="108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580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75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750"/>
                                        <p:tgtEl>
                                          <p:spTgt spid="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500"/>
                                        <p:tgtEl>
                                          <p:spTgt spid="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fade">
                                      <p:cBhvr>
                                        <p:cTn id="3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Persh01649\Desktop\handshake1.jpg"/>
          <p:cNvPicPr>
            <a:picLocks noChangeAspect="1" noChangeArrowheads="1"/>
          </p:cNvPicPr>
          <p:nvPr/>
        </p:nvPicPr>
        <p:blipFill rotWithShape="1">
          <a:blip r:embed="rId3">
            <a:extLst>
              <a:ext uri="{28A0092B-C50C-407E-A947-70E740481C1C}">
                <a14:useLocalDpi xmlns:a14="http://schemas.microsoft.com/office/drawing/2010/main" val="0"/>
              </a:ext>
            </a:extLst>
          </a:blip>
          <a:srcRect t="2380" b="22127"/>
          <a:stretch/>
        </p:blipFill>
        <p:spPr bwMode="auto">
          <a:xfrm>
            <a:off x="0" y="1570110"/>
            <a:ext cx="9144000" cy="460209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sp>
        <p:nvSpPr>
          <p:cNvPr id="7"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Programmatic Agreement</a:t>
            </a:r>
          </a:p>
        </p:txBody>
      </p:sp>
      <p:sp>
        <p:nvSpPr>
          <p:cNvPr id="9" name="Title 1"/>
          <p:cNvSpPr txBox="1">
            <a:spLocks/>
          </p:cNvSpPr>
          <p:nvPr/>
        </p:nvSpPr>
        <p:spPr>
          <a:xfrm>
            <a:off x="0" y="1752602"/>
            <a:ext cx="9144000" cy="36781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2400" b="1" dirty="0">
                <a:solidFill>
                  <a:schemeClr val="accent5">
                    <a:lumMod val="75000"/>
                  </a:schemeClr>
                </a:solidFill>
              </a:rPr>
              <a:t>Formally known as:</a:t>
            </a:r>
          </a:p>
          <a:p>
            <a:endParaRPr lang="en-US" sz="2000" dirty="0">
              <a:solidFill>
                <a:schemeClr val="accent5">
                  <a:lumMod val="75000"/>
                </a:schemeClr>
              </a:solidFill>
            </a:endParaRPr>
          </a:p>
          <a:p>
            <a:r>
              <a:rPr lang="en-US" sz="2000" cap="all" dirty="0">
                <a:solidFill>
                  <a:schemeClr val="tx1"/>
                </a:solidFill>
              </a:rPr>
              <a:t>“Programmatic Agreement between the Federal Highway </a:t>
            </a:r>
            <a:br>
              <a:rPr lang="en-US" sz="2000" cap="all" dirty="0">
                <a:solidFill>
                  <a:schemeClr val="tx1"/>
                </a:solidFill>
              </a:rPr>
            </a:br>
            <a:r>
              <a:rPr lang="en-US" sz="2000" cap="all" dirty="0">
                <a:solidFill>
                  <a:schemeClr val="tx1"/>
                </a:solidFill>
              </a:rPr>
              <a:t>Administration Florida Division and the Florida Department </a:t>
            </a:r>
            <a:br>
              <a:rPr lang="en-US" sz="2000" cap="all" dirty="0">
                <a:solidFill>
                  <a:schemeClr val="tx1"/>
                </a:solidFill>
              </a:rPr>
            </a:br>
            <a:r>
              <a:rPr lang="en-US" sz="2000" cap="all" dirty="0">
                <a:solidFill>
                  <a:schemeClr val="tx1"/>
                </a:solidFill>
              </a:rPr>
              <a:t>of Transportation regarding the review and approval of </a:t>
            </a:r>
            <a:br>
              <a:rPr lang="en-US" sz="2000" cap="all" dirty="0">
                <a:solidFill>
                  <a:schemeClr val="tx1"/>
                </a:solidFill>
              </a:rPr>
            </a:br>
            <a:r>
              <a:rPr lang="en-US" sz="2000" cap="all" dirty="0">
                <a:solidFill>
                  <a:schemeClr val="tx1"/>
                </a:solidFill>
              </a:rPr>
              <a:t>Specific types of changes in Interstate-system Access”</a:t>
            </a:r>
          </a:p>
          <a:p>
            <a:endParaRPr lang="en-US" sz="2400" i="1" cap="all" dirty="0">
              <a:solidFill>
                <a:schemeClr val="accent6">
                  <a:lumMod val="50000"/>
                </a:schemeClr>
              </a:solidFill>
            </a:endParaRPr>
          </a:p>
          <a:p>
            <a:r>
              <a:rPr lang="en-US" sz="3200" b="1" i="1" cap="all" dirty="0">
                <a:solidFill>
                  <a:srgbClr val="FF0000"/>
                </a:solidFill>
              </a:rPr>
              <a:t>In place April 2, 2015</a:t>
            </a:r>
          </a:p>
        </p:txBody>
      </p:sp>
    </p:spTree>
    <p:extLst>
      <p:ext uri="{BB962C8B-B14F-4D97-AF65-F5344CB8AC3E}">
        <p14:creationId xmlns:p14="http://schemas.microsoft.com/office/powerpoint/2010/main" val="2435836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66542" y="1254760"/>
            <a:ext cx="6351955"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defTabSz="457189">
              <a:buClr>
                <a:srgbClr val="D40A23"/>
              </a:buClr>
              <a:buFont typeface="Arial"/>
              <a:buChar char="•"/>
            </a:pPr>
            <a:r>
              <a:rPr lang="en-US" sz="2000" dirty="0">
                <a:solidFill>
                  <a:srgbClr val="243B76"/>
                </a:solidFill>
              </a:rPr>
              <a:t>Key points</a:t>
            </a:r>
          </a:p>
          <a:p>
            <a:pPr marL="685800" lvl="1" indent="-114300" defTabSz="457189">
              <a:buFont typeface="Arial" pitchFamily="34" charset="0"/>
              <a:buChar char="•"/>
            </a:pPr>
            <a:r>
              <a:rPr lang="en-US" sz="1600" dirty="0">
                <a:solidFill>
                  <a:srgbClr val="243B76"/>
                </a:solidFill>
              </a:rPr>
              <a:t>FDOT has more control on the IAR process</a:t>
            </a:r>
          </a:p>
          <a:p>
            <a:pPr marL="685800" lvl="1" indent="-114300" defTabSz="457189">
              <a:buFont typeface="Arial" pitchFamily="34" charset="0"/>
              <a:buChar char="•"/>
            </a:pPr>
            <a:r>
              <a:rPr lang="en-US" sz="1600" dirty="0">
                <a:solidFill>
                  <a:srgbClr val="243B76"/>
                </a:solidFill>
              </a:rPr>
              <a:t>Streamline and expedite the review and approval of IARs</a:t>
            </a:r>
          </a:p>
          <a:p>
            <a:pPr marL="685800" lvl="1" indent="-114300" defTabSz="457189">
              <a:buFont typeface="Arial" pitchFamily="34" charset="0"/>
              <a:buChar char="•"/>
            </a:pPr>
            <a:r>
              <a:rPr lang="en-US" sz="1600" dirty="0">
                <a:solidFill>
                  <a:srgbClr val="243B76"/>
                </a:solidFill>
              </a:rPr>
              <a:t>FHWA provides final approval (affirmative determination) after completion of PD&amp;E</a:t>
            </a:r>
          </a:p>
          <a:p>
            <a:pPr marL="685800" lvl="1" indent="-114300" defTabSz="457189">
              <a:buFont typeface="Arial" pitchFamily="34" charset="0"/>
              <a:buChar char="•"/>
            </a:pPr>
            <a:endParaRPr lang="en-US" sz="1600" dirty="0">
              <a:solidFill>
                <a:srgbClr val="243B76"/>
              </a:solidFill>
            </a:endParaRPr>
          </a:p>
          <a:p>
            <a:pPr marL="342900" lvl="1" indent="-342900" defTabSz="457189">
              <a:buClr>
                <a:srgbClr val="D40A23"/>
              </a:buClr>
              <a:buFont typeface="Arial"/>
              <a:buChar char="•"/>
            </a:pPr>
            <a:r>
              <a:rPr lang="en-US" sz="2000" dirty="0">
                <a:solidFill>
                  <a:srgbClr val="243B76"/>
                </a:solidFill>
              </a:rPr>
              <a:t>IARs eligible for Programmatic Agreement</a:t>
            </a:r>
          </a:p>
          <a:p>
            <a:pPr marL="685800" lvl="1" indent="-114300" defTabSz="457189">
              <a:buFont typeface="Arial" pitchFamily="34" charset="0"/>
              <a:buChar char="•"/>
            </a:pPr>
            <a:r>
              <a:rPr lang="en-US" sz="1600" dirty="0">
                <a:solidFill>
                  <a:srgbClr val="243B76"/>
                </a:solidFill>
              </a:rPr>
              <a:t>Not all IARs are included under PA process</a:t>
            </a:r>
          </a:p>
          <a:p>
            <a:pPr marL="685800" lvl="1" indent="-114300" defTabSz="457189">
              <a:buFont typeface="Arial" pitchFamily="34" charset="0"/>
              <a:buChar char="•"/>
            </a:pPr>
            <a:r>
              <a:rPr lang="en-US" sz="1600" dirty="0">
                <a:solidFill>
                  <a:srgbClr val="243B76"/>
                </a:solidFill>
              </a:rPr>
              <a:t>FHWA Division Office and FDOT establish Programmatic Agreement status during initiation stage</a:t>
            </a:r>
          </a:p>
          <a:p>
            <a:pPr marL="685800" lvl="1" indent="-114300" defTabSz="457189">
              <a:buFont typeface="Arial" pitchFamily="34" charset="0"/>
              <a:buChar char="•"/>
            </a:pPr>
            <a:r>
              <a:rPr lang="en-US" sz="1600" dirty="0">
                <a:solidFill>
                  <a:srgbClr val="243B76"/>
                </a:solidFill>
              </a:rPr>
              <a:t>Following IARs are included under the PA Process</a:t>
            </a:r>
          </a:p>
          <a:p>
            <a:pPr marL="1028700" lvl="2" indent="-114300" defTabSz="457189">
              <a:buFont typeface="Arial" pitchFamily="34" charset="0"/>
              <a:buChar char="•"/>
            </a:pPr>
            <a:r>
              <a:rPr lang="en-US" sz="1200" dirty="0">
                <a:solidFill>
                  <a:srgbClr val="243B76"/>
                </a:solidFill>
              </a:rPr>
              <a:t>New and major modifications to service interchanges outside TMAs</a:t>
            </a:r>
          </a:p>
          <a:p>
            <a:pPr marL="1028700" lvl="2" indent="-114300" defTabSz="457189">
              <a:buFont typeface="Arial" pitchFamily="34" charset="0"/>
              <a:buChar char="•"/>
            </a:pPr>
            <a:r>
              <a:rPr lang="en-US" sz="1200" dirty="0">
                <a:solidFill>
                  <a:srgbClr val="243B76"/>
                </a:solidFill>
              </a:rPr>
              <a:t>Modifications to service interchanges inside TMAs</a:t>
            </a:r>
          </a:p>
          <a:p>
            <a:pPr marL="1028700" lvl="2" indent="-114300" defTabSz="457189">
              <a:buFont typeface="Arial" pitchFamily="34" charset="0"/>
              <a:buChar char="•"/>
            </a:pPr>
            <a:r>
              <a:rPr lang="en-US" sz="1200" dirty="0">
                <a:solidFill>
                  <a:srgbClr val="243B76"/>
                </a:solidFill>
              </a:rPr>
              <a:t>Completion of partial interchanges</a:t>
            </a:r>
          </a:p>
          <a:p>
            <a:pPr marL="685800" lvl="1" indent="-114300" defTabSz="457189">
              <a:buFont typeface="Arial" pitchFamily="34" charset="0"/>
              <a:buChar char="•"/>
            </a:pPr>
            <a:endParaRPr lang="en-US" sz="1200" dirty="0">
              <a:solidFill>
                <a:srgbClr val="243B76"/>
              </a:solidFill>
            </a:endParaRPr>
          </a:p>
          <a:p>
            <a:pPr marL="342900" lvl="1" indent="-342900" defTabSz="457189">
              <a:buClr>
                <a:srgbClr val="D40A23"/>
              </a:buClr>
              <a:buFont typeface="Arial"/>
              <a:buChar char="•"/>
            </a:pPr>
            <a:r>
              <a:rPr lang="en-US" sz="2000" dirty="0">
                <a:solidFill>
                  <a:srgbClr val="243B76"/>
                </a:solidFill>
              </a:rPr>
              <a:t>Refer to IARUG for more information</a:t>
            </a:r>
          </a:p>
          <a:p>
            <a:pPr marL="685800" lvl="1" indent="-114300" defTabSz="457189">
              <a:buFont typeface="Arial" pitchFamily="34" charset="0"/>
              <a:buChar char="•"/>
            </a:pPr>
            <a:r>
              <a:rPr lang="en-US" sz="1600" dirty="0">
                <a:solidFill>
                  <a:srgbClr val="243B76"/>
                </a:solidFill>
                <a:hlinkClick r:id="rId2"/>
              </a:rPr>
              <a:t>IARUG</a:t>
            </a:r>
            <a:endParaRPr lang="en-US" sz="1600" dirty="0">
              <a:solidFill>
                <a:srgbClr val="243B76"/>
              </a:solidFill>
            </a:endParaRPr>
          </a:p>
          <a:p>
            <a:pPr marL="685800" lvl="2" defTabSz="457189">
              <a:buClr>
                <a:srgbClr val="D40A23"/>
              </a:buClr>
            </a:pPr>
            <a:endParaRPr lang="en-US" sz="1600" dirty="0">
              <a:solidFill>
                <a:srgbClr val="243B76"/>
              </a:solidFill>
            </a:endParaRPr>
          </a:p>
        </p:txBody>
      </p:sp>
      <p:sp>
        <p:nvSpPr>
          <p:cNvPr id="9"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Programmatic Agreement</a:t>
            </a:r>
          </a:p>
        </p:txBody>
      </p:sp>
      <p:cxnSp>
        <p:nvCxnSpPr>
          <p:cNvPr id="10" name="Straight Connector 9"/>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pic>
        <p:nvPicPr>
          <p:cNvPr id="6" name="Picture 3" descr="C:\Users\Persh01649\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2" y="1145014"/>
            <a:ext cx="3370263" cy="503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832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75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fade">
                                      <p:cBhvr>
                                        <p:cTn id="40" dur="500"/>
                                        <p:tgtEl>
                                          <p:spTgt spid="7">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animEffect transition="in" filter="fade">
                                      <p:cBhvr>
                                        <p:cTn id="43" dur="500"/>
                                        <p:tgtEl>
                                          <p:spTgt spid="7">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7">
                                            <p:txEl>
                                              <p:pRg st="11" end="11"/>
                                            </p:txEl>
                                          </p:spTgt>
                                        </p:tgtEl>
                                        <p:attrNameLst>
                                          <p:attrName>style.visibility</p:attrName>
                                        </p:attrNameLst>
                                      </p:cBhvr>
                                      <p:to>
                                        <p:strVal val="visible"/>
                                      </p:to>
                                    </p:set>
                                    <p:animEffect transition="in" filter="fade">
                                      <p:cBhvr>
                                        <p:cTn id="46" dur="500"/>
                                        <p:tgtEl>
                                          <p:spTgt spid="7">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xEl>
                                              <p:pRg st="13" end="13"/>
                                            </p:txEl>
                                          </p:spTgt>
                                        </p:tgtEl>
                                        <p:attrNameLst>
                                          <p:attrName>style.visibility</p:attrName>
                                        </p:attrNameLst>
                                      </p:cBhvr>
                                      <p:to>
                                        <p:strVal val="visible"/>
                                      </p:to>
                                    </p:set>
                                    <p:animEffect transition="in" filter="fade">
                                      <p:cBhvr>
                                        <p:cTn id="51" dur="750"/>
                                        <p:tgtEl>
                                          <p:spTgt spid="7">
                                            <p:txEl>
                                              <p:pRg st="13" end="1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7">
                                            <p:txEl>
                                              <p:pRg st="14" end="14"/>
                                            </p:txEl>
                                          </p:spTgt>
                                        </p:tgtEl>
                                        <p:attrNameLst>
                                          <p:attrName>style.visibility</p:attrName>
                                        </p:attrNameLst>
                                      </p:cBhvr>
                                      <p:to>
                                        <p:strVal val="visible"/>
                                      </p:to>
                                    </p:set>
                                    <p:animEffect transition="in" filter="fade">
                                      <p:cBhvr>
                                        <p:cTn id="54" dur="75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Approval Authorities – Non PA</a:t>
            </a:r>
          </a:p>
        </p:txBody>
      </p:sp>
      <p:cxnSp>
        <p:nvCxnSpPr>
          <p:cNvPr id="7" name="Straight Connector 6"/>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sp>
        <p:nvSpPr>
          <p:cNvPr id="18" name="Content Placeholder 2">
            <a:extLst>
              <a:ext uri="{FF2B5EF4-FFF2-40B4-BE49-F238E27FC236}">
                <a16:creationId xmlns:a16="http://schemas.microsoft.com/office/drawing/2014/main" id="{B7F7935C-4E6A-4D96-A433-E35929FD89C1}"/>
              </a:ext>
            </a:extLst>
          </p:cNvPr>
          <p:cNvSpPr txBox="1">
            <a:spLocks/>
          </p:cNvSpPr>
          <p:nvPr/>
        </p:nvSpPr>
        <p:spPr>
          <a:xfrm>
            <a:off x="166540" y="1251163"/>
            <a:ext cx="7422108" cy="5085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en-US" sz="2000" dirty="0">
                <a:solidFill>
                  <a:srgbClr val="243B76"/>
                </a:solidFill>
              </a:rPr>
              <a:t>Non-Programmatic IAR Approval:</a:t>
            </a:r>
            <a:endParaRPr lang="en-US" sz="2000" b="1" dirty="0">
              <a:solidFill>
                <a:srgbClr val="FF0000"/>
              </a:solidFill>
            </a:endParaRPr>
          </a:p>
        </p:txBody>
      </p:sp>
      <p:pic>
        <p:nvPicPr>
          <p:cNvPr id="4" name="Picture 3"/>
          <p:cNvPicPr>
            <a:picLocks noChangeAspect="1"/>
          </p:cNvPicPr>
          <p:nvPr/>
        </p:nvPicPr>
        <p:blipFill>
          <a:blip r:embed="rId3"/>
          <a:stretch>
            <a:fillRect/>
          </a:stretch>
        </p:blipFill>
        <p:spPr>
          <a:xfrm>
            <a:off x="113375" y="1852493"/>
            <a:ext cx="8977460" cy="3786412"/>
          </a:xfrm>
          <a:prstGeom prst="rect">
            <a:avLst/>
          </a:prstGeom>
        </p:spPr>
      </p:pic>
    </p:spTree>
    <p:extLst>
      <p:ext uri="{BB962C8B-B14F-4D97-AF65-F5344CB8AC3E}">
        <p14:creationId xmlns:p14="http://schemas.microsoft.com/office/powerpoint/2010/main" val="1446614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66540" y="1251163"/>
            <a:ext cx="7422108" cy="5085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en-US" sz="2000" dirty="0">
                <a:solidFill>
                  <a:srgbClr val="243B76"/>
                </a:solidFill>
              </a:rPr>
              <a:t>Programmatic IAR Approval:</a:t>
            </a:r>
          </a:p>
        </p:txBody>
      </p:sp>
      <p:sp>
        <p:nvSpPr>
          <p:cNvPr id="6"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Approval Authorities – PA</a:t>
            </a:r>
          </a:p>
        </p:txBody>
      </p:sp>
      <p:cxnSp>
        <p:nvCxnSpPr>
          <p:cNvPr id="7" name="Straight Connector 6"/>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pic>
        <p:nvPicPr>
          <p:cNvPr id="3" name="Picture 2"/>
          <p:cNvPicPr>
            <a:picLocks noChangeAspect="1"/>
          </p:cNvPicPr>
          <p:nvPr/>
        </p:nvPicPr>
        <p:blipFill>
          <a:blip r:embed="rId3"/>
          <a:stretch>
            <a:fillRect/>
          </a:stretch>
        </p:blipFill>
        <p:spPr>
          <a:xfrm>
            <a:off x="81476" y="1787098"/>
            <a:ext cx="8977460" cy="3952563"/>
          </a:xfrm>
          <a:prstGeom prst="rect">
            <a:avLst/>
          </a:prstGeom>
        </p:spPr>
      </p:pic>
    </p:spTree>
    <p:extLst>
      <p:ext uri="{BB962C8B-B14F-4D97-AF65-F5344CB8AC3E}">
        <p14:creationId xmlns:p14="http://schemas.microsoft.com/office/powerpoint/2010/main" val="2858268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sp>
        <p:nvSpPr>
          <p:cNvPr id="2" name="Rectangle 1"/>
          <p:cNvSpPr/>
          <p:nvPr/>
        </p:nvSpPr>
        <p:spPr>
          <a:xfrm>
            <a:off x="641351" y="3246120"/>
            <a:ext cx="3061970" cy="40233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641351" y="3666744"/>
            <a:ext cx="3061970" cy="6659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3703323" y="4353983"/>
            <a:ext cx="1554479" cy="24545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6757419" y="2724912"/>
            <a:ext cx="1700783" cy="18745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4672586" y="3662174"/>
            <a:ext cx="585215" cy="24545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4672585" y="2724912"/>
            <a:ext cx="585215" cy="49090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6227063" y="3662174"/>
            <a:ext cx="530354" cy="24545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7" name="Title 1">
            <a:extLst>
              <a:ext uri="{FF2B5EF4-FFF2-40B4-BE49-F238E27FC236}">
                <a16:creationId xmlns:a16="http://schemas.microsoft.com/office/drawing/2014/main" id="{1C7F28B4-E1A9-4774-A67C-B6A0CA8E7F21}"/>
              </a:ext>
            </a:extLst>
          </p:cNvPr>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Approval Authorities – Tolling</a:t>
            </a:r>
          </a:p>
        </p:txBody>
      </p:sp>
      <p:sp>
        <p:nvSpPr>
          <p:cNvPr id="20" name="Content Placeholder 2">
            <a:extLst>
              <a:ext uri="{FF2B5EF4-FFF2-40B4-BE49-F238E27FC236}">
                <a16:creationId xmlns:a16="http://schemas.microsoft.com/office/drawing/2014/main" id="{98AEA574-063F-470D-AE24-94A7DF6F61A4}"/>
              </a:ext>
            </a:extLst>
          </p:cNvPr>
          <p:cNvSpPr txBox="1">
            <a:spLocks/>
          </p:cNvSpPr>
          <p:nvPr/>
        </p:nvSpPr>
        <p:spPr>
          <a:xfrm>
            <a:off x="166540" y="1251163"/>
            <a:ext cx="7422108" cy="5085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en-US" sz="2000" dirty="0">
                <a:solidFill>
                  <a:srgbClr val="243B76"/>
                </a:solidFill>
              </a:rPr>
              <a:t>Proposed acceptance table for tolling authorities:</a:t>
            </a:r>
          </a:p>
        </p:txBody>
      </p:sp>
      <p:pic>
        <p:nvPicPr>
          <p:cNvPr id="3" name="Picture 2"/>
          <p:cNvPicPr>
            <a:picLocks noChangeAspect="1"/>
          </p:cNvPicPr>
          <p:nvPr/>
        </p:nvPicPr>
        <p:blipFill>
          <a:blip r:embed="rId3"/>
          <a:stretch>
            <a:fillRect/>
          </a:stretch>
        </p:blipFill>
        <p:spPr>
          <a:xfrm>
            <a:off x="92109" y="1973471"/>
            <a:ext cx="8977460" cy="2966082"/>
          </a:xfrm>
          <a:prstGeom prst="rect">
            <a:avLst/>
          </a:prstGeom>
        </p:spPr>
      </p:pic>
    </p:spTree>
    <p:extLst>
      <p:ext uri="{BB962C8B-B14F-4D97-AF65-F5344CB8AC3E}">
        <p14:creationId xmlns:p14="http://schemas.microsoft.com/office/powerpoint/2010/main" val="3318051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FDOT Central Office Team</a:t>
            </a:r>
          </a:p>
        </p:txBody>
      </p:sp>
      <p:grpSp>
        <p:nvGrpSpPr>
          <p:cNvPr id="39" name="Group 38"/>
          <p:cNvGrpSpPr/>
          <p:nvPr/>
        </p:nvGrpSpPr>
        <p:grpSpPr>
          <a:xfrm>
            <a:off x="64174" y="3154229"/>
            <a:ext cx="9017071" cy="971404"/>
            <a:chOff x="64174" y="3154229"/>
            <a:chExt cx="9017071" cy="971404"/>
          </a:xfrm>
        </p:grpSpPr>
        <p:sp>
          <p:nvSpPr>
            <p:cNvPr id="17" name="Rectangle 16"/>
            <p:cNvSpPr/>
            <p:nvPr/>
          </p:nvSpPr>
          <p:spPr>
            <a:xfrm rot="10800000" flipV="1">
              <a:off x="64174" y="3154229"/>
              <a:ext cx="9017071" cy="971404"/>
            </a:xfrm>
            <a:prstGeom prst="rect">
              <a:avLst/>
            </a:prstGeom>
            <a:gradFill>
              <a:gsLst>
                <a:gs pos="14000">
                  <a:schemeClr val="bg1">
                    <a:alpha val="0"/>
                    <a:lumMod val="84000"/>
                    <a:lumOff val="16000"/>
                  </a:schemeClr>
                </a:gs>
                <a:gs pos="100000">
                  <a:schemeClr val="tx1">
                    <a:lumMod val="20000"/>
                    <a:lumOff val="8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1375338" y="3246730"/>
              <a:ext cx="7705907" cy="673706"/>
              <a:chOff x="1375338" y="3270599"/>
              <a:chExt cx="7705907" cy="673706"/>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338" y="3681714"/>
                <a:ext cx="525180" cy="262591"/>
              </a:xfrm>
              <a:prstGeom prst="rect">
                <a:avLst/>
              </a:prstGeom>
            </p:spPr>
          </p:pic>
          <p:sp>
            <p:nvSpPr>
              <p:cNvPr id="13" name="TextBox 12"/>
              <p:cNvSpPr txBox="1"/>
              <p:nvPr/>
            </p:nvSpPr>
            <p:spPr>
              <a:xfrm>
                <a:off x="2128748" y="3689967"/>
                <a:ext cx="6952497" cy="246221"/>
              </a:xfrm>
              <a:prstGeom prst="rect">
                <a:avLst/>
              </a:prstGeom>
              <a:noFill/>
            </p:spPr>
            <p:txBody>
              <a:bodyPr wrap="square" rtlCol="0">
                <a:spAutoFit/>
              </a:bodyPr>
              <a:lstStyle/>
              <a:p>
                <a:pPr marL="0" lvl="1"/>
                <a:r>
                  <a:rPr lang="en-US" sz="1000" b="1" i="1" dirty="0"/>
                  <a:t>Statewide Interchange Review Coordinator, </a:t>
                </a:r>
                <a:r>
                  <a:rPr lang="en-US" sz="1000" i="1" dirty="0"/>
                  <a:t>FDOT Systems Implementation Office, </a:t>
                </a:r>
                <a:r>
                  <a:rPr lang="en-US" sz="1000" b="1" i="1" dirty="0">
                    <a:hlinkClick r:id="rId4"/>
                  </a:rPr>
                  <a:t>Andrew.Young@dot.state.fl.us</a:t>
                </a:r>
                <a:r>
                  <a:rPr lang="en-US" sz="1000" b="1" i="1" dirty="0"/>
                  <a:t>, </a:t>
                </a:r>
                <a:r>
                  <a:rPr lang="en-US" sz="1000" i="1" dirty="0"/>
                  <a:t>850-414-4582</a:t>
                </a:r>
              </a:p>
            </p:txBody>
          </p:sp>
          <p:sp>
            <p:nvSpPr>
              <p:cNvPr id="14" name="TextBox 13"/>
              <p:cNvSpPr txBox="1"/>
              <p:nvPr/>
            </p:nvSpPr>
            <p:spPr>
              <a:xfrm>
                <a:off x="1491883" y="3270599"/>
                <a:ext cx="1569789" cy="369332"/>
              </a:xfrm>
              <a:prstGeom prst="rect">
                <a:avLst/>
              </a:prstGeom>
              <a:noFill/>
            </p:spPr>
            <p:txBody>
              <a:bodyPr wrap="none" rtlCol="0">
                <a:spAutoFit/>
              </a:bodyPr>
              <a:lstStyle/>
              <a:p>
                <a:r>
                  <a:rPr lang="en-US" b="1" dirty="0"/>
                  <a:t>Andrew Young</a:t>
                </a: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990" y="3235604"/>
              <a:ext cx="741118" cy="839472"/>
            </a:xfrm>
            <a:prstGeom prst="rect">
              <a:avLst/>
            </a:prstGeom>
            <a:noFill/>
            <a:ln w="28575">
              <a:solidFill>
                <a:schemeClr val="tx1"/>
              </a:solidFill>
            </a:ln>
            <a:effectLst>
              <a:outerShdw blurRad="50800" dist="38100" dir="2700000" algn="tl" rotWithShape="0">
                <a:prstClr val="black">
                  <a:alpha val="40000"/>
                </a:prstClr>
              </a:outerShdw>
            </a:effectLst>
          </p:spPr>
        </p:pic>
      </p:grpSp>
      <p:grpSp>
        <p:nvGrpSpPr>
          <p:cNvPr id="4" name="Group 3"/>
          <p:cNvGrpSpPr/>
          <p:nvPr/>
        </p:nvGrpSpPr>
        <p:grpSpPr>
          <a:xfrm>
            <a:off x="0" y="1132911"/>
            <a:ext cx="9144000" cy="1018115"/>
            <a:chOff x="0" y="1132911"/>
            <a:chExt cx="9144000" cy="1018115"/>
          </a:xfrm>
        </p:grpSpPr>
        <p:cxnSp>
          <p:nvCxnSpPr>
            <p:cNvPr id="10" name="Straight Connector 9"/>
            <p:cNvCxnSpPr/>
            <p:nvPr/>
          </p:nvCxnSpPr>
          <p:spPr>
            <a:xfrm>
              <a:off x="0" y="1132911"/>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sp>
          <p:nvSpPr>
            <p:cNvPr id="8" name="Rectangle 7"/>
            <p:cNvSpPr/>
            <p:nvPr/>
          </p:nvSpPr>
          <p:spPr>
            <a:xfrm rot="10800000" flipV="1">
              <a:off x="64174" y="1179622"/>
              <a:ext cx="9017071" cy="971404"/>
            </a:xfrm>
            <a:prstGeom prst="rect">
              <a:avLst/>
            </a:prstGeom>
            <a:gradFill>
              <a:gsLst>
                <a:gs pos="14000">
                  <a:schemeClr val="bg1">
                    <a:alpha val="0"/>
                    <a:lumMod val="84000"/>
                    <a:lumOff val="16000"/>
                  </a:schemeClr>
                </a:gs>
                <a:gs pos="100000">
                  <a:schemeClr val="tx1">
                    <a:lumMod val="20000"/>
                    <a:lumOff val="8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6"/>
            <a:stretch>
              <a:fillRect/>
            </a:stretch>
          </p:blipFill>
          <p:spPr>
            <a:xfrm>
              <a:off x="405992" y="1245588"/>
              <a:ext cx="741118" cy="839471"/>
            </a:xfrm>
            <a:prstGeom prst="rect">
              <a:avLst/>
            </a:prstGeom>
            <a:noFill/>
            <a:ln w="28575">
              <a:solidFill>
                <a:schemeClr val="tx1"/>
              </a:solidFill>
            </a:ln>
            <a:effectLst>
              <a:outerShdw blurRad="50800" dist="38100" dir="2700000" algn="tl" rotWithShape="0">
                <a:prstClr val="black">
                  <a:alpha val="40000"/>
                </a:prstClr>
              </a:outerShdw>
            </a:effectLst>
          </p:spPr>
        </p:pic>
        <p:grpSp>
          <p:nvGrpSpPr>
            <p:cNvPr id="21" name="Group 20"/>
            <p:cNvGrpSpPr/>
            <p:nvPr/>
          </p:nvGrpSpPr>
          <p:grpSpPr>
            <a:xfrm>
              <a:off x="1375338" y="1257961"/>
              <a:ext cx="7705907" cy="673706"/>
              <a:chOff x="1375338" y="3270599"/>
              <a:chExt cx="7705907" cy="673706"/>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338" y="3681714"/>
                <a:ext cx="525180" cy="262591"/>
              </a:xfrm>
              <a:prstGeom prst="rect">
                <a:avLst/>
              </a:prstGeom>
            </p:spPr>
          </p:pic>
          <p:sp>
            <p:nvSpPr>
              <p:cNvPr id="23" name="TextBox 22"/>
              <p:cNvSpPr txBox="1"/>
              <p:nvPr/>
            </p:nvSpPr>
            <p:spPr>
              <a:xfrm>
                <a:off x="2128748" y="3689967"/>
                <a:ext cx="6952497" cy="246221"/>
              </a:xfrm>
              <a:prstGeom prst="rect">
                <a:avLst/>
              </a:prstGeom>
              <a:noFill/>
            </p:spPr>
            <p:txBody>
              <a:bodyPr wrap="square" rtlCol="0">
                <a:spAutoFit/>
              </a:bodyPr>
              <a:lstStyle/>
              <a:p>
                <a:pPr marL="0" lvl="1"/>
                <a:r>
                  <a:rPr lang="en-US" sz="1000" b="1" i="1" dirty="0"/>
                  <a:t>Systems Management Manger, </a:t>
                </a:r>
                <a:r>
                  <a:rPr lang="en-US" sz="1000" i="1" dirty="0"/>
                  <a:t>FDOT Systems Implementation Office, </a:t>
                </a:r>
                <a:r>
                  <a:rPr lang="en-US" sz="1000" b="1" i="1" dirty="0">
                    <a:hlinkClick r:id="rId7"/>
                  </a:rPr>
                  <a:t>Maria.Overton@dot.state.fl.us</a:t>
                </a:r>
                <a:r>
                  <a:rPr lang="en-US" sz="1000" b="1" i="1" dirty="0"/>
                  <a:t>, </a:t>
                </a:r>
                <a:r>
                  <a:rPr lang="en-US" sz="1000" i="1" dirty="0"/>
                  <a:t>850-414-4909</a:t>
                </a:r>
              </a:p>
            </p:txBody>
          </p:sp>
          <p:sp>
            <p:nvSpPr>
              <p:cNvPr id="24" name="TextBox 23"/>
              <p:cNvSpPr txBox="1"/>
              <p:nvPr/>
            </p:nvSpPr>
            <p:spPr>
              <a:xfrm>
                <a:off x="1491883" y="3270599"/>
                <a:ext cx="1937197" cy="369332"/>
              </a:xfrm>
              <a:prstGeom prst="rect">
                <a:avLst/>
              </a:prstGeom>
              <a:noFill/>
            </p:spPr>
            <p:txBody>
              <a:bodyPr wrap="none" rtlCol="0">
                <a:spAutoFit/>
              </a:bodyPr>
              <a:lstStyle/>
              <a:p>
                <a:r>
                  <a:rPr lang="en-US" b="1" dirty="0"/>
                  <a:t>Maria Overton, PE</a:t>
                </a:r>
              </a:p>
            </p:txBody>
          </p:sp>
        </p:grpSp>
      </p:grpSp>
      <p:grpSp>
        <p:nvGrpSpPr>
          <p:cNvPr id="7" name="Group 6"/>
          <p:cNvGrpSpPr/>
          <p:nvPr/>
        </p:nvGrpSpPr>
        <p:grpSpPr>
          <a:xfrm>
            <a:off x="64174" y="2202645"/>
            <a:ext cx="9017071" cy="971404"/>
            <a:chOff x="64174" y="2202645"/>
            <a:chExt cx="9017071" cy="971404"/>
          </a:xfrm>
        </p:grpSpPr>
        <p:sp>
          <p:nvSpPr>
            <p:cNvPr id="16" name="Rectangle 15"/>
            <p:cNvSpPr/>
            <p:nvPr/>
          </p:nvSpPr>
          <p:spPr>
            <a:xfrm rot="10800000" flipV="1">
              <a:off x="64174" y="2202645"/>
              <a:ext cx="9017071" cy="971404"/>
            </a:xfrm>
            <a:prstGeom prst="rect">
              <a:avLst/>
            </a:prstGeom>
            <a:gradFill>
              <a:gsLst>
                <a:gs pos="14000">
                  <a:schemeClr val="bg1">
                    <a:alpha val="0"/>
                    <a:lumMod val="84000"/>
                    <a:lumOff val="16000"/>
                  </a:schemeClr>
                </a:gs>
                <a:gs pos="100000">
                  <a:schemeClr val="tx1">
                    <a:lumMod val="20000"/>
                    <a:lumOff val="8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rotWithShape="1">
            <a:blip r:embed="rId8"/>
            <a:srcRect l="22054" t="7448" r="19026" b="39269"/>
            <a:stretch/>
          </p:blipFill>
          <p:spPr>
            <a:xfrm flipH="1">
              <a:off x="405990" y="2251369"/>
              <a:ext cx="741117" cy="836462"/>
            </a:xfrm>
            <a:prstGeom prst="rect">
              <a:avLst/>
            </a:prstGeom>
            <a:noFill/>
            <a:ln w="28575">
              <a:solidFill>
                <a:schemeClr val="tx1"/>
              </a:solidFill>
            </a:ln>
            <a:effectLst>
              <a:outerShdw blurRad="50800" dist="38100" dir="2700000" algn="tl" rotWithShape="0">
                <a:prstClr val="black">
                  <a:alpha val="40000"/>
                </a:prstClr>
              </a:outerShdw>
            </a:effectLst>
          </p:spPr>
        </p:pic>
        <p:grpSp>
          <p:nvGrpSpPr>
            <p:cNvPr id="26" name="Group 25"/>
            <p:cNvGrpSpPr/>
            <p:nvPr/>
          </p:nvGrpSpPr>
          <p:grpSpPr>
            <a:xfrm>
              <a:off x="1375338" y="2275325"/>
              <a:ext cx="7705907" cy="819478"/>
              <a:chOff x="1375338" y="3270599"/>
              <a:chExt cx="7705907" cy="819478"/>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338" y="3681714"/>
                <a:ext cx="525180" cy="262591"/>
              </a:xfrm>
              <a:prstGeom prst="rect">
                <a:avLst/>
              </a:prstGeom>
            </p:spPr>
          </p:pic>
          <p:sp>
            <p:nvSpPr>
              <p:cNvPr id="28" name="TextBox 27"/>
              <p:cNvSpPr txBox="1"/>
              <p:nvPr/>
            </p:nvSpPr>
            <p:spPr>
              <a:xfrm>
                <a:off x="2128748" y="3689967"/>
                <a:ext cx="6952497" cy="400110"/>
              </a:xfrm>
              <a:prstGeom prst="rect">
                <a:avLst/>
              </a:prstGeom>
              <a:noFill/>
            </p:spPr>
            <p:txBody>
              <a:bodyPr wrap="square" rtlCol="0">
                <a:spAutoFit/>
              </a:bodyPr>
              <a:lstStyle/>
              <a:p>
                <a:pPr marL="0" lvl="1"/>
                <a:r>
                  <a:rPr lang="en-US" sz="1000" b="1" i="1" dirty="0"/>
                  <a:t>State Environmental Development Engineer, </a:t>
                </a:r>
                <a:r>
                  <a:rPr lang="en-US" sz="1000" i="1" dirty="0"/>
                  <a:t>FDOT Office of Environmental Management, </a:t>
                </a:r>
                <a:r>
                  <a:rPr lang="en-US" sz="1000" b="1" i="1" dirty="0">
                    <a:hlinkClick r:id="rId9"/>
                  </a:rPr>
                  <a:t>Victor.Muchuruza@dot.state.fl.us</a:t>
                </a:r>
                <a:r>
                  <a:rPr lang="en-US" sz="1000" i="1" dirty="0"/>
                  <a:t>,</a:t>
                </a:r>
                <a:r>
                  <a:rPr lang="en-US" sz="1000" b="1" i="1" dirty="0"/>
                  <a:t> </a:t>
                </a:r>
              </a:p>
              <a:p>
                <a:pPr marL="0" lvl="1"/>
                <a:r>
                  <a:rPr lang="en-US" sz="1000" i="1" dirty="0"/>
                  <a:t>850-414-5269</a:t>
                </a:r>
              </a:p>
            </p:txBody>
          </p:sp>
          <p:sp>
            <p:nvSpPr>
              <p:cNvPr id="29" name="TextBox 28"/>
              <p:cNvSpPr txBox="1"/>
              <p:nvPr/>
            </p:nvSpPr>
            <p:spPr>
              <a:xfrm>
                <a:off x="1491883" y="3270599"/>
                <a:ext cx="3439403" cy="369332"/>
              </a:xfrm>
              <a:prstGeom prst="rect">
                <a:avLst/>
              </a:prstGeom>
              <a:noFill/>
            </p:spPr>
            <p:txBody>
              <a:bodyPr wrap="none" rtlCol="0">
                <a:spAutoFit/>
              </a:bodyPr>
              <a:lstStyle/>
              <a:p>
                <a:r>
                  <a:rPr lang="en-US" b="1" dirty="0"/>
                  <a:t>Victor Muchuruza, PhD, PE, PTOE</a:t>
                </a:r>
              </a:p>
            </p:txBody>
          </p:sp>
        </p:grpSp>
      </p:grpSp>
      <p:grpSp>
        <p:nvGrpSpPr>
          <p:cNvPr id="40" name="Group 39"/>
          <p:cNvGrpSpPr/>
          <p:nvPr/>
        </p:nvGrpSpPr>
        <p:grpSpPr>
          <a:xfrm>
            <a:off x="64174" y="4175670"/>
            <a:ext cx="9017071" cy="971404"/>
            <a:chOff x="64174" y="4175670"/>
            <a:chExt cx="9017071" cy="971404"/>
          </a:xfrm>
        </p:grpSpPr>
        <p:sp>
          <p:nvSpPr>
            <p:cNvPr id="18" name="Rectangle 17"/>
            <p:cNvSpPr/>
            <p:nvPr/>
          </p:nvSpPr>
          <p:spPr>
            <a:xfrm rot="10800000" flipV="1">
              <a:off x="64174" y="4175670"/>
              <a:ext cx="9017071" cy="971404"/>
            </a:xfrm>
            <a:prstGeom prst="rect">
              <a:avLst/>
            </a:prstGeom>
            <a:gradFill>
              <a:gsLst>
                <a:gs pos="14000">
                  <a:schemeClr val="bg1">
                    <a:alpha val="0"/>
                    <a:lumMod val="84000"/>
                    <a:lumOff val="16000"/>
                  </a:schemeClr>
                </a:gs>
                <a:gs pos="100000">
                  <a:schemeClr val="tx1">
                    <a:lumMod val="20000"/>
                    <a:lumOff val="8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descr="C:\Users\Wadha01644\AppData\Local\Microsoft\Windows\Temporary Internet Files\Content.Outlook\2OBPT2G6\pictur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991" y="4248145"/>
              <a:ext cx="741117" cy="826454"/>
            </a:xfrm>
            <a:prstGeom prst="rect">
              <a:avLst/>
            </a:prstGeom>
            <a:noFill/>
            <a:ln w="285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1375338" y="4249128"/>
              <a:ext cx="7705907" cy="819478"/>
              <a:chOff x="1375338" y="3270599"/>
              <a:chExt cx="7705907" cy="819478"/>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338" y="3681714"/>
                <a:ext cx="525180" cy="262591"/>
              </a:xfrm>
              <a:prstGeom prst="rect">
                <a:avLst/>
              </a:prstGeom>
            </p:spPr>
          </p:pic>
          <p:sp>
            <p:nvSpPr>
              <p:cNvPr id="33" name="TextBox 32"/>
              <p:cNvSpPr txBox="1"/>
              <p:nvPr/>
            </p:nvSpPr>
            <p:spPr>
              <a:xfrm>
                <a:off x="2128748" y="3689967"/>
                <a:ext cx="6952497" cy="400110"/>
              </a:xfrm>
              <a:prstGeom prst="rect">
                <a:avLst/>
              </a:prstGeom>
              <a:noFill/>
            </p:spPr>
            <p:txBody>
              <a:bodyPr wrap="square" rtlCol="0">
                <a:spAutoFit/>
              </a:bodyPr>
              <a:lstStyle/>
              <a:p>
                <a:pPr marL="0" lvl="1"/>
                <a:r>
                  <a:rPr lang="en-US" sz="1000" b="1" i="1" dirty="0"/>
                  <a:t>Project Development Engineering Specialist, </a:t>
                </a:r>
                <a:r>
                  <a:rPr lang="en-US" sz="1000" i="1" dirty="0"/>
                  <a:t>FDOT Office of Environmental Management, </a:t>
                </a:r>
                <a:r>
                  <a:rPr lang="en-US" sz="1000" b="1" i="1" dirty="0">
                    <a:hlinkClick r:id="rId11"/>
                  </a:rPr>
                  <a:t>Martha.Hodgson@dot.fl.us</a:t>
                </a:r>
                <a:r>
                  <a:rPr lang="en-US" sz="1000" b="1" i="1" dirty="0"/>
                  <a:t>, </a:t>
                </a:r>
                <a:r>
                  <a:rPr lang="en-US" sz="1000" i="1" dirty="0"/>
                  <a:t>850-414-4804</a:t>
                </a:r>
              </a:p>
            </p:txBody>
          </p:sp>
          <p:sp>
            <p:nvSpPr>
              <p:cNvPr id="34" name="TextBox 33"/>
              <p:cNvSpPr txBox="1"/>
              <p:nvPr/>
            </p:nvSpPr>
            <p:spPr>
              <a:xfrm>
                <a:off x="1491883" y="3270599"/>
                <a:ext cx="1792478" cy="369332"/>
              </a:xfrm>
              <a:prstGeom prst="rect">
                <a:avLst/>
              </a:prstGeom>
              <a:noFill/>
            </p:spPr>
            <p:txBody>
              <a:bodyPr wrap="none" rtlCol="0">
                <a:spAutoFit/>
              </a:bodyPr>
              <a:lstStyle/>
              <a:p>
                <a:r>
                  <a:rPr lang="en-US" b="1" dirty="0"/>
                  <a:t>Martha Hodgson</a:t>
                </a:r>
              </a:p>
            </p:txBody>
          </p:sp>
        </p:grpSp>
      </p:grpSp>
      <p:grpSp>
        <p:nvGrpSpPr>
          <p:cNvPr id="41" name="Group 40"/>
          <p:cNvGrpSpPr/>
          <p:nvPr/>
        </p:nvGrpSpPr>
        <p:grpSpPr>
          <a:xfrm>
            <a:off x="64174" y="5213473"/>
            <a:ext cx="9017071" cy="971404"/>
            <a:chOff x="64174" y="5213473"/>
            <a:chExt cx="9017071" cy="971404"/>
          </a:xfrm>
        </p:grpSpPr>
        <p:sp>
          <p:nvSpPr>
            <p:cNvPr id="19" name="Rectangle 18"/>
            <p:cNvSpPr/>
            <p:nvPr/>
          </p:nvSpPr>
          <p:spPr>
            <a:xfrm rot="10800000" flipV="1">
              <a:off x="64174" y="5213473"/>
              <a:ext cx="9017071" cy="971404"/>
            </a:xfrm>
            <a:prstGeom prst="rect">
              <a:avLst/>
            </a:prstGeom>
            <a:gradFill>
              <a:gsLst>
                <a:gs pos="14000">
                  <a:schemeClr val="bg1">
                    <a:alpha val="0"/>
                    <a:lumMod val="84000"/>
                    <a:lumOff val="16000"/>
                  </a:schemeClr>
                </a:gs>
                <a:gs pos="100000">
                  <a:schemeClr val="tx1">
                    <a:lumMod val="20000"/>
                    <a:lumOff val="8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descr="C:\Users\Wadha01644\AppData\Local\Microsoft\Windows\Temporary Internet Files\Content.Outlook\2OBPT2G6\17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5990" y="5285948"/>
              <a:ext cx="741117" cy="826454"/>
            </a:xfrm>
            <a:prstGeom prst="rect">
              <a:avLst/>
            </a:prstGeom>
            <a:noFill/>
            <a:ln w="285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1375338" y="5285948"/>
              <a:ext cx="7705907" cy="673706"/>
              <a:chOff x="1375338" y="3270599"/>
              <a:chExt cx="7705907" cy="673706"/>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338" y="3681714"/>
                <a:ext cx="525180" cy="262591"/>
              </a:xfrm>
              <a:prstGeom prst="rect">
                <a:avLst/>
              </a:prstGeom>
            </p:spPr>
          </p:pic>
          <p:sp>
            <p:nvSpPr>
              <p:cNvPr id="37" name="TextBox 36"/>
              <p:cNvSpPr txBox="1"/>
              <p:nvPr/>
            </p:nvSpPr>
            <p:spPr>
              <a:xfrm>
                <a:off x="2128748" y="3689967"/>
                <a:ext cx="6952497" cy="246221"/>
              </a:xfrm>
              <a:prstGeom prst="rect">
                <a:avLst/>
              </a:prstGeom>
              <a:noFill/>
            </p:spPr>
            <p:txBody>
              <a:bodyPr wrap="square" rtlCol="0">
                <a:spAutoFit/>
              </a:bodyPr>
              <a:lstStyle/>
              <a:p>
                <a:pPr marL="0" lvl="1"/>
                <a:r>
                  <a:rPr lang="en-US" sz="1000" b="1" i="1" dirty="0"/>
                  <a:t>Hanson, </a:t>
                </a:r>
                <a:r>
                  <a:rPr lang="en-US" sz="1000" i="1" dirty="0"/>
                  <a:t>Consultant FDOT Systems Implementation Office, </a:t>
                </a:r>
                <a:r>
                  <a:rPr lang="en-US" sz="1000" b="1" i="1" dirty="0">
                    <a:hlinkClick r:id="rId13"/>
                  </a:rPr>
                  <a:t>bwadhawan@hanson-inc.com</a:t>
                </a:r>
                <a:r>
                  <a:rPr lang="en-US" sz="1000" b="1" i="1" dirty="0"/>
                  <a:t>, </a:t>
                </a:r>
                <a:r>
                  <a:rPr lang="en-US" sz="1000" i="1" dirty="0"/>
                  <a:t>904-423-5369</a:t>
                </a:r>
              </a:p>
            </p:txBody>
          </p:sp>
          <p:sp>
            <p:nvSpPr>
              <p:cNvPr id="38" name="TextBox 37"/>
              <p:cNvSpPr txBox="1"/>
              <p:nvPr/>
            </p:nvSpPr>
            <p:spPr>
              <a:xfrm>
                <a:off x="1491883" y="3270599"/>
                <a:ext cx="2950872" cy="369332"/>
              </a:xfrm>
              <a:prstGeom prst="rect">
                <a:avLst/>
              </a:prstGeom>
              <a:noFill/>
            </p:spPr>
            <p:txBody>
              <a:bodyPr wrap="none" rtlCol="0">
                <a:spAutoFit/>
              </a:bodyPr>
              <a:lstStyle/>
              <a:p>
                <a:r>
                  <a:rPr lang="en-US" b="1" dirty="0"/>
                  <a:t>Bikram Wadhawan, PE, PTOE</a:t>
                </a:r>
              </a:p>
            </p:txBody>
          </p:sp>
        </p:grpSp>
      </p:grpSp>
    </p:spTree>
    <p:extLst>
      <p:ext uri="{BB962C8B-B14F-4D97-AF65-F5344CB8AC3E}">
        <p14:creationId xmlns:p14="http://schemas.microsoft.com/office/powerpoint/2010/main" val="980680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Working Together Clipart And . ... 64d15e42a8413a94869340c0ed0f0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3766" y="2583195"/>
            <a:ext cx="2831010" cy="26683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52871" y="2447132"/>
            <a:ext cx="3352800" cy="2940506"/>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2"/>
          <p:cNvSpPr txBox="1">
            <a:spLocks/>
          </p:cNvSpPr>
          <p:nvPr/>
        </p:nvSpPr>
        <p:spPr>
          <a:xfrm>
            <a:off x="166540" y="1197028"/>
            <a:ext cx="8840300"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en-US" sz="2000" dirty="0">
                <a:solidFill>
                  <a:srgbClr val="243B76"/>
                </a:solidFill>
              </a:rPr>
              <a:t>IAR should take an interdisciplinary approach</a:t>
            </a:r>
          </a:p>
          <a:p>
            <a:pPr marL="685800" lvl="1" indent="-114300" defTabSz="457189">
              <a:buFont typeface="Arial" pitchFamily="34" charset="0"/>
              <a:buChar char="•"/>
            </a:pPr>
            <a:endParaRPr lang="en-US" sz="1600" dirty="0">
              <a:solidFill>
                <a:srgbClr val="243B76"/>
              </a:solidFill>
            </a:endParaRPr>
          </a:p>
          <a:p>
            <a:pPr defTabSz="457189"/>
            <a:r>
              <a:rPr lang="en-US" sz="2000" dirty="0">
                <a:solidFill>
                  <a:srgbClr val="243B76"/>
                </a:solidFill>
              </a:rPr>
              <a:t>Interchange coordination meetings must be held for each IAR proposal</a:t>
            </a:r>
          </a:p>
          <a:p>
            <a:pPr marL="685800" lvl="1" indent="-114300" defTabSz="457189">
              <a:buFont typeface="Arial" pitchFamily="34" charset="0"/>
              <a:buChar char="•"/>
            </a:pPr>
            <a:endParaRPr lang="en-US" sz="1600" dirty="0">
              <a:solidFill>
                <a:srgbClr val="243B76"/>
              </a:solidFill>
            </a:endParaRPr>
          </a:p>
          <a:p>
            <a:pPr defTabSz="457189"/>
            <a:r>
              <a:rPr lang="en-US" sz="2000" dirty="0">
                <a:solidFill>
                  <a:srgbClr val="243B76"/>
                </a:solidFill>
              </a:rPr>
              <a:t>Staff should include other division offices such as</a:t>
            </a:r>
          </a:p>
          <a:p>
            <a:pPr marL="685800" lvl="1" indent="-114300" defTabSz="457189">
              <a:buFont typeface="Arial" pitchFamily="34" charset="0"/>
              <a:buChar char="•"/>
            </a:pPr>
            <a:r>
              <a:rPr lang="en-US" sz="1600" dirty="0">
                <a:solidFill>
                  <a:srgbClr val="243B76"/>
                </a:solidFill>
              </a:rPr>
              <a:t>Environmental Management</a:t>
            </a:r>
          </a:p>
          <a:p>
            <a:pPr marL="685800" lvl="1" indent="-114300" defTabSz="457189">
              <a:buFont typeface="Arial" pitchFamily="34" charset="0"/>
              <a:buChar char="•"/>
            </a:pPr>
            <a:r>
              <a:rPr lang="en-US" sz="1600" dirty="0">
                <a:solidFill>
                  <a:srgbClr val="243B76"/>
                </a:solidFill>
              </a:rPr>
              <a:t>Design</a:t>
            </a:r>
          </a:p>
          <a:p>
            <a:pPr marL="685800" lvl="1" indent="-114300" defTabSz="457189">
              <a:buFont typeface="Arial" pitchFamily="34" charset="0"/>
              <a:buChar char="•"/>
            </a:pPr>
            <a:r>
              <a:rPr lang="en-US" sz="1600" dirty="0">
                <a:solidFill>
                  <a:srgbClr val="243B76"/>
                </a:solidFill>
              </a:rPr>
              <a:t>Traffic Operations</a:t>
            </a:r>
          </a:p>
          <a:p>
            <a:pPr marL="685800" lvl="1" indent="-114300" defTabSz="457189">
              <a:buFont typeface="Arial" pitchFamily="34" charset="0"/>
              <a:buChar char="•"/>
            </a:pPr>
            <a:r>
              <a:rPr lang="en-US" sz="1600" dirty="0">
                <a:solidFill>
                  <a:srgbClr val="243B76"/>
                </a:solidFill>
              </a:rPr>
              <a:t>Structures</a:t>
            </a:r>
          </a:p>
          <a:p>
            <a:pPr marL="685800" lvl="1" indent="-114300" defTabSz="457189">
              <a:buFont typeface="Arial" pitchFamily="34" charset="0"/>
              <a:buChar char="•"/>
            </a:pPr>
            <a:r>
              <a:rPr lang="en-US" sz="1600" dirty="0">
                <a:solidFill>
                  <a:srgbClr val="243B76"/>
                </a:solidFill>
              </a:rPr>
              <a:t>Safety</a:t>
            </a:r>
          </a:p>
          <a:p>
            <a:pPr marL="685800" lvl="1" indent="-114300" defTabSz="457189">
              <a:buFont typeface="Arial" pitchFamily="34" charset="0"/>
              <a:buChar char="•"/>
            </a:pPr>
            <a:r>
              <a:rPr lang="en-US" sz="1600" dirty="0">
                <a:solidFill>
                  <a:srgbClr val="243B76"/>
                </a:solidFill>
              </a:rPr>
              <a:t>ROW</a:t>
            </a:r>
          </a:p>
          <a:p>
            <a:pPr marL="685800" lvl="1" indent="-114300" defTabSz="457189">
              <a:buFont typeface="Arial" pitchFamily="34" charset="0"/>
              <a:buChar char="•"/>
            </a:pPr>
            <a:r>
              <a:rPr lang="en-US" sz="1600" dirty="0">
                <a:solidFill>
                  <a:srgbClr val="243B76"/>
                </a:solidFill>
              </a:rPr>
              <a:t>Maintenance and Program Management</a:t>
            </a:r>
          </a:p>
          <a:p>
            <a:pPr marL="685800" lvl="1" indent="-114300" defTabSz="457189">
              <a:buFont typeface="Arial" pitchFamily="34" charset="0"/>
              <a:buChar char="•"/>
            </a:pPr>
            <a:endParaRPr lang="en-US" sz="1600" dirty="0">
              <a:solidFill>
                <a:srgbClr val="243B76"/>
              </a:solidFill>
            </a:endParaRPr>
          </a:p>
          <a:p>
            <a:pPr defTabSz="457189"/>
            <a:r>
              <a:rPr lang="en-US" sz="2000" dirty="0">
                <a:solidFill>
                  <a:srgbClr val="243B76"/>
                </a:solidFill>
              </a:rPr>
              <a:t>FHWA and State Interchange Review Coordinator must be invited</a:t>
            </a:r>
            <a:endParaRPr lang="en-US" sz="1400" dirty="0">
              <a:solidFill>
                <a:srgbClr val="1C2A5A"/>
              </a:solidFill>
            </a:endParaRPr>
          </a:p>
        </p:txBody>
      </p:sp>
      <p:cxnSp>
        <p:nvCxnSpPr>
          <p:cNvPr id="5" name="Straight Connector 4"/>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sp>
        <p:nvSpPr>
          <p:cNvPr id="7"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District Coordination</a:t>
            </a:r>
          </a:p>
        </p:txBody>
      </p:sp>
    </p:spTree>
    <p:extLst>
      <p:ext uri="{BB962C8B-B14F-4D97-AF65-F5344CB8AC3E}">
        <p14:creationId xmlns:p14="http://schemas.microsoft.com/office/powerpoint/2010/main" val="3039487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75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75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fade">
                                      <p:cBhvr>
                                        <p:cTn id="32" dur="500"/>
                                        <p:tgtEl>
                                          <p:spTgt spid="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fade">
                                      <p:cBhvr>
                                        <p:cTn id="37" dur="500"/>
                                        <p:tgtEl>
                                          <p:spTgt spid="8">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fade">
                                      <p:cBhvr>
                                        <p:cTn id="42" dur="500"/>
                                        <p:tgtEl>
                                          <p:spTgt spid="8">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11" end="11"/>
                                            </p:txEl>
                                          </p:spTgt>
                                        </p:tgtEl>
                                        <p:attrNameLst>
                                          <p:attrName>style.visibility</p:attrName>
                                        </p:attrNameLst>
                                      </p:cBhvr>
                                      <p:to>
                                        <p:strVal val="visible"/>
                                      </p:to>
                                    </p:set>
                                    <p:animEffect transition="in" filter="fade">
                                      <p:cBhvr>
                                        <p:cTn id="47" dur="500"/>
                                        <p:tgtEl>
                                          <p:spTgt spid="8">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13" end="13"/>
                                            </p:txEl>
                                          </p:spTgt>
                                        </p:tgtEl>
                                        <p:attrNameLst>
                                          <p:attrName>style.visibility</p:attrName>
                                        </p:attrNameLst>
                                      </p:cBhvr>
                                      <p:to>
                                        <p:strVal val="visible"/>
                                      </p:to>
                                    </p:set>
                                    <p:animEffect transition="in" filter="fade">
                                      <p:cBhvr>
                                        <p:cTn id="52" dur="75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8"/>
          <p:cNvSpPr txBox="1">
            <a:spLocks/>
          </p:cNvSpPr>
          <p:nvPr/>
        </p:nvSpPr>
        <p:spPr>
          <a:xfrm>
            <a:off x="1257302" y="1676402"/>
            <a:ext cx="7160249" cy="136422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pPr>
              <a:defRPr/>
            </a:pPr>
            <a:r>
              <a:rPr lang="en-US" sz="6000" dirty="0"/>
              <a:t>Safety Analysis</a:t>
            </a:r>
          </a:p>
        </p:txBody>
      </p:sp>
    </p:spTree>
    <p:extLst>
      <p:ext uri="{BB962C8B-B14F-4D97-AF65-F5344CB8AC3E}">
        <p14:creationId xmlns:p14="http://schemas.microsoft.com/office/powerpoint/2010/main" val="112078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66540" y="4840292"/>
            <a:ext cx="8511116" cy="965682"/>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en-US" sz="2000" dirty="0">
                <a:solidFill>
                  <a:srgbClr val="243B76"/>
                </a:solidFill>
              </a:rPr>
              <a:t>Safety analysis based on the procedures in the Highway Safety Manual (HSM)</a:t>
            </a:r>
          </a:p>
          <a:p>
            <a:pPr defTabSz="457189"/>
            <a:endParaRPr lang="en-US" sz="2000" dirty="0">
              <a:solidFill>
                <a:srgbClr val="243B76"/>
              </a:solidFill>
            </a:endParaRPr>
          </a:p>
          <a:p>
            <a:pPr defTabSz="457189"/>
            <a:r>
              <a:rPr lang="en-US" sz="2000" dirty="0">
                <a:solidFill>
                  <a:srgbClr val="243B76"/>
                </a:solidFill>
              </a:rPr>
              <a:t>See Section 3.3 of the IARUG for further detail regarding safety analysis</a:t>
            </a:r>
          </a:p>
          <a:p>
            <a:pPr algn="just"/>
            <a:endParaRPr lang="en-US" sz="1800" dirty="0">
              <a:solidFill>
                <a:srgbClr val="1C2A5A"/>
              </a:solidFill>
            </a:endParaRPr>
          </a:p>
        </p:txBody>
      </p:sp>
      <p:sp>
        <p:nvSpPr>
          <p:cNvPr id="9"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Safety Analysis</a:t>
            </a:r>
          </a:p>
        </p:txBody>
      </p:sp>
      <p:cxnSp>
        <p:nvCxnSpPr>
          <p:cNvPr id="10" name="Straight Connector 9"/>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grpSp>
        <p:nvGrpSpPr>
          <p:cNvPr id="54" name="Group 53"/>
          <p:cNvGrpSpPr/>
          <p:nvPr/>
        </p:nvGrpSpPr>
        <p:grpSpPr>
          <a:xfrm>
            <a:off x="39053" y="2474584"/>
            <a:ext cx="9010650" cy="685800"/>
            <a:chOff x="39053" y="3874441"/>
            <a:chExt cx="9010650" cy="685800"/>
          </a:xfrm>
        </p:grpSpPr>
        <p:sp>
          <p:nvSpPr>
            <p:cNvPr id="12" name="TextBox 11"/>
            <p:cNvSpPr txBox="1"/>
            <p:nvPr/>
          </p:nvSpPr>
          <p:spPr>
            <a:xfrm>
              <a:off x="801053" y="3874441"/>
              <a:ext cx="914400" cy="685800"/>
            </a:xfrm>
            <a:prstGeom prst="rect">
              <a:avLst/>
            </a:prstGeom>
            <a:solidFill>
              <a:srgbClr val="FFFF00">
                <a:alpha val="60000"/>
              </a:srgbClr>
            </a:solidFill>
            <a:ln>
              <a:solidFill>
                <a:schemeClr val="accent3">
                  <a:lumMod val="50000"/>
                </a:schemeClr>
              </a:solidFill>
            </a:ln>
          </p:spPr>
          <p:txBody>
            <a:bodyPr wrap="square" rtlCol="0" anchor="ctr">
              <a:noAutofit/>
            </a:bodyPr>
            <a:lstStyle/>
            <a:p>
              <a:pPr algn="ctr"/>
              <a:r>
                <a:rPr lang="en-US" sz="1050" b="1" dirty="0"/>
                <a:t>Calculation of Crash Rates</a:t>
              </a:r>
            </a:p>
          </p:txBody>
        </p:sp>
        <p:sp>
          <p:nvSpPr>
            <p:cNvPr id="16" name="TextBox 15"/>
            <p:cNvSpPr txBox="1"/>
            <p:nvPr/>
          </p:nvSpPr>
          <p:spPr>
            <a:xfrm>
              <a:off x="1829753" y="3874441"/>
              <a:ext cx="914400" cy="685800"/>
            </a:xfrm>
            <a:prstGeom prst="rect">
              <a:avLst/>
            </a:prstGeom>
            <a:solidFill>
              <a:srgbClr val="FFFF00">
                <a:alpha val="60000"/>
              </a:srgbClr>
            </a:solidFill>
            <a:ln>
              <a:solidFill>
                <a:schemeClr val="accent3">
                  <a:lumMod val="50000"/>
                </a:schemeClr>
              </a:solidFill>
            </a:ln>
          </p:spPr>
          <p:txBody>
            <a:bodyPr wrap="square" rtlCol="0" anchor="ctr">
              <a:noAutofit/>
            </a:bodyPr>
            <a:lstStyle/>
            <a:p>
              <a:pPr algn="ctr"/>
              <a:r>
                <a:rPr lang="en-US" sz="1050" b="1" dirty="0"/>
                <a:t>Crash Diagrams</a:t>
              </a:r>
            </a:p>
          </p:txBody>
        </p:sp>
        <p:sp>
          <p:nvSpPr>
            <p:cNvPr id="20" name="TextBox 19"/>
            <p:cNvSpPr txBox="1"/>
            <p:nvPr/>
          </p:nvSpPr>
          <p:spPr>
            <a:xfrm>
              <a:off x="2858453" y="3874441"/>
              <a:ext cx="914400" cy="685800"/>
            </a:xfrm>
            <a:prstGeom prst="rect">
              <a:avLst/>
            </a:prstGeom>
            <a:solidFill>
              <a:srgbClr val="FFFF00">
                <a:alpha val="60000"/>
              </a:srgbClr>
            </a:solidFill>
            <a:ln>
              <a:solidFill>
                <a:schemeClr val="accent3">
                  <a:lumMod val="50000"/>
                </a:schemeClr>
              </a:solidFill>
            </a:ln>
          </p:spPr>
          <p:txBody>
            <a:bodyPr wrap="square" rtlCol="0" anchor="ctr">
              <a:noAutofit/>
            </a:bodyPr>
            <a:lstStyle/>
            <a:p>
              <a:pPr algn="ctr"/>
              <a:r>
                <a:rPr lang="en-US" sz="1050" b="1" dirty="0"/>
                <a:t>Description of Existing Crash Trends</a:t>
              </a:r>
            </a:p>
          </p:txBody>
        </p:sp>
        <p:sp>
          <p:nvSpPr>
            <p:cNvPr id="24" name="TextBox 23"/>
            <p:cNvSpPr txBox="1"/>
            <p:nvPr/>
          </p:nvSpPr>
          <p:spPr>
            <a:xfrm>
              <a:off x="3887153" y="3874441"/>
              <a:ext cx="914400" cy="685800"/>
            </a:xfrm>
            <a:prstGeom prst="rect">
              <a:avLst/>
            </a:prstGeom>
            <a:solidFill>
              <a:srgbClr val="FFFF00">
                <a:alpha val="60000"/>
              </a:srgbClr>
            </a:solidFill>
            <a:ln>
              <a:solidFill>
                <a:schemeClr val="accent3">
                  <a:lumMod val="50000"/>
                </a:schemeClr>
              </a:solidFill>
            </a:ln>
          </p:spPr>
          <p:txBody>
            <a:bodyPr wrap="square" rtlCol="0" anchor="ctr">
              <a:noAutofit/>
            </a:bodyPr>
            <a:lstStyle/>
            <a:p>
              <a:pPr algn="ctr"/>
              <a:r>
                <a:rPr lang="en-US" sz="1050" b="1" dirty="0"/>
                <a:t>Safety Performance Functions</a:t>
              </a:r>
            </a:p>
          </p:txBody>
        </p:sp>
        <p:sp>
          <p:nvSpPr>
            <p:cNvPr id="32" name="TextBox 31"/>
            <p:cNvSpPr txBox="1"/>
            <p:nvPr/>
          </p:nvSpPr>
          <p:spPr>
            <a:xfrm>
              <a:off x="4915853" y="3874441"/>
              <a:ext cx="914400" cy="685800"/>
            </a:xfrm>
            <a:prstGeom prst="rect">
              <a:avLst/>
            </a:prstGeom>
            <a:solidFill>
              <a:srgbClr val="FFFF00">
                <a:alpha val="60000"/>
              </a:srgbClr>
            </a:solidFill>
            <a:ln>
              <a:solidFill>
                <a:schemeClr val="accent3">
                  <a:lumMod val="50000"/>
                </a:schemeClr>
              </a:solidFill>
            </a:ln>
          </p:spPr>
          <p:txBody>
            <a:bodyPr wrap="square" rtlCol="0" anchor="ctr">
              <a:noAutofit/>
            </a:bodyPr>
            <a:lstStyle/>
            <a:p>
              <a:pPr algn="ctr"/>
              <a:r>
                <a:rPr lang="en-US" sz="1050" b="1" dirty="0"/>
                <a:t>Empirical Bayes Method</a:t>
              </a:r>
            </a:p>
          </p:txBody>
        </p:sp>
        <p:sp>
          <p:nvSpPr>
            <p:cNvPr id="36" name="TextBox 35"/>
            <p:cNvSpPr txBox="1"/>
            <p:nvPr/>
          </p:nvSpPr>
          <p:spPr>
            <a:xfrm>
              <a:off x="5944553" y="3874441"/>
              <a:ext cx="914400" cy="685800"/>
            </a:xfrm>
            <a:prstGeom prst="rect">
              <a:avLst/>
            </a:prstGeom>
            <a:solidFill>
              <a:srgbClr val="FFFF00">
                <a:alpha val="60000"/>
              </a:srgbClr>
            </a:solidFill>
            <a:ln>
              <a:solidFill>
                <a:schemeClr val="accent3">
                  <a:lumMod val="50000"/>
                </a:schemeClr>
              </a:solidFill>
            </a:ln>
          </p:spPr>
          <p:txBody>
            <a:bodyPr wrap="square" rtlCol="0" anchor="ctr">
              <a:noAutofit/>
            </a:bodyPr>
            <a:lstStyle/>
            <a:p>
              <a:pPr algn="ctr"/>
              <a:r>
                <a:rPr lang="en-US" sz="1050" b="1" dirty="0"/>
                <a:t>Crash Reduction Estimation (CMF’s)</a:t>
              </a:r>
            </a:p>
          </p:txBody>
        </p:sp>
        <p:sp>
          <p:nvSpPr>
            <p:cNvPr id="40" name="TextBox 39"/>
            <p:cNvSpPr txBox="1"/>
            <p:nvPr/>
          </p:nvSpPr>
          <p:spPr>
            <a:xfrm>
              <a:off x="6973253" y="3874441"/>
              <a:ext cx="914400" cy="685800"/>
            </a:xfrm>
            <a:prstGeom prst="rect">
              <a:avLst/>
            </a:prstGeom>
            <a:solidFill>
              <a:srgbClr val="FFFF00">
                <a:alpha val="60000"/>
              </a:srgbClr>
            </a:solidFill>
            <a:ln>
              <a:solidFill>
                <a:schemeClr val="accent3">
                  <a:lumMod val="50000"/>
                </a:schemeClr>
              </a:solidFill>
            </a:ln>
          </p:spPr>
          <p:txBody>
            <a:bodyPr wrap="square" rtlCol="0" anchor="ctr">
              <a:noAutofit/>
            </a:bodyPr>
            <a:lstStyle/>
            <a:p>
              <a:pPr algn="ctr"/>
              <a:r>
                <a:rPr lang="en-US" sz="1050" b="1" dirty="0"/>
                <a:t>Benefit Cost Analysis</a:t>
              </a:r>
            </a:p>
          </p:txBody>
        </p:sp>
        <p:sp>
          <p:nvSpPr>
            <p:cNvPr id="44" name="TextBox 43"/>
            <p:cNvSpPr txBox="1"/>
            <p:nvPr/>
          </p:nvSpPr>
          <p:spPr>
            <a:xfrm>
              <a:off x="8001953" y="3874441"/>
              <a:ext cx="1047750" cy="685800"/>
            </a:xfrm>
            <a:prstGeom prst="rect">
              <a:avLst/>
            </a:prstGeom>
            <a:solidFill>
              <a:srgbClr val="FFFF00">
                <a:alpha val="60000"/>
              </a:srgbClr>
            </a:solidFill>
            <a:ln>
              <a:solidFill>
                <a:schemeClr val="accent3">
                  <a:lumMod val="50000"/>
                </a:schemeClr>
              </a:solidFill>
            </a:ln>
          </p:spPr>
          <p:txBody>
            <a:bodyPr wrap="square" rtlCol="0" anchor="ctr">
              <a:noAutofit/>
            </a:bodyPr>
            <a:lstStyle/>
            <a:p>
              <a:pPr algn="ctr"/>
              <a:r>
                <a:rPr lang="en-US" sz="1050" b="1" dirty="0"/>
                <a:t>Documentation</a:t>
              </a:r>
            </a:p>
          </p:txBody>
        </p:sp>
        <p:sp>
          <p:nvSpPr>
            <p:cNvPr id="48" name="TextBox 47"/>
            <p:cNvSpPr txBox="1"/>
            <p:nvPr/>
          </p:nvSpPr>
          <p:spPr>
            <a:xfrm>
              <a:off x="39053" y="3874441"/>
              <a:ext cx="762000" cy="685800"/>
            </a:xfrm>
            <a:prstGeom prst="rect">
              <a:avLst/>
            </a:prstGeom>
            <a:noFill/>
            <a:ln>
              <a:noFill/>
            </a:ln>
          </p:spPr>
          <p:txBody>
            <a:bodyPr wrap="square" rtlCol="0" anchor="ctr">
              <a:noAutofit/>
            </a:bodyPr>
            <a:lstStyle/>
            <a:p>
              <a:pPr algn="ctr"/>
              <a:r>
                <a:rPr lang="en-US" sz="1050" b="1" dirty="0"/>
                <a:t>IMR</a:t>
              </a:r>
            </a:p>
          </p:txBody>
        </p:sp>
      </p:grpSp>
      <p:grpSp>
        <p:nvGrpSpPr>
          <p:cNvPr id="6" name="Group 5"/>
          <p:cNvGrpSpPr/>
          <p:nvPr/>
        </p:nvGrpSpPr>
        <p:grpSpPr>
          <a:xfrm>
            <a:off x="-27621" y="3998584"/>
            <a:ext cx="9077325" cy="685800"/>
            <a:chOff x="-27622" y="5398441"/>
            <a:chExt cx="9077325" cy="685800"/>
          </a:xfrm>
        </p:grpSpPr>
        <p:sp>
          <p:nvSpPr>
            <p:cNvPr id="2" name="TextBox 1"/>
            <p:cNvSpPr txBox="1"/>
            <p:nvPr/>
          </p:nvSpPr>
          <p:spPr>
            <a:xfrm>
              <a:off x="801053" y="5398441"/>
              <a:ext cx="914400" cy="685800"/>
            </a:xfrm>
            <a:prstGeom prst="rect">
              <a:avLst/>
            </a:prstGeom>
            <a:solidFill>
              <a:srgbClr val="A6A6A6">
                <a:alpha val="80000"/>
              </a:srgbClr>
            </a:solidFill>
            <a:ln>
              <a:solidFill>
                <a:schemeClr val="accent3">
                  <a:lumMod val="50000"/>
                </a:schemeClr>
              </a:solidFill>
            </a:ln>
          </p:spPr>
          <p:txBody>
            <a:bodyPr wrap="square" rtlCol="0" anchor="ctr">
              <a:noAutofit/>
            </a:bodyPr>
            <a:lstStyle/>
            <a:p>
              <a:pPr algn="ctr"/>
              <a:r>
                <a:rPr lang="en-US" sz="1050" b="1" dirty="0">
                  <a:solidFill>
                    <a:schemeClr val="bg1"/>
                  </a:solidFill>
                </a:rPr>
                <a:t>Calculation of Crash Rates</a:t>
              </a:r>
            </a:p>
          </p:txBody>
        </p:sp>
        <p:sp>
          <p:nvSpPr>
            <p:cNvPr id="14" name="TextBox 13"/>
            <p:cNvSpPr txBox="1"/>
            <p:nvPr/>
          </p:nvSpPr>
          <p:spPr>
            <a:xfrm>
              <a:off x="1829753" y="5398441"/>
              <a:ext cx="914400" cy="685800"/>
            </a:xfrm>
            <a:prstGeom prst="rect">
              <a:avLst/>
            </a:prstGeom>
            <a:solidFill>
              <a:srgbClr val="A6A6A6">
                <a:alpha val="80000"/>
              </a:srgbClr>
            </a:solidFill>
            <a:ln>
              <a:solidFill>
                <a:schemeClr val="accent3">
                  <a:lumMod val="50000"/>
                </a:schemeClr>
              </a:solidFill>
            </a:ln>
          </p:spPr>
          <p:txBody>
            <a:bodyPr wrap="square" rtlCol="0" anchor="ctr">
              <a:noAutofit/>
            </a:bodyPr>
            <a:lstStyle/>
            <a:p>
              <a:pPr algn="ctr"/>
              <a:r>
                <a:rPr lang="en-US" sz="1050" b="1" dirty="0">
                  <a:solidFill>
                    <a:schemeClr val="bg1"/>
                  </a:solidFill>
                </a:rPr>
                <a:t>Crash Diagrams</a:t>
              </a:r>
            </a:p>
          </p:txBody>
        </p:sp>
        <p:sp>
          <p:nvSpPr>
            <p:cNvPr id="18" name="TextBox 17"/>
            <p:cNvSpPr txBox="1"/>
            <p:nvPr/>
          </p:nvSpPr>
          <p:spPr>
            <a:xfrm>
              <a:off x="2858453" y="5398441"/>
              <a:ext cx="914400" cy="685800"/>
            </a:xfrm>
            <a:prstGeom prst="rect">
              <a:avLst/>
            </a:prstGeom>
            <a:solidFill>
              <a:srgbClr val="A6A6A6">
                <a:alpha val="80000"/>
              </a:srgbClr>
            </a:solidFill>
            <a:ln>
              <a:solidFill>
                <a:schemeClr val="accent3">
                  <a:lumMod val="50000"/>
                </a:schemeClr>
              </a:solidFill>
            </a:ln>
          </p:spPr>
          <p:txBody>
            <a:bodyPr wrap="square" rtlCol="0" anchor="ctr">
              <a:noAutofit/>
            </a:bodyPr>
            <a:lstStyle/>
            <a:p>
              <a:pPr algn="ctr"/>
              <a:r>
                <a:rPr lang="en-US" sz="1050" b="1" dirty="0">
                  <a:solidFill>
                    <a:schemeClr val="bg1"/>
                  </a:solidFill>
                </a:rPr>
                <a:t>Description of Existing Crash Trends</a:t>
              </a:r>
            </a:p>
          </p:txBody>
        </p:sp>
        <p:sp>
          <p:nvSpPr>
            <p:cNvPr id="42" name="TextBox 41"/>
            <p:cNvSpPr txBox="1"/>
            <p:nvPr/>
          </p:nvSpPr>
          <p:spPr>
            <a:xfrm>
              <a:off x="8001953" y="5398441"/>
              <a:ext cx="1047750" cy="685800"/>
            </a:xfrm>
            <a:prstGeom prst="rect">
              <a:avLst/>
            </a:prstGeom>
            <a:solidFill>
              <a:srgbClr val="A6A6A6">
                <a:alpha val="80000"/>
              </a:srgbClr>
            </a:solidFill>
            <a:ln>
              <a:solidFill>
                <a:schemeClr val="accent3">
                  <a:lumMod val="50000"/>
                </a:schemeClr>
              </a:solidFill>
            </a:ln>
          </p:spPr>
          <p:txBody>
            <a:bodyPr wrap="square" rtlCol="0" anchor="ctr">
              <a:noAutofit/>
            </a:bodyPr>
            <a:lstStyle/>
            <a:p>
              <a:pPr algn="ctr"/>
              <a:r>
                <a:rPr lang="en-US" sz="1050" b="1" dirty="0">
                  <a:solidFill>
                    <a:schemeClr val="bg1"/>
                  </a:solidFill>
                </a:rPr>
                <a:t>Documentation</a:t>
              </a:r>
            </a:p>
          </p:txBody>
        </p:sp>
        <p:sp>
          <p:nvSpPr>
            <p:cNvPr id="46" name="TextBox 45"/>
            <p:cNvSpPr txBox="1"/>
            <p:nvPr/>
          </p:nvSpPr>
          <p:spPr>
            <a:xfrm>
              <a:off x="-27622" y="5398441"/>
              <a:ext cx="828675" cy="685800"/>
            </a:xfrm>
            <a:prstGeom prst="rect">
              <a:avLst/>
            </a:prstGeom>
            <a:noFill/>
            <a:ln>
              <a:noFill/>
            </a:ln>
          </p:spPr>
          <p:txBody>
            <a:bodyPr wrap="square" rtlCol="0" anchor="ctr">
              <a:noAutofit/>
            </a:bodyPr>
            <a:lstStyle/>
            <a:p>
              <a:pPr algn="ctr"/>
              <a:r>
                <a:rPr lang="en-US" sz="1050" b="1" dirty="0"/>
                <a:t>Existing Conditions</a:t>
              </a:r>
            </a:p>
          </p:txBody>
        </p:sp>
        <p:sp>
          <p:nvSpPr>
            <p:cNvPr id="5" name="Right Arrow 4"/>
            <p:cNvSpPr/>
            <p:nvPr/>
          </p:nvSpPr>
          <p:spPr>
            <a:xfrm>
              <a:off x="3887153" y="5636566"/>
              <a:ext cx="4000500" cy="209550"/>
            </a:xfrm>
            <a:prstGeom prst="rightArrow">
              <a:avLst/>
            </a:prstGeom>
            <a:solidFill>
              <a:srgbClr val="0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b="1" dirty="0"/>
            </a:p>
          </p:txBody>
        </p:sp>
      </p:grpSp>
      <p:grpSp>
        <p:nvGrpSpPr>
          <p:cNvPr id="55" name="Group 54"/>
          <p:cNvGrpSpPr/>
          <p:nvPr/>
        </p:nvGrpSpPr>
        <p:grpSpPr>
          <a:xfrm>
            <a:off x="39053" y="1712584"/>
            <a:ext cx="9010650" cy="685800"/>
            <a:chOff x="39053" y="3112441"/>
            <a:chExt cx="9010650" cy="685800"/>
          </a:xfrm>
        </p:grpSpPr>
        <p:sp>
          <p:nvSpPr>
            <p:cNvPr id="13" name="TextBox 12"/>
            <p:cNvSpPr txBox="1"/>
            <p:nvPr/>
          </p:nvSpPr>
          <p:spPr>
            <a:xfrm>
              <a:off x="801053" y="3112441"/>
              <a:ext cx="914400" cy="685800"/>
            </a:xfrm>
            <a:prstGeom prst="rect">
              <a:avLst/>
            </a:prstGeom>
            <a:solidFill>
              <a:srgbClr val="2D9DFF">
                <a:alpha val="60000"/>
              </a:srgbClr>
            </a:solidFill>
            <a:ln>
              <a:solidFill>
                <a:schemeClr val="accent3">
                  <a:lumMod val="50000"/>
                </a:schemeClr>
              </a:solidFill>
            </a:ln>
          </p:spPr>
          <p:txBody>
            <a:bodyPr wrap="square" rtlCol="0" anchor="ctr">
              <a:noAutofit/>
            </a:bodyPr>
            <a:lstStyle/>
            <a:p>
              <a:pPr algn="ctr"/>
              <a:r>
                <a:rPr lang="en-US" sz="1050" b="1" dirty="0">
                  <a:solidFill>
                    <a:schemeClr val="bg1"/>
                  </a:solidFill>
                </a:rPr>
                <a:t>Calculation of Crash Rates</a:t>
              </a:r>
            </a:p>
          </p:txBody>
        </p:sp>
        <p:sp>
          <p:nvSpPr>
            <p:cNvPr id="17" name="TextBox 16"/>
            <p:cNvSpPr txBox="1"/>
            <p:nvPr/>
          </p:nvSpPr>
          <p:spPr>
            <a:xfrm>
              <a:off x="1829753" y="3112441"/>
              <a:ext cx="914400" cy="685800"/>
            </a:xfrm>
            <a:prstGeom prst="rect">
              <a:avLst/>
            </a:prstGeom>
            <a:solidFill>
              <a:srgbClr val="2D9DFF">
                <a:alpha val="60000"/>
              </a:srgbClr>
            </a:solidFill>
            <a:ln>
              <a:solidFill>
                <a:schemeClr val="accent3">
                  <a:lumMod val="50000"/>
                </a:schemeClr>
              </a:solidFill>
            </a:ln>
          </p:spPr>
          <p:txBody>
            <a:bodyPr wrap="square" rtlCol="0" anchor="ctr">
              <a:noAutofit/>
            </a:bodyPr>
            <a:lstStyle/>
            <a:p>
              <a:pPr algn="ctr"/>
              <a:r>
                <a:rPr lang="en-US" sz="1050" b="1" dirty="0">
                  <a:solidFill>
                    <a:schemeClr val="bg1"/>
                  </a:solidFill>
                </a:rPr>
                <a:t>Crash Diagrams</a:t>
              </a:r>
            </a:p>
          </p:txBody>
        </p:sp>
        <p:sp>
          <p:nvSpPr>
            <p:cNvPr id="21" name="TextBox 20"/>
            <p:cNvSpPr txBox="1"/>
            <p:nvPr/>
          </p:nvSpPr>
          <p:spPr>
            <a:xfrm>
              <a:off x="2858453" y="3112441"/>
              <a:ext cx="914400" cy="685800"/>
            </a:xfrm>
            <a:prstGeom prst="rect">
              <a:avLst/>
            </a:prstGeom>
            <a:solidFill>
              <a:srgbClr val="2D9DFF">
                <a:alpha val="60000"/>
              </a:srgbClr>
            </a:solidFill>
            <a:ln>
              <a:solidFill>
                <a:schemeClr val="accent3">
                  <a:lumMod val="50000"/>
                </a:schemeClr>
              </a:solidFill>
            </a:ln>
          </p:spPr>
          <p:txBody>
            <a:bodyPr wrap="square" rtlCol="0" anchor="ctr">
              <a:noAutofit/>
            </a:bodyPr>
            <a:lstStyle/>
            <a:p>
              <a:pPr algn="ctr"/>
              <a:r>
                <a:rPr lang="en-US" sz="1050" b="1" dirty="0">
                  <a:solidFill>
                    <a:schemeClr val="bg1"/>
                  </a:solidFill>
                </a:rPr>
                <a:t>Description of Existing Crash Trends</a:t>
              </a:r>
            </a:p>
          </p:txBody>
        </p:sp>
        <p:sp>
          <p:nvSpPr>
            <p:cNvPr id="25" name="TextBox 24"/>
            <p:cNvSpPr txBox="1"/>
            <p:nvPr/>
          </p:nvSpPr>
          <p:spPr>
            <a:xfrm>
              <a:off x="3887153" y="3112441"/>
              <a:ext cx="914400" cy="685800"/>
            </a:xfrm>
            <a:prstGeom prst="rect">
              <a:avLst/>
            </a:prstGeom>
            <a:solidFill>
              <a:srgbClr val="2D9DFF">
                <a:alpha val="60000"/>
              </a:srgbClr>
            </a:solidFill>
            <a:ln>
              <a:solidFill>
                <a:schemeClr val="accent3">
                  <a:lumMod val="50000"/>
                </a:schemeClr>
              </a:solidFill>
            </a:ln>
          </p:spPr>
          <p:txBody>
            <a:bodyPr wrap="square" rtlCol="0" anchor="ctr">
              <a:noAutofit/>
            </a:bodyPr>
            <a:lstStyle/>
            <a:p>
              <a:pPr algn="ctr"/>
              <a:r>
                <a:rPr lang="en-US" sz="1050" b="1" dirty="0">
                  <a:solidFill>
                    <a:schemeClr val="bg1"/>
                  </a:solidFill>
                </a:rPr>
                <a:t>Safety Performance Functions</a:t>
              </a:r>
            </a:p>
          </p:txBody>
        </p:sp>
        <p:sp>
          <p:nvSpPr>
            <p:cNvPr id="37" name="TextBox 36"/>
            <p:cNvSpPr txBox="1"/>
            <p:nvPr/>
          </p:nvSpPr>
          <p:spPr>
            <a:xfrm>
              <a:off x="5944553" y="3112441"/>
              <a:ext cx="914400" cy="685800"/>
            </a:xfrm>
            <a:prstGeom prst="rect">
              <a:avLst/>
            </a:prstGeom>
            <a:solidFill>
              <a:srgbClr val="2D9DFF">
                <a:alpha val="60000"/>
              </a:srgbClr>
            </a:solidFill>
            <a:ln>
              <a:solidFill>
                <a:schemeClr val="accent3">
                  <a:lumMod val="50000"/>
                </a:schemeClr>
              </a:solidFill>
            </a:ln>
          </p:spPr>
          <p:txBody>
            <a:bodyPr wrap="square" rtlCol="0" anchor="ctr">
              <a:noAutofit/>
            </a:bodyPr>
            <a:lstStyle/>
            <a:p>
              <a:pPr algn="ctr"/>
              <a:r>
                <a:rPr lang="en-US" sz="1050" b="1" dirty="0">
                  <a:solidFill>
                    <a:schemeClr val="bg1"/>
                  </a:solidFill>
                </a:rPr>
                <a:t>Crash Reduction Estimation (CMF’s)</a:t>
              </a:r>
            </a:p>
          </p:txBody>
        </p:sp>
        <p:sp>
          <p:nvSpPr>
            <p:cNvPr id="41" name="TextBox 40"/>
            <p:cNvSpPr txBox="1"/>
            <p:nvPr/>
          </p:nvSpPr>
          <p:spPr>
            <a:xfrm>
              <a:off x="6973253" y="3112441"/>
              <a:ext cx="914400" cy="685800"/>
            </a:xfrm>
            <a:prstGeom prst="rect">
              <a:avLst/>
            </a:prstGeom>
            <a:solidFill>
              <a:srgbClr val="2D9DFF">
                <a:alpha val="60000"/>
              </a:srgbClr>
            </a:solidFill>
            <a:ln>
              <a:solidFill>
                <a:schemeClr val="accent3">
                  <a:lumMod val="50000"/>
                </a:schemeClr>
              </a:solidFill>
            </a:ln>
          </p:spPr>
          <p:txBody>
            <a:bodyPr wrap="square" rtlCol="0" anchor="ctr">
              <a:noAutofit/>
            </a:bodyPr>
            <a:lstStyle/>
            <a:p>
              <a:pPr algn="ctr"/>
              <a:r>
                <a:rPr lang="en-US" sz="1050" b="1" dirty="0">
                  <a:solidFill>
                    <a:schemeClr val="bg1"/>
                  </a:solidFill>
                </a:rPr>
                <a:t>Benefit Cost Analysis (Optional)</a:t>
              </a:r>
            </a:p>
          </p:txBody>
        </p:sp>
        <p:sp>
          <p:nvSpPr>
            <p:cNvPr id="45" name="TextBox 44"/>
            <p:cNvSpPr txBox="1"/>
            <p:nvPr/>
          </p:nvSpPr>
          <p:spPr>
            <a:xfrm>
              <a:off x="8001953" y="3112441"/>
              <a:ext cx="1047750" cy="685800"/>
            </a:xfrm>
            <a:prstGeom prst="rect">
              <a:avLst/>
            </a:prstGeom>
            <a:solidFill>
              <a:srgbClr val="2D9DFF">
                <a:alpha val="60000"/>
              </a:srgbClr>
            </a:solidFill>
            <a:ln>
              <a:solidFill>
                <a:schemeClr val="accent3">
                  <a:lumMod val="50000"/>
                </a:schemeClr>
              </a:solidFill>
            </a:ln>
          </p:spPr>
          <p:txBody>
            <a:bodyPr wrap="square" rtlCol="0" anchor="ctr">
              <a:noAutofit/>
            </a:bodyPr>
            <a:lstStyle/>
            <a:p>
              <a:pPr algn="ctr"/>
              <a:r>
                <a:rPr lang="en-US" sz="1050" b="1" dirty="0">
                  <a:solidFill>
                    <a:schemeClr val="bg1"/>
                  </a:solidFill>
                </a:rPr>
                <a:t>Documentation</a:t>
              </a:r>
            </a:p>
          </p:txBody>
        </p:sp>
        <p:sp>
          <p:nvSpPr>
            <p:cNvPr id="49" name="TextBox 48"/>
            <p:cNvSpPr txBox="1"/>
            <p:nvPr/>
          </p:nvSpPr>
          <p:spPr>
            <a:xfrm>
              <a:off x="39053" y="3112441"/>
              <a:ext cx="762000" cy="685800"/>
            </a:xfrm>
            <a:prstGeom prst="rect">
              <a:avLst/>
            </a:prstGeom>
            <a:noFill/>
            <a:ln>
              <a:noFill/>
            </a:ln>
          </p:spPr>
          <p:txBody>
            <a:bodyPr wrap="square" rtlCol="0" anchor="ctr">
              <a:noAutofit/>
            </a:bodyPr>
            <a:lstStyle/>
            <a:p>
              <a:pPr algn="ctr"/>
              <a:r>
                <a:rPr lang="en-US" sz="1050" b="1" dirty="0"/>
                <a:t>IJR</a:t>
              </a:r>
            </a:p>
          </p:txBody>
        </p:sp>
        <p:sp>
          <p:nvSpPr>
            <p:cNvPr id="51" name="Right Arrow 50"/>
            <p:cNvSpPr/>
            <p:nvPr/>
          </p:nvSpPr>
          <p:spPr>
            <a:xfrm>
              <a:off x="4915853" y="3350566"/>
              <a:ext cx="914400" cy="209550"/>
            </a:xfrm>
            <a:prstGeom prst="rightArrow">
              <a:avLst/>
            </a:prstGeom>
            <a:solidFill>
              <a:srgbClr val="0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b="1" dirty="0"/>
            </a:p>
          </p:txBody>
        </p:sp>
      </p:grpSp>
      <p:grpSp>
        <p:nvGrpSpPr>
          <p:cNvPr id="56" name="Group 55"/>
          <p:cNvGrpSpPr/>
          <p:nvPr/>
        </p:nvGrpSpPr>
        <p:grpSpPr>
          <a:xfrm>
            <a:off x="39053" y="3236584"/>
            <a:ext cx="9010650" cy="685800"/>
            <a:chOff x="39053" y="4636441"/>
            <a:chExt cx="9010650" cy="685800"/>
          </a:xfrm>
        </p:grpSpPr>
        <p:sp>
          <p:nvSpPr>
            <p:cNvPr id="8" name="TextBox 7"/>
            <p:cNvSpPr txBox="1"/>
            <p:nvPr/>
          </p:nvSpPr>
          <p:spPr>
            <a:xfrm>
              <a:off x="801053" y="4636441"/>
              <a:ext cx="914400" cy="685800"/>
            </a:xfrm>
            <a:prstGeom prst="rect">
              <a:avLst/>
            </a:prstGeom>
            <a:solidFill>
              <a:srgbClr val="68D321">
                <a:alpha val="60000"/>
              </a:srgbClr>
            </a:solidFill>
            <a:ln>
              <a:solidFill>
                <a:schemeClr val="accent3">
                  <a:lumMod val="50000"/>
                </a:schemeClr>
              </a:solidFill>
            </a:ln>
          </p:spPr>
          <p:txBody>
            <a:bodyPr wrap="square" rtlCol="0" anchor="ctr">
              <a:noAutofit/>
            </a:bodyPr>
            <a:lstStyle/>
            <a:p>
              <a:pPr algn="ctr"/>
              <a:r>
                <a:rPr lang="en-US" sz="1050" b="1" dirty="0">
                  <a:solidFill>
                    <a:schemeClr val="bg1"/>
                  </a:solidFill>
                </a:rPr>
                <a:t>Calculation of Crash Rates</a:t>
              </a:r>
            </a:p>
          </p:txBody>
        </p:sp>
        <p:sp>
          <p:nvSpPr>
            <p:cNvPr id="15" name="TextBox 14"/>
            <p:cNvSpPr txBox="1"/>
            <p:nvPr/>
          </p:nvSpPr>
          <p:spPr>
            <a:xfrm>
              <a:off x="1829753" y="4636441"/>
              <a:ext cx="914400" cy="685800"/>
            </a:xfrm>
            <a:prstGeom prst="rect">
              <a:avLst/>
            </a:prstGeom>
            <a:solidFill>
              <a:srgbClr val="68D321">
                <a:alpha val="60000"/>
              </a:srgbClr>
            </a:solidFill>
            <a:ln>
              <a:solidFill>
                <a:schemeClr val="accent3">
                  <a:lumMod val="50000"/>
                </a:schemeClr>
              </a:solidFill>
            </a:ln>
          </p:spPr>
          <p:txBody>
            <a:bodyPr wrap="square" rtlCol="0" anchor="ctr">
              <a:noAutofit/>
            </a:bodyPr>
            <a:lstStyle/>
            <a:p>
              <a:pPr algn="ctr"/>
              <a:r>
                <a:rPr lang="en-US" sz="1050" b="1" dirty="0">
                  <a:solidFill>
                    <a:schemeClr val="bg1"/>
                  </a:solidFill>
                </a:rPr>
                <a:t>Crash Diagrams</a:t>
              </a:r>
            </a:p>
          </p:txBody>
        </p:sp>
        <p:sp>
          <p:nvSpPr>
            <p:cNvPr id="19" name="TextBox 18"/>
            <p:cNvSpPr txBox="1"/>
            <p:nvPr/>
          </p:nvSpPr>
          <p:spPr>
            <a:xfrm>
              <a:off x="2858453" y="4636441"/>
              <a:ext cx="914400" cy="685800"/>
            </a:xfrm>
            <a:prstGeom prst="rect">
              <a:avLst/>
            </a:prstGeom>
            <a:solidFill>
              <a:srgbClr val="68D321">
                <a:alpha val="60000"/>
              </a:srgbClr>
            </a:solidFill>
            <a:ln>
              <a:solidFill>
                <a:schemeClr val="accent3">
                  <a:lumMod val="50000"/>
                </a:schemeClr>
              </a:solidFill>
            </a:ln>
          </p:spPr>
          <p:txBody>
            <a:bodyPr wrap="square" rtlCol="0" anchor="ctr">
              <a:noAutofit/>
            </a:bodyPr>
            <a:lstStyle/>
            <a:p>
              <a:pPr algn="ctr"/>
              <a:r>
                <a:rPr lang="en-US" sz="1050" b="1" dirty="0">
                  <a:solidFill>
                    <a:schemeClr val="bg1"/>
                  </a:solidFill>
                </a:rPr>
                <a:t>Description of Existing Crash Trends</a:t>
              </a:r>
            </a:p>
          </p:txBody>
        </p:sp>
        <p:sp>
          <p:nvSpPr>
            <p:cNvPr id="35" name="TextBox 34"/>
            <p:cNvSpPr txBox="1"/>
            <p:nvPr/>
          </p:nvSpPr>
          <p:spPr>
            <a:xfrm>
              <a:off x="5944553" y="4636441"/>
              <a:ext cx="914400" cy="685800"/>
            </a:xfrm>
            <a:prstGeom prst="rect">
              <a:avLst/>
            </a:prstGeom>
            <a:solidFill>
              <a:srgbClr val="68D321">
                <a:alpha val="60000"/>
              </a:srgbClr>
            </a:solidFill>
            <a:ln>
              <a:solidFill>
                <a:schemeClr val="accent3">
                  <a:lumMod val="50000"/>
                </a:schemeClr>
              </a:solidFill>
            </a:ln>
          </p:spPr>
          <p:txBody>
            <a:bodyPr wrap="square" rtlCol="0" anchor="ctr">
              <a:noAutofit/>
            </a:bodyPr>
            <a:lstStyle/>
            <a:p>
              <a:pPr algn="ctr"/>
              <a:r>
                <a:rPr lang="en-US" sz="1050" b="1" dirty="0">
                  <a:solidFill>
                    <a:schemeClr val="bg1"/>
                  </a:solidFill>
                </a:rPr>
                <a:t>Crash Reduction Estimation (CMF’s)</a:t>
              </a:r>
            </a:p>
          </p:txBody>
        </p:sp>
        <p:sp>
          <p:nvSpPr>
            <p:cNvPr id="43" name="TextBox 42"/>
            <p:cNvSpPr txBox="1"/>
            <p:nvPr/>
          </p:nvSpPr>
          <p:spPr>
            <a:xfrm>
              <a:off x="8001953" y="4636441"/>
              <a:ext cx="1047750" cy="685800"/>
            </a:xfrm>
            <a:prstGeom prst="rect">
              <a:avLst/>
            </a:prstGeom>
            <a:solidFill>
              <a:srgbClr val="68D321">
                <a:alpha val="60000"/>
              </a:srgbClr>
            </a:solidFill>
            <a:ln>
              <a:solidFill>
                <a:schemeClr val="accent3">
                  <a:lumMod val="50000"/>
                </a:schemeClr>
              </a:solidFill>
            </a:ln>
          </p:spPr>
          <p:txBody>
            <a:bodyPr wrap="square" rtlCol="0" anchor="ctr">
              <a:noAutofit/>
            </a:bodyPr>
            <a:lstStyle/>
            <a:p>
              <a:pPr algn="ctr"/>
              <a:r>
                <a:rPr lang="en-US" sz="1050" b="1" dirty="0">
                  <a:solidFill>
                    <a:schemeClr val="bg1"/>
                  </a:solidFill>
                </a:rPr>
                <a:t>Documentation</a:t>
              </a:r>
            </a:p>
          </p:txBody>
        </p:sp>
        <p:sp>
          <p:nvSpPr>
            <p:cNvPr id="47" name="TextBox 46"/>
            <p:cNvSpPr txBox="1"/>
            <p:nvPr/>
          </p:nvSpPr>
          <p:spPr>
            <a:xfrm>
              <a:off x="39053" y="4636441"/>
              <a:ext cx="762000" cy="685800"/>
            </a:xfrm>
            <a:prstGeom prst="rect">
              <a:avLst/>
            </a:prstGeom>
            <a:noFill/>
            <a:ln>
              <a:noFill/>
            </a:ln>
          </p:spPr>
          <p:txBody>
            <a:bodyPr wrap="square" rtlCol="0" anchor="ctr">
              <a:noAutofit/>
            </a:bodyPr>
            <a:lstStyle/>
            <a:p>
              <a:pPr algn="ctr"/>
              <a:r>
                <a:rPr lang="en-US" sz="1050" b="1" dirty="0"/>
                <a:t>IOAR</a:t>
              </a:r>
            </a:p>
          </p:txBody>
        </p:sp>
        <p:sp>
          <p:nvSpPr>
            <p:cNvPr id="50" name="Right Arrow 49"/>
            <p:cNvSpPr/>
            <p:nvPr/>
          </p:nvSpPr>
          <p:spPr>
            <a:xfrm>
              <a:off x="3887153" y="4874566"/>
              <a:ext cx="1943100" cy="209550"/>
            </a:xfrm>
            <a:prstGeom prst="rightArrow">
              <a:avLst/>
            </a:prstGeom>
            <a:solidFill>
              <a:srgbClr val="0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b="1" dirty="0"/>
            </a:p>
          </p:txBody>
        </p:sp>
        <p:sp>
          <p:nvSpPr>
            <p:cNvPr id="52" name="Right Arrow 51"/>
            <p:cNvSpPr/>
            <p:nvPr/>
          </p:nvSpPr>
          <p:spPr>
            <a:xfrm>
              <a:off x="6973253" y="4874566"/>
              <a:ext cx="914400" cy="209550"/>
            </a:xfrm>
            <a:prstGeom prst="rightArrow">
              <a:avLst/>
            </a:prstGeom>
            <a:solidFill>
              <a:srgbClr val="0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b="1" dirty="0"/>
            </a:p>
          </p:txBody>
        </p:sp>
      </p:grpSp>
      <p:sp>
        <p:nvSpPr>
          <p:cNvPr id="53" name="Content Placeholder 2"/>
          <p:cNvSpPr txBox="1">
            <a:spLocks/>
          </p:cNvSpPr>
          <p:nvPr/>
        </p:nvSpPr>
        <p:spPr>
          <a:xfrm>
            <a:off x="166540" y="1208045"/>
            <a:ext cx="8511116" cy="965682"/>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en-US" sz="2000" dirty="0">
                <a:solidFill>
                  <a:srgbClr val="243B76"/>
                </a:solidFill>
              </a:rPr>
              <a:t>IARs require an updated safety analysis methodology</a:t>
            </a:r>
          </a:p>
          <a:p>
            <a:pPr algn="just"/>
            <a:endParaRPr lang="en-US" sz="1800" dirty="0">
              <a:solidFill>
                <a:srgbClr val="1C2A5A"/>
              </a:solidFill>
            </a:endParaRPr>
          </a:p>
        </p:txBody>
      </p:sp>
    </p:spTree>
    <p:extLst>
      <p:ext uri="{BB962C8B-B14F-4D97-AF65-F5344CB8AC3E}">
        <p14:creationId xmlns:p14="http://schemas.microsoft.com/office/powerpoint/2010/main" val="2762422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20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20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20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75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8"/>
          <p:cNvSpPr txBox="1">
            <a:spLocks/>
          </p:cNvSpPr>
          <p:nvPr/>
        </p:nvSpPr>
        <p:spPr>
          <a:xfrm>
            <a:off x="1257302" y="1676402"/>
            <a:ext cx="7160249" cy="136422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pPr>
              <a:defRPr/>
            </a:pPr>
            <a:r>
              <a:rPr lang="en-US" sz="6000" dirty="0"/>
              <a:t>Interchange Access Request Review</a:t>
            </a:r>
          </a:p>
        </p:txBody>
      </p:sp>
    </p:spTree>
    <p:extLst>
      <p:ext uri="{BB962C8B-B14F-4D97-AF65-F5344CB8AC3E}">
        <p14:creationId xmlns:p14="http://schemas.microsoft.com/office/powerpoint/2010/main" val="72844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Elbow Connector 54"/>
          <p:cNvCxnSpPr>
            <a:stCxn id="26" idx="0"/>
            <a:endCxn id="8" idx="2"/>
          </p:cNvCxnSpPr>
          <p:nvPr/>
        </p:nvCxnSpPr>
        <p:spPr>
          <a:xfrm rot="5400000" flipH="1" flipV="1">
            <a:off x="2095904" y="2030052"/>
            <a:ext cx="816185" cy="1983185"/>
          </a:xfrm>
          <a:prstGeom prst="bentConnector3">
            <a:avLst>
              <a:gd name="adj1" fmla="val 60892"/>
            </a:avLst>
          </a:prstGeom>
          <a:ln w="76200">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endCxn id="14" idx="0"/>
          </p:cNvCxnSpPr>
          <p:nvPr/>
        </p:nvCxnSpPr>
        <p:spPr>
          <a:xfrm>
            <a:off x="1512401" y="4264182"/>
            <a:ext cx="0" cy="751180"/>
          </a:xfrm>
          <a:prstGeom prst="straightConnector1">
            <a:avLst/>
          </a:prstGeom>
          <a:ln w="76200">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endCxn id="10" idx="2"/>
          </p:cNvCxnSpPr>
          <p:nvPr/>
        </p:nvCxnSpPr>
        <p:spPr>
          <a:xfrm flipV="1">
            <a:off x="5452557" y="2613548"/>
            <a:ext cx="0" cy="870456"/>
          </a:xfrm>
          <a:prstGeom prst="straightConnector1">
            <a:avLst/>
          </a:prstGeom>
          <a:ln w="76200">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sp>
        <p:nvSpPr>
          <p:cNvPr id="6"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IAR Review Process</a:t>
            </a:r>
          </a:p>
        </p:txBody>
      </p:sp>
      <p:sp>
        <p:nvSpPr>
          <p:cNvPr id="9" name="Content Placeholder 2"/>
          <p:cNvSpPr txBox="1">
            <a:spLocks/>
          </p:cNvSpPr>
          <p:nvPr/>
        </p:nvSpPr>
        <p:spPr>
          <a:xfrm>
            <a:off x="166540" y="1254760"/>
            <a:ext cx="8511116"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defTabSz="457189">
              <a:buClr>
                <a:srgbClr val="D40A23"/>
              </a:buClr>
              <a:buFont typeface="Arial"/>
              <a:buChar char="•"/>
            </a:pPr>
            <a:r>
              <a:rPr lang="en-US" sz="2000" dirty="0">
                <a:solidFill>
                  <a:srgbClr val="243B76"/>
                </a:solidFill>
              </a:rPr>
              <a:t>IAR Review Process</a:t>
            </a:r>
            <a:endParaRPr lang="en-US" sz="1200" dirty="0">
              <a:solidFill>
                <a:srgbClr val="243B76"/>
              </a:solidFill>
            </a:endParaRPr>
          </a:p>
        </p:txBody>
      </p:sp>
      <p:cxnSp>
        <p:nvCxnSpPr>
          <p:cNvPr id="7" name="Straight Arrow Connector 6"/>
          <p:cNvCxnSpPr>
            <a:stCxn id="2" idx="3"/>
            <a:endCxn id="8" idx="1"/>
          </p:cNvCxnSpPr>
          <p:nvPr/>
        </p:nvCxnSpPr>
        <p:spPr>
          <a:xfrm flipV="1">
            <a:off x="2136618" y="2283100"/>
            <a:ext cx="747860" cy="1"/>
          </a:xfrm>
          <a:prstGeom prst="straightConnector1">
            <a:avLst/>
          </a:prstGeom>
          <a:ln w="76200">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1"/>
            <a:endCxn id="25" idx="3"/>
          </p:cNvCxnSpPr>
          <p:nvPr/>
        </p:nvCxnSpPr>
        <p:spPr>
          <a:xfrm flipH="1">
            <a:off x="2123510" y="3814456"/>
            <a:ext cx="760968" cy="0"/>
          </a:xfrm>
          <a:prstGeom prst="straightConnector1">
            <a:avLst/>
          </a:prstGeom>
          <a:ln w="76200">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8" idx="3"/>
            <a:endCxn id="10" idx="1"/>
          </p:cNvCxnSpPr>
          <p:nvPr/>
        </p:nvCxnSpPr>
        <p:spPr>
          <a:xfrm flipV="1">
            <a:off x="4106696" y="2283099"/>
            <a:ext cx="747860" cy="1"/>
          </a:xfrm>
          <a:prstGeom prst="straightConnector1">
            <a:avLst/>
          </a:prstGeom>
          <a:ln w="76200">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0" idx="3"/>
            <a:endCxn id="13" idx="1"/>
          </p:cNvCxnSpPr>
          <p:nvPr/>
        </p:nvCxnSpPr>
        <p:spPr>
          <a:xfrm flipV="1">
            <a:off x="6076774" y="2283098"/>
            <a:ext cx="747860" cy="1"/>
          </a:xfrm>
          <a:prstGeom prst="straightConnector1">
            <a:avLst/>
          </a:prstGeom>
          <a:ln w="76200">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3" idx="2"/>
            <a:endCxn id="17" idx="0"/>
          </p:cNvCxnSpPr>
          <p:nvPr/>
        </p:nvCxnSpPr>
        <p:spPr>
          <a:xfrm>
            <a:off x="7435743" y="2613549"/>
            <a:ext cx="0" cy="870457"/>
          </a:xfrm>
          <a:prstGeom prst="straightConnector1">
            <a:avLst/>
          </a:prstGeom>
          <a:ln w="76200">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7" idx="1"/>
            <a:endCxn id="15" idx="3"/>
          </p:cNvCxnSpPr>
          <p:nvPr/>
        </p:nvCxnSpPr>
        <p:spPr>
          <a:xfrm flipH="1">
            <a:off x="6063666" y="3814456"/>
            <a:ext cx="760968" cy="0"/>
          </a:xfrm>
          <a:prstGeom prst="straightConnector1">
            <a:avLst/>
          </a:prstGeom>
          <a:ln w="76200">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5" idx="1"/>
            <a:endCxn id="16" idx="3"/>
          </p:cNvCxnSpPr>
          <p:nvPr/>
        </p:nvCxnSpPr>
        <p:spPr>
          <a:xfrm flipH="1">
            <a:off x="4106696" y="3814456"/>
            <a:ext cx="734752" cy="0"/>
          </a:xfrm>
          <a:prstGeom prst="straightConnector1">
            <a:avLst/>
          </a:prstGeom>
          <a:ln w="76200">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914400" y="1952649"/>
            <a:ext cx="1222218" cy="660903"/>
          </a:xfrm>
          <a:prstGeom prst="round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rgbClr val="000000"/>
                </a:solidFill>
              </a:rPr>
              <a:t>Originator performs QC and submits IAR</a:t>
            </a:r>
          </a:p>
        </p:txBody>
      </p:sp>
      <p:sp>
        <p:nvSpPr>
          <p:cNvPr id="8" name="Rounded Rectangle 7"/>
          <p:cNvSpPr/>
          <p:nvPr/>
        </p:nvSpPr>
        <p:spPr>
          <a:xfrm>
            <a:off x="2884478" y="1952648"/>
            <a:ext cx="1222218" cy="660903"/>
          </a:xfrm>
          <a:prstGeom prst="roundRect">
            <a:avLst/>
          </a:prstGeom>
          <a:solidFill>
            <a:srgbClr val="4472C4"/>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bg1"/>
                </a:solidFill>
              </a:rPr>
              <a:t>Review by QC checker (IRC)</a:t>
            </a:r>
          </a:p>
        </p:txBody>
      </p:sp>
      <p:sp>
        <p:nvSpPr>
          <p:cNvPr id="10" name="Rounded Rectangle 9"/>
          <p:cNvSpPr/>
          <p:nvPr/>
        </p:nvSpPr>
        <p:spPr>
          <a:xfrm>
            <a:off x="4854556" y="1952647"/>
            <a:ext cx="1222218" cy="660903"/>
          </a:xfrm>
          <a:prstGeom prst="round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rgbClr val="000000"/>
                </a:solidFill>
              </a:rPr>
              <a:t>Concurrence by originator</a:t>
            </a:r>
          </a:p>
        </p:txBody>
      </p:sp>
      <p:sp>
        <p:nvSpPr>
          <p:cNvPr id="13" name="Rounded Rectangle 12"/>
          <p:cNvSpPr/>
          <p:nvPr/>
        </p:nvSpPr>
        <p:spPr>
          <a:xfrm>
            <a:off x="6824634" y="1952646"/>
            <a:ext cx="1222218" cy="660903"/>
          </a:xfrm>
          <a:prstGeom prst="roundRect">
            <a:avLst/>
          </a:prstGeom>
          <a:solidFill>
            <a:srgbClr val="0DB14B"/>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bg1"/>
                </a:solidFill>
              </a:rPr>
              <a:t>Incorporation by originator</a:t>
            </a:r>
          </a:p>
        </p:txBody>
      </p:sp>
      <p:sp>
        <p:nvSpPr>
          <p:cNvPr id="14" name="Rounded Rectangle 13"/>
          <p:cNvSpPr/>
          <p:nvPr/>
        </p:nvSpPr>
        <p:spPr>
          <a:xfrm>
            <a:off x="914400" y="5015364"/>
            <a:ext cx="1222218" cy="660903"/>
          </a:xfrm>
          <a:prstGeom prst="round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rgbClr val="000000"/>
                </a:solidFill>
              </a:rPr>
              <a:t>IAR submitted to FHWA (as applicable)</a:t>
            </a:r>
          </a:p>
        </p:txBody>
      </p:sp>
      <p:sp>
        <p:nvSpPr>
          <p:cNvPr id="16" name="Rounded Rectangle 15"/>
          <p:cNvSpPr/>
          <p:nvPr/>
        </p:nvSpPr>
        <p:spPr>
          <a:xfrm>
            <a:off x="2884478" y="3484006"/>
            <a:ext cx="1222218" cy="660903"/>
          </a:xfrm>
          <a:prstGeom prst="round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rgbClr val="000000"/>
                </a:solidFill>
              </a:rPr>
              <a:t>IRC submits IAR to SIRC for QA</a:t>
            </a:r>
          </a:p>
        </p:txBody>
      </p:sp>
      <p:sp>
        <p:nvSpPr>
          <p:cNvPr id="17" name="Rounded Rectangle 16"/>
          <p:cNvSpPr/>
          <p:nvPr/>
        </p:nvSpPr>
        <p:spPr>
          <a:xfrm>
            <a:off x="6824634" y="3484006"/>
            <a:ext cx="1222218" cy="660903"/>
          </a:xfrm>
          <a:prstGeom prst="round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rgbClr val="000000"/>
                </a:solidFill>
              </a:rPr>
              <a:t>Verification by QC Checker (IRC)</a:t>
            </a:r>
          </a:p>
        </p:txBody>
      </p:sp>
      <p:grpSp>
        <p:nvGrpSpPr>
          <p:cNvPr id="23" name="Group 22"/>
          <p:cNvGrpSpPr/>
          <p:nvPr/>
        </p:nvGrpSpPr>
        <p:grpSpPr>
          <a:xfrm>
            <a:off x="4841448" y="3060076"/>
            <a:ext cx="1222218" cy="1508760"/>
            <a:chOff x="4854555" y="3060076"/>
            <a:chExt cx="1222218" cy="1508760"/>
          </a:xfrm>
          <a:solidFill>
            <a:schemeClr val="bg1"/>
          </a:solidFill>
        </p:grpSpPr>
        <p:sp>
          <p:nvSpPr>
            <p:cNvPr id="15" name="Diamond 14"/>
            <p:cNvSpPr/>
            <p:nvPr/>
          </p:nvSpPr>
          <p:spPr>
            <a:xfrm>
              <a:off x="4854555" y="3060076"/>
              <a:ext cx="1222218" cy="1508760"/>
            </a:xfrm>
            <a:prstGeom prst="diamond">
              <a:avLst/>
            </a:prstGeom>
            <a:solidFill>
              <a:srgbClr val="996633"/>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b="1" dirty="0">
                <a:solidFill>
                  <a:schemeClr val="bg1"/>
                </a:solidFill>
              </a:endParaRPr>
            </a:p>
          </p:txBody>
        </p:sp>
        <p:sp>
          <p:nvSpPr>
            <p:cNvPr id="22" name="TextBox 21"/>
            <p:cNvSpPr txBox="1"/>
            <p:nvPr/>
          </p:nvSpPr>
          <p:spPr>
            <a:xfrm>
              <a:off x="4943881" y="3514373"/>
              <a:ext cx="1043567" cy="600164"/>
            </a:xfrm>
            <a:prstGeom prst="rect">
              <a:avLst/>
            </a:prstGeom>
            <a:noFill/>
          </p:spPr>
          <p:txBody>
            <a:bodyPr wrap="square" rtlCol="0">
              <a:spAutoFit/>
            </a:bodyPr>
            <a:lstStyle/>
            <a:p>
              <a:pPr algn="ctr"/>
              <a:r>
                <a:rPr lang="en-US" sz="1100" b="1" dirty="0">
                  <a:solidFill>
                    <a:schemeClr val="bg1"/>
                  </a:solidFill>
                </a:rPr>
                <a:t>Comments addressed satisfactorily</a:t>
              </a:r>
            </a:p>
          </p:txBody>
        </p:sp>
      </p:grpSp>
      <p:grpSp>
        <p:nvGrpSpPr>
          <p:cNvPr id="24" name="Group 23"/>
          <p:cNvGrpSpPr/>
          <p:nvPr/>
        </p:nvGrpSpPr>
        <p:grpSpPr>
          <a:xfrm>
            <a:off x="901292" y="3060076"/>
            <a:ext cx="1222218" cy="1508760"/>
            <a:chOff x="4854555" y="3060076"/>
            <a:chExt cx="1222218" cy="1508760"/>
          </a:xfrm>
          <a:solidFill>
            <a:schemeClr val="bg1"/>
          </a:solidFill>
        </p:grpSpPr>
        <p:sp>
          <p:nvSpPr>
            <p:cNvPr id="25" name="Diamond 24"/>
            <p:cNvSpPr/>
            <p:nvPr/>
          </p:nvSpPr>
          <p:spPr>
            <a:xfrm>
              <a:off x="4854555" y="3060076"/>
              <a:ext cx="1222218" cy="1508760"/>
            </a:xfrm>
            <a:prstGeom prst="diamond">
              <a:avLst/>
            </a:prstGeom>
            <a:solidFill>
              <a:srgbClr val="FFF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b="1" dirty="0">
                <a:solidFill>
                  <a:srgbClr val="000000"/>
                </a:solidFill>
              </a:endParaRPr>
            </a:p>
          </p:txBody>
        </p:sp>
        <p:sp>
          <p:nvSpPr>
            <p:cNvPr id="26" name="TextBox 25"/>
            <p:cNvSpPr txBox="1"/>
            <p:nvPr/>
          </p:nvSpPr>
          <p:spPr>
            <a:xfrm>
              <a:off x="4943881" y="3429734"/>
              <a:ext cx="1043567" cy="769441"/>
            </a:xfrm>
            <a:prstGeom prst="rect">
              <a:avLst/>
            </a:prstGeom>
            <a:noFill/>
            <a:ln>
              <a:noFill/>
            </a:ln>
          </p:spPr>
          <p:txBody>
            <a:bodyPr wrap="square" rtlCol="0">
              <a:spAutoFit/>
            </a:bodyPr>
            <a:lstStyle/>
            <a:p>
              <a:pPr algn="ctr"/>
              <a:r>
                <a:rPr lang="en-US" sz="1100" b="1" dirty="0">
                  <a:solidFill>
                    <a:srgbClr val="000000"/>
                  </a:solidFill>
                </a:rPr>
                <a:t>SIRC</a:t>
              </a:r>
            </a:p>
            <a:p>
              <a:pPr algn="ctr"/>
              <a:r>
                <a:rPr lang="en-US" sz="1100" b="1" dirty="0">
                  <a:solidFill>
                    <a:srgbClr val="000000"/>
                  </a:solidFill>
                </a:rPr>
                <a:t>Satisfied</a:t>
              </a:r>
            </a:p>
            <a:p>
              <a:pPr algn="ctr"/>
              <a:r>
                <a:rPr lang="en-US" sz="1100" b="1" dirty="0">
                  <a:solidFill>
                    <a:srgbClr val="000000"/>
                  </a:solidFill>
                </a:rPr>
                <a:t>with IAR submittal</a:t>
              </a:r>
            </a:p>
          </p:txBody>
        </p:sp>
      </p:grpSp>
      <p:sp>
        <p:nvSpPr>
          <p:cNvPr id="62" name="TextBox 61"/>
          <p:cNvSpPr txBox="1"/>
          <p:nvPr/>
        </p:nvSpPr>
        <p:spPr>
          <a:xfrm>
            <a:off x="1982212" y="2672307"/>
            <a:ext cx="1043567" cy="261610"/>
          </a:xfrm>
          <a:prstGeom prst="rect">
            <a:avLst/>
          </a:prstGeom>
          <a:noFill/>
        </p:spPr>
        <p:txBody>
          <a:bodyPr wrap="square" rtlCol="0">
            <a:spAutoFit/>
          </a:bodyPr>
          <a:lstStyle/>
          <a:p>
            <a:pPr algn="ctr"/>
            <a:r>
              <a:rPr lang="en-US" sz="1100" b="1" dirty="0">
                <a:solidFill>
                  <a:srgbClr val="000000"/>
                </a:solidFill>
              </a:rPr>
              <a:t>No</a:t>
            </a:r>
          </a:p>
        </p:txBody>
      </p:sp>
      <p:sp>
        <p:nvSpPr>
          <p:cNvPr id="63" name="TextBox 62"/>
          <p:cNvSpPr txBox="1"/>
          <p:nvPr/>
        </p:nvSpPr>
        <p:spPr>
          <a:xfrm>
            <a:off x="5119273" y="2811533"/>
            <a:ext cx="1043567" cy="261610"/>
          </a:xfrm>
          <a:prstGeom prst="rect">
            <a:avLst/>
          </a:prstGeom>
          <a:noFill/>
        </p:spPr>
        <p:txBody>
          <a:bodyPr wrap="square" rtlCol="0">
            <a:spAutoFit/>
          </a:bodyPr>
          <a:lstStyle/>
          <a:p>
            <a:pPr algn="ctr"/>
            <a:r>
              <a:rPr lang="en-US" sz="1100" b="1" dirty="0">
                <a:solidFill>
                  <a:srgbClr val="000000"/>
                </a:solidFill>
              </a:rPr>
              <a:t>No</a:t>
            </a:r>
          </a:p>
        </p:txBody>
      </p:sp>
      <p:sp>
        <p:nvSpPr>
          <p:cNvPr id="64" name="TextBox 63"/>
          <p:cNvSpPr txBox="1"/>
          <p:nvPr/>
        </p:nvSpPr>
        <p:spPr>
          <a:xfrm>
            <a:off x="4028509" y="3548152"/>
            <a:ext cx="1043567" cy="261610"/>
          </a:xfrm>
          <a:prstGeom prst="rect">
            <a:avLst/>
          </a:prstGeom>
          <a:noFill/>
          <a:ln>
            <a:noFill/>
          </a:ln>
        </p:spPr>
        <p:txBody>
          <a:bodyPr wrap="square" rtlCol="0">
            <a:spAutoFit/>
          </a:bodyPr>
          <a:lstStyle/>
          <a:p>
            <a:pPr algn="ctr"/>
            <a:r>
              <a:rPr lang="en-US" sz="1100" b="1" dirty="0">
                <a:solidFill>
                  <a:srgbClr val="000000"/>
                </a:solidFill>
              </a:rPr>
              <a:t>Yes</a:t>
            </a:r>
          </a:p>
        </p:txBody>
      </p:sp>
    </p:spTree>
    <p:extLst>
      <p:ext uri="{BB962C8B-B14F-4D97-AF65-F5344CB8AC3E}">
        <p14:creationId xmlns:p14="http://schemas.microsoft.com/office/powerpoint/2010/main" val="912193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750"/>
                                        <p:tgtEl>
                                          <p:spTgt spid="7"/>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7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750"/>
                                        <p:tgtEl>
                                          <p:spTgt spid="28"/>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750"/>
                                        <p:tgtEl>
                                          <p:spTgt spid="31"/>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75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up)">
                                      <p:cBhvr>
                                        <p:cTn id="36" dur="750"/>
                                        <p:tgtEl>
                                          <p:spTgt spid="34"/>
                                        </p:tgtEl>
                                      </p:cBhvr>
                                    </p:animEffect>
                                  </p:childTnLst>
                                </p:cTn>
                              </p:par>
                              <p:par>
                                <p:cTn id="37" presetID="22" presetClass="entr" presetSubtype="1" fill="hold" grpId="0" nodeType="with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75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right)">
                                      <p:cBhvr>
                                        <p:cTn id="44" dur="750"/>
                                        <p:tgtEl>
                                          <p:spTgt spid="37"/>
                                        </p:tgtEl>
                                      </p:cBhvr>
                                    </p:animEffect>
                                  </p:childTnLst>
                                </p:cTn>
                              </p:par>
                              <p:par>
                                <p:cTn id="45" presetID="22" presetClass="entr" presetSubtype="2" fill="hold" nodeType="withEffect">
                                  <p:stCondLst>
                                    <p:cond delay="500"/>
                                  </p:stCondLst>
                                  <p:childTnLst>
                                    <p:set>
                                      <p:cBhvr>
                                        <p:cTn id="46" dur="1" fill="hold">
                                          <p:stCondLst>
                                            <p:cond delay="0"/>
                                          </p:stCondLst>
                                        </p:cTn>
                                        <p:tgtEl>
                                          <p:spTgt spid="23"/>
                                        </p:tgtEl>
                                        <p:attrNameLst>
                                          <p:attrName>style.visibility</p:attrName>
                                        </p:attrNameLst>
                                      </p:cBhvr>
                                      <p:to>
                                        <p:strVal val="visible"/>
                                      </p:to>
                                    </p:set>
                                    <p:animEffect transition="in" filter="wipe(right)">
                                      <p:cBhvr>
                                        <p:cTn id="47" dur="75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down)">
                                      <p:cBhvr>
                                        <p:cTn id="52" dur="750"/>
                                        <p:tgtEl>
                                          <p:spTgt spid="63"/>
                                        </p:tgtEl>
                                      </p:cBhvr>
                                    </p:animEffect>
                                  </p:childTnLst>
                                </p:cTn>
                              </p:par>
                              <p:par>
                                <p:cTn id="53" presetID="22" presetClass="entr" presetSubtype="4"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down)">
                                      <p:cBhvr>
                                        <p:cTn id="55" dur="75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right)">
                                      <p:cBhvr>
                                        <p:cTn id="60" dur="750"/>
                                        <p:tgtEl>
                                          <p:spTgt spid="4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down)">
                                      <p:cBhvr>
                                        <p:cTn id="63" dur="750"/>
                                        <p:tgtEl>
                                          <p:spTgt spid="64"/>
                                        </p:tgtEl>
                                      </p:cBhvr>
                                    </p:animEffect>
                                  </p:childTnLst>
                                </p:cTn>
                              </p:par>
                              <p:par>
                                <p:cTn id="64" presetID="22" presetClass="entr" presetSubtype="2" fill="hold" grpId="0" nodeType="withEffect">
                                  <p:stCondLst>
                                    <p:cond delay="500"/>
                                  </p:stCondLst>
                                  <p:childTnLst>
                                    <p:set>
                                      <p:cBhvr>
                                        <p:cTn id="65" dur="1" fill="hold">
                                          <p:stCondLst>
                                            <p:cond delay="0"/>
                                          </p:stCondLst>
                                        </p:cTn>
                                        <p:tgtEl>
                                          <p:spTgt spid="16"/>
                                        </p:tgtEl>
                                        <p:attrNameLst>
                                          <p:attrName>style.visibility</p:attrName>
                                        </p:attrNameLst>
                                      </p:cBhvr>
                                      <p:to>
                                        <p:strVal val="visible"/>
                                      </p:to>
                                    </p:set>
                                    <p:animEffect transition="in" filter="wipe(right)">
                                      <p:cBhvr>
                                        <p:cTn id="66" dur="75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right)">
                                      <p:cBhvr>
                                        <p:cTn id="71" dur="750"/>
                                        <p:tgtEl>
                                          <p:spTgt spid="19"/>
                                        </p:tgtEl>
                                      </p:cBhvr>
                                    </p:animEffect>
                                  </p:childTnLst>
                                </p:cTn>
                              </p:par>
                              <p:par>
                                <p:cTn id="72" presetID="22" presetClass="entr" presetSubtype="2" fill="hold" nodeType="withEffect">
                                  <p:stCondLst>
                                    <p:cond delay="500"/>
                                  </p:stCondLst>
                                  <p:childTnLst>
                                    <p:set>
                                      <p:cBhvr>
                                        <p:cTn id="73" dur="1" fill="hold">
                                          <p:stCondLst>
                                            <p:cond delay="0"/>
                                          </p:stCondLst>
                                        </p:cTn>
                                        <p:tgtEl>
                                          <p:spTgt spid="24"/>
                                        </p:tgtEl>
                                        <p:attrNameLst>
                                          <p:attrName>style.visibility</p:attrName>
                                        </p:attrNameLst>
                                      </p:cBhvr>
                                      <p:to>
                                        <p:strVal val="visible"/>
                                      </p:to>
                                    </p:set>
                                    <p:animEffect transition="in" filter="wipe(right)">
                                      <p:cBhvr>
                                        <p:cTn id="74" dur="75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left)">
                                      <p:cBhvr>
                                        <p:cTn id="79" dur="750"/>
                                        <p:tgtEl>
                                          <p:spTgt spid="55"/>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750"/>
                                        <p:tgtEl>
                                          <p:spTgt spid="50"/>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4"/>
                                        </p:tgtEl>
                                        <p:attrNameLst>
                                          <p:attrName>style.visibility</p:attrName>
                                        </p:attrNameLst>
                                      </p:cBhvr>
                                      <p:to>
                                        <p:strVal val="visible"/>
                                      </p:to>
                                    </p:set>
                                    <p:animEffect transition="in" filter="wipe(up)">
                                      <p:cBhvr>
                                        <p:cTn id="9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3" grpId="0" animBg="1"/>
      <p:bldP spid="14" grpId="0" animBg="1"/>
      <p:bldP spid="16" grpId="0" animBg="1"/>
      <p:bldP spid="17" grpId="0" animBg="1"/>
      <p:bldP spid="62" grpId="0"/>
      <p:bldP spid="63" grpId="0"/>
      <p:bldP spid="6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8"/>
          <p:cNvSpPr txBox="1">
            <a:spLocks/>
          </p:cNvSpPr>
          <p:nvPr/>
        </p:nvSpPr>
        <p:spPr>
          <a:xfrm>
            <a:off x="1257302" y="1676402"/>
            <a:ext cx="7160249" cy="136422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pPr>
              <a:defRPr/>
            </a:pPr>
            <a:r>
              <a:rPr lang="en-US" sz="6000" dirty="0"/>
              <a:t>IAR Re-evaluation</a:t>
            </a:r>
          </a:p>
        </p:txBody>
      </p:sp>
    </p:spTree>
    <p:extLst>
      <p:ext uri="{BB962C8B-B14F-4D97-AF65-F5344CB8AC3E}">
        <p14:creationId xmlns:p14="http://schemas.microsoft.com/office/powerpoint/2010/main" val="387275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sp>
        <p:nvSpPr>
          <p:cNvPr id="7"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IAR Re-evaluation</a:t>
            </a:r>
          </a:p>
        </p:txBody>
      </p:sp>
      <p:sp>
        <p:nvSpPr>
          <p:cNvPr id="9" name="Content Placeholder 2"/>
          <p:cNvSpPr txBox="1">
            <a:spLocks/>
          </p:cNvSpPr>
          <p:nvPr/>
        </p:nvSpPr>
        <p:spPr>
          <a:xfrm>
            <a:off x="166542" y="1254760"/>
            <a:ext cx="5736319"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defTabSz="457189">
              <a:buClr>
                <a:srgbClr val="D40A23"/>
              </a:buClr>
              <a:buFont typeface="Arial"/>
              <a:buChar char="•"/>
            </a:pPr>
            <a:r>
              <a:rPr lang="en-US" sz="2000" dirty="0">
                <a:solidFill>
                  <a:srgbClr val="243B76"/>
                </a:solidFill>
              </a:rPr>
              <a:t>Re-evaluations are required for one or more of the following conditions:</a:t>
            </a:r>
          </a:p>
          <a:p>
            <a:pPr marL="796925" lvl="1" indent="-225425" defTabSz="457189">
              <a:buFont typeface="+mj-lt"/>
              <a:buAutoNum type="arabicPeriod"/>
            </a:pPr>
            <a:r>
              <a:rPr lang="en-US" sz="1600" dirty="0">
                <a:solidFill>
                  <a:srgbClr val="243B76"/>
                </a:solidFill>
              </a:rPr>
              <a:t>Change in an approved IAR design concept</a:t>
            </a:r>
          </a:p>
          <a:p>
            <a:pPr marL="796925" lvl="1" indent="-225425" defTabSz="457189">
              <a:buFont typeface="+mj-lt"/>
              <a:buAutoNum type="arabicPeriod"/>
            </a:pPr>
            <a:endParaRPr lang="en-US" sz="1600" dirty="0">
              <a:solidFill>
                <a:srgbClr val="243B76"/>
              </a:solidFill>
            </a:endParaRPr>
          </a:p>
          <a:p>
            <a:pPr marL="796925" lvl="1" indent="-225425" defTabSz="457189">
              <a:buFont typeface="+mj-lt"/>
              <a:buAutoNum type="arabicPeriod"/>
            </a:pPr>
            <a:r>
              <a:rPr lang="en-US" sz="1600" dirty="0">
                <a:solidFill>
                  <a:srgbClr val="243B76"/>
                </a:solidFill>
              </a:rPr>
              <a:t>Significant change in conditions (traffic characteristics, land use type, environment)</a:t>
            </a:r>
          </a:p>
          <a:p>
            <a:pPr marL="796925" lvl="1" indent="-225425" defTabSz="457189">
              <a:buFont typeface="+mj-lt"/>
              <a:buAutoNum type="arabicPeriod"/>
            </a:pPr>
            <a:endParaRPr lang="en-US" sz="1600" dirty="0">
              <a:solidFill>
                <a:srgbClr val="243B76"/>
              </a:solidFill>
            </a:endParaRPr>
          </a:p>
          <a:p>
            <a:pPr marL="796925" lvl="1" indent="-225425" defTabSz="457189">
              <a:buFont typeface="+mj-lt"/>
              <a:buAutoNum type="arabicPeriod"/>
            </a:pPr>
            <a:r>
              <a:rPr lang="en-US" sz="1600" dirty="0">
                <a:solidFill>
                  <a:srgbClr val="243B76"/>
                </a:solidFill>
              </a:rPr>
              <a:t>Failure of an IAR to progress to the construction phase within </a:t>
            </a:r>
            <a:r>
              <a:rPr lang="en-US" sz="1600" b="1" dirty="0">
                <a:solidFill>
                  <a:srgbClr val="243B76"/>
                </a:solidFill>
              </a:rPr>
              <a:t>three</a:t>
            </a:r>
            <a:r>
              <a:rPr lang="en-US" sz="1600" dirty="0">
                <a:solidFill>
                  <a:srgbClr val="243B76"/>
                </a:solidFill>
              </a:rPr>
              <a:t> years of approval (time lapse). The approval of the IAR occurs after SO&amp;E affirmative determination and NEPA parts are complete.</a:t>
            </a:r>
          </a:p>
          <a:p>
            <a:pPr marL="685800" lvl="1" indent="-114300" defTabSz="457189">
              <a:buFont typeface="Arial" pitchFamily="34" charset="0"/>
              <a:buChar char="•"/>
            </a:pPr>
            <a:endParaRPr lang="en-US" sz="1600" dirty="0">
              <a:solidFill>
                <a:srgbClr val="243B76"/>
              </a:solidFill>
            </a:endParaRPr>
          </a:p>
          <a:p>
            <a:pPr marL="342900" lvl="1" indent="-342900" defTabSz="457189">
              <a:buClr>
                <a:srgbClr val="D40A23"/>
              </a:buClr>
              <a:buFont typeface="Arial"/>
              <a:buChar char="•"/>
            </a:pPr>
            <a:r>
              <a:rPr lang="en-US" sz="2000" b="1" dirty="0">
                <a:solidFill>
                  <a:srgbClr val="243B76"/>
                </a:solidFill>
              </a:rPr>
              <a:t>MLOU shall be prepared for all IAR re-evaluations</a:t>
            </a:r>
          </a:p>
          <a:p>
            <a:pPr marL="342900" lvl="1" indent="-342900" defTabSz="457189">
              <a:buClr>
                <a:srgbClr val="D40A23"/>
              </a:buClr>
              <a:buFont typeface="Arial"/>
              <a:buChar char="•"/>
            </a:pPr>
            <a:endParaRPr lang="en-US" sz="2000" b="1" dirty="0">
              <a:solidFill>
                <a:srgbClr val="243B76"/>
              </a:solidFill>
            </a:endParaRPr>
          </a:p>
          <a:p>
            <a:pPr marL="342900" lvl="1" indent="-342900" defTabSz="457189">
              <a:buClr>
                <a:srgbClr val="D40A23"/>
              </a:buClr>
              <a:buFont typeface="Arial"/>
              <a:buChar char="•"/>
            </a:pPr>
            <a:r>
              <a:rPr lang="en-US" sz="2000" dirty="0">
                <a:solidFill>
                  <a:srgbClr val="243B76"/>
                </a:solidFill>
              </a:rPr>
              <a:t>Bulletin being developed for future inclusion in FDOT Design Manual</a:t>
            </a:r>
          </a:p>
          <a:p>
            <a:pPr marL="342900" lvl="1" indent="-342900" defTabSz="457189">
              <a:buClr>
                <a:srgbClr val="D40A23"/>
              </a:buClr>
              <a:buFont typeface="Arial"/>
              <a:buChar char="•"/>
            </a:pPr>
            <a:endParaRPr lang="en-US" sz="2000" b="1" dirty="0">
              <a:solidFill>
                <a:srgbClr val="243B76"/>
              </a:solidFill>
            </a:endParaRPr>
          </a:p>
          <a:p>
            <a:pPr marL="685800" lvl="1" indent="-114300" defTabSz="457189">
              <a:buFont typeface="Arial" pitchFamily="34" charset="0"/>
              <a:buChar char="•"/>
            </a:pPr>
            <a:endParaRPr lang="en-US" sz="1600" dirty="0">
              <a:solidFill>
                <a:srgbClr val="243B76"/>
              </a:solidFill>
            </a:endParaRPr>
          </a:p>
          <a:p>
            <a:pPr marL="0" lvl="1" indent="0" defTabSz="457189">
              <a:buClr>
                <a:srgbClr val="D40A23"/>
              </a:buClr>
              <a:buNone/>
            </a:pPr>
            <a:endParaRPr lang="en-US" sz="2000" dirty="0">
              <a:solidFill>
                <a:srgbClr val="243B76"/>
              </a:solidFill>
            </a:endParaRPr>
          </a:p>
          <a:p>
            <a:pPr marL="685800" lvl="1" indent="-114300" defTabSz="457189">
              <a:buFont typeface="Arial" pitchFamily="34" charset="0"/>
              <a:buChar char="•"/>
            </a:pPr>
            <a:endParaRPr lang="en-US" sz="1200" dirty="0">
              <a:solidFill>
                <a:srgbClr val="243B76"/>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415" y="1626652"/>
            <a:ext cx="2303526" cy="1727645"/>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3"/>
          <a:stretch>
            <a:fillRect/>
          </a:stretch>
        </p:blipFill>
        <p:spPr>
          <a:xfrm>
            <a:off x="6545644" y="3784662"/>
            <a:ext cx="1886736" cy="1583227"/>
          </a:xfrm>
          <a:prstGeom prst="rect">
            <a:avLst/>
          </a:prstGeom>
        </p:spPr>
      </p:pic>
      <p:pic>
        <p:nvPicPr>
          <p:cNvPr id="6150" name="Picture 6" descr="Image result for clock 3 o'clock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3071" y="4781902"/>
            <a:ext cx="852525" cy="87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444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75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fade">
                                      <p:cBhvr>
                                        <p:cTn id="17" dur="500"/>
                                        <p:tgtEl>
                                          <p:spTgt spid="9">
                                            <p:txEl>
                                              <p:pRg st="5" end="5"/>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750" fill="hold"/>
                                        <p:tgtEl>
                                          <p:spTgt spid="12"/>
                                        </p:tgtEl>
                                        <p:attrNameLst>
                                          <p:attrName>ppt_w</p:attrName>
                                        </p:attrNameLst>
                                      </p:cBhvr>
                                      <p:tavLst>
                                        <p:tav tm="0">
                                          <p:val>
                                            <p:fltVal val="0"/>
                                          </p:val>
                                        </p:tav>
                                        <p:tav tm="100000">
                                          <p:val>
                                            <p:strVal val="#ppt_w"/>
                                          </p:val>
                                        </p:tav>
                                      </p:tavLst>
                                    </p:anim>
                                    <p:anim calcmode="lin" valueType="num">
                                      <p:cBhvr>
                                        <p:cTn id="21" dur="750" fill="hold"/>
                                        <p:tgtEl>
                                          <p:spTgt spid="12"/>
                                        </p:tgtEl>
                                        <p:attrNameLst>
                                          <p:attrName>ppt_h</p:attrName>
                                        </p:attrNameLst>
                                      </p:cBhvr>
                                      <p:tavLst>
                                        <p:tav tm="0">
                                          <p:val>
                                            <p:fltVal val="0"/>
                                          </p:val>
                                        </p:tav>
                                        <p:tav tm="100000">
                                          <p:val>
                                            <p:strVal val="#ppt_h"/>
                                          </p:val>
                                        </p:tav>
                                      </p:tavLst>
                                    </p:anim>
                                    <p:animEffect transition="in" filter="fade">
                                      <p:cBhvr>
                                        <p:cTn id="22" dur="7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750"/>
                                        <p:tgtEl>
                                          <p:spTgt spid="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75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sp>
        <p:nvSpPr>
          <p:cNvPr id="5"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IAR Re-evaluation</a:t>
            </a:r>
          </a:p>
        </p:txBody>
      </p:sp>
      <p:sp>
        <p:nvSpPr>
          <p:cNvPr id="7" name="Content Placeholder 2"/>
          <p:cNvSpPr txBox="1">
            <a:spLocks/>
          </p:cNvSpPr>
          <p:nvPr/>
        </p:nvSpPr>
        <p:spPr>
          <a:xfrm>
            <a:off x="166540" y="1226185"/>
            <a:ext cx="8511116"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defTabSz="457189">
              <a:buClr>
                <a:srgbClr val="D40A23"/>
              </a:buClr>
              <a:buFont typeface="+mj-lt"/>
              <a:buAutoNum type="arabicPeriod"/>
            </a:pPr>
            <a:r>
              <a:rPr lang="en-US" sz="2000" dirty="0">
                <a:solidFill>
                  <a:srgbClr val="243B76"/>
                </a:solidFill>
              </a:rPr>
              <a:t>Change in approved access design concept</a:t>
            </a:r>
          </a:p>
          <a:p>
            <a:pPr marL="685800" lvl="1" indent="-114300" defTabSz="457189">
              <a:buFont typeface="Arial" pitchFamily="34" charset="0"/>
              <a:buChar char="•"/>
            </a:pPr>
            <a:r>
              <a:rPr lang="en-US" sz="1600" dirty="0">
                <a:solidFill>
                  <a:srgbClr val="243B76"/>
                </a:solidFill>
              </a:rPr>
              <a:t>Design changes due to environmental impacts</a:t>
            </a:r>
          </a:p>
          <a:p>
            <a:pPr marL="685800" lvl="1" indent="-114300" defTabSz="457189">
              <a:buFont typeface="Arial" pitchFamily="34" charset="0"/>
              <a:buChar char="•"/>
            </a:pPr>
            <a:endParaRPr lang="en-US" sz="1600" dirty="0">
              <a:solidFill>
                <a:srgbClr val="243B76"/>
              </a:solidFill>
            </a:endParaRPr>
          </a:p>
          <a:p>
            <a:pPr marL="685800" lvl="1" indent="-114300" defTabSz="457189">
              <a:buFont typeface="Arial" pitchFamily="34" charset="0"/>
              <a:buChar char="•"/>
            </a:pPr>
            <a:r>
              <a:rPr lang="en-US" sz="1600" dirty="0">
                <a:solidFill>
                  <a:srgbClr val="243B76"/>
                </a:solidFill>
              </a:rPr>
              <a:t>Design changes during design phase</a:t>
            </a:r>
          </a:p>
          <a:p>
            <a:pPr marL="685800" lvl="1" indent="-114300" defTabSz="457189">
              <a:buFont typeface="Arial" pitchFamily="34" charset="0"/>
              <a:buChar char="•"/>
            </a:pPr>
            <a:endParaRPr lang="en-US" sz="1600" dirty="0">
              <a:solidFill>
                <a:srgbClr val="243B76"/>
              </a:solidFill>
            </a:endParaRPr>
          </a:p>
          <a:p>
            <a:pPr marL="685800" lvl="1" indent="-114300" defTabSz="457189">
              <a:buFont typeface="Arial" pitchFamily="34" charset="0"/>
              <a:buChar char="•"/>
            </a:pPr>
            <a:r>
              <a:rPr lang="en-US" sz="1600" dirty="0">
                <a:solidFill>
                  <a:srgbClr val="243B76"/>
                </a:solidFill>
              </a:rPr>
              <a:t>Design changes due to Design-Build or P3 alternative concept</a:t>
            </a:r>
          </a:p>
          <a:p>
            <a:pPr marL="342900" lvl="1" indent="-342900" defTabSz="457189">
              <a:buClr>
                <a:srgbClr val="D40A23"/>
              </a:buClr>
              <a:buFont typeface="Arial"/>
              <a:buChar char="•"/>
            </a:pPr>
            <a:endParaRPr lang="en-US" sz="1600" dirty="0">
              <a:solidFill>
                <a:srgbClr val="243B76"/>
              </a:solidFill>
            </a:endParaRPr>
          </a:p>
          <a:p>
            <a:pPr marL="457200" lvl="1" defTabSz="457189">
              <a:buClr>
                <a:srgbClr val="D40A23"/>
              </a:buClr>
              <a:buFont typeface="+mj-lt"/>
              <a:buAutoNum type="arabicPeriod" startAt="2"/>
            </a:pPr>
            <a:r>
              <a:rPr lang="en-US" sz="2000" dirty="0">
                <a:solidFill>
                  <a:srgbClr val="243B76"/>
                </a:solidFill>
              </a:rPr>
              <a:t>Change in conditions</a:t>
            </a:r>
          </a:p>
          <a:p>
            <a:pPr marL="685800" lvl="1" indent="-114300" defTabSz="457189">
              <a:buFont typeface="Arial" pitchFamily="34" charset="0"/>
              <a:buChar char="•"/>
            </a:pPr>
            <a:r>
              <a:rPr lang="en-US" sz="1600" dirty="0">
                <a:solidFill>
                  <a:srgbClr val="243B76"/>
                </a:solidFill>
              </a:rPr>
              <a:t>Change in projected traffic demand</a:t>
            </a:r>
          </a:p>
          <a:p>
            <a:pPr marL="685800" lvl="1" indent="-114300" defTabSz="457189">
              <a:buFont typeface="Arial" pitchFamily="34" charset="0"/>
              <a:buChar char="•"/>
            </a:pPr>
            <a:endParaRPr lang="en-US" sz="1600" dirty="0">
              <a:solidFill>
                <a:srgbClr val="243B76"/>
              </a:solidFill>
            </a:endParaRPr>
          </a:p>
          <a:p>
            <a:pPr marL="685800" lvl="1" indent="-114300" defTabSz="457189">
              <a:buFont typeface="Arial" pitchFamily="34" charset="0"/>
              <a:buChar char="•"/>
            </a:pPr>
            <a:r>
              <a:rPr lang="en-US" sz="1600" dirty="0">
                <a:solidFill>
                  <a:srgbClr val="243B76"/>
                </a:solidFill>
              </a:rPr>
              <a:t>Change in land use</a:t>
            </a:r>
          </a:p>
          <a:p>
            <a:pPr marL="685800" lvl="1" indent="-114300" defTabSz="457189">
              <a:buFont typeface="Arial" pitchFamily="34" charset="0"/>
              <a:buChar char="•"/>
            </a:pPr>
            <a:endParaRPr lang="en-US" sz="1600" dirty="0">
              <a:solidFill>
                <a:srgbClr val="243B76"/>
              </a:solidFill>
            </a:endParaRPr>
          </a:p>
          <a:p>
            <a:pPr marL="685800" lvl="1" indent="-114300" defTabSz="457189">
              <a:buFont typeface="Arial" pitchFamily="34" charset="0"/>
              <a:buChar char="•"/>
            </a:pPr>
            <a:r>
              <a:rPr lang="en-US" sz="1600" dirty="0">
                <a:solidFill>
                  <a:srgbClr val="243B76"/>
                </a:solidFill>
              </a:rPr>
              <a:t>Change in roadway configuration or design</a:t>
            </a:r>
          </a:p>
          <a:p>
            <a:pPr marL="685800" lvl="1" indent="-114300" defTabSz="457189">
              <a:buFont typeface="Arial" pitchFamily="34" charset="0"/>
              <a:buChar char="•"/>
            </a:pPr>
            <a:endParaRPr lang="en-US" sz="1600" dirty="0">
              <a:solidFill>
                <a:srgbClr val="243B76"/>
              </a:solidFill>
            </a:endParaRPr>
          </a:p>
          <a:p>
            <a:pPr marL="685800" lvl="1" indent="-114300" defTabSz="457189">
              <a:buFont typeface="Arial" pitchFamily="34" charset="0"/>
              <a:buChar char="•"/>
            </a:pPr>
            <a:r>
              <a:rPr lang="en-US" sz="1600" dirty="0">
                <a:solidFill>
                  <a:srgbClr val="243B76"/>
                </a:solidFill>
              </a:rPr>
              <a:t>Change in environmental commitments</a:t>
            </a:r>
          </a:p>
          <a:p>
            <a:pPr marL="685800" lvl="1" indent="-114300" defTabSz="457189">
              <a:buFont typeface="Arial" pitchFamily="34" charset="0"/>
              <a:buChar char="•"/>
            </a:pPr>
            <a:endParaRPr lang="en-US" sz="1200" dirty="0">
              <a:solidFill>
                <a:srgbClr val="243B76"/>
              </a:solidFill>
            </a:endParaRPr>
          </a:p>
        </p:txBody>
      </p:sp>
      <p:pic>
        <p:nvPicPr>
          <p:cNvPr id="2" name="Picture 1"/>
          <p:cNvPicPr>
            <a:picLocks noChangeAspect="1"/>
          </p:cNvPicPr>
          <p:nvPr/>
        </p:nvPicPr>
        <p:blipFill>
          <a:blip r:embed="rId2"/>
          <a:stretch>
            <a:fillRect/>
          </a:stretch>
        </p:blipFill>
        <p:spPr>
          <a:xfrm>
            <a:off x="5220453" y="3476532"/>
            <a:ext cx="3457205" cy="2309305"/>
          </a:xfrm>
          <a:prstGeom prst="rect">
            <a:avLst/>
          </a:prstGeom>
          <a:effectLst>
            <a:outerShdw blurRad="76200" dir="18900000" sy="23000" kx="-1200000" algn="bl" rotWithShape="0">
              <a:prstClr val="black">
                <a:alpha val="20000"/>
              </a:prstClr>
            </a:outerShdw>
          </a:effectLst>
          <a:scene3d>
            <a:camera prst="perspectiveLeft"/>
            <a:lightRig rig="threePt" dir="t"/>
          </a:scene3d>
        </p:spPr>
      </p:pic>
    </p:spTree>
    <p:extLst>
      <p:ext uri="{BB962C8B-B14F-4D97-AF65-F5344CB8AC3E}">
        <p14:creationId xmlns:p14="http://schemas.microsoft.com/office/powerpoint/2010/main" val="3596546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750"/>
                                        <p:tgtEl>
                                          <p:spTgt spid="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fade">
                                      <p:cBhvr>
                                        <p:cTn id="32" dur="500"/>
                                        <p:tgtEl>
                                          <p:spTgt spid="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animEffect transition="in" filter="fade">
                                      <p:cBhvr>
                                        <p:cTn id="37" dur="500"/>
                                        <p:tgtEl>
                                          <p:spTgt spid="7">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14" end="14"/>
                                            </p:txEl>
                                          </p:spTgt>
                                        </p:tgtEl>
                                        <p:attrNameLst>
                                          <p:attrName>style.visibility</p:attrName>
                                        </p:attrNameLst>
                                      </p:cBhvr>
                                      <p:to>
                                        <p:strVal val="visible"/>
                                      </p:to>
                                    </p:set>
                                    <p:animEffect transition="in" filter="fade">
                                      <p:cBhvr>
                                        <p:cTn id="42"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sp>
        <p:nvSpPr>
          <p:cNvPr id="5"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IAR Re-evaluation</a:t>
            </a:r>
          </a:p>
        </p:txBody>
      </p:sp>
      <p:sp>
        <p:nvSpPr>
          <p:cNvPr id="7" name="Content Placeholder 2"/>
          <p:cNvSpPr txBox="1">
            <a:spLocks/>
          </p:cNvSpPr>
          <p:nvPr/>
        </p:nvSpPr>
        <p:spPr>
          <a:xfrm>
            <a:off x="166540" y="1226185"/>
            <a:ext cx="8511116"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defTabSz="457189">
              <a:buClr>
                <a:srgbClr val="D40A23"/>
              </a:buClr>
              <a:buFont typeface="+mj-lt"/>
              <a:buAutoNum type="arabicPeriod" startAt="3"/>
            </a:pPr>
            <a:r>
              <a:rPr lang="en-US" sz="2000" dirty="0">
                <a:solidFill>
                  <a:srgbClr val="243B76"/>
                </a:solidFill>
              </a:rPr>
              <a:t>Time lapse before construction</a:t>
            </a:r>
          </a:p>
          <a:p>
            <a:pPr marL="685800" lvl="1" indent="-114300" defTabSz="457189">
              <a:buFont typeface="Arial" pitchFamily="34" charset="0"/>
              <a:buChar char="•"/>
            </a:pPr>
            <a:r>
              <a:rPr lang="en-US" sz="1600" dirty="0">
                <a:solidFill>
                  <a:srgbClr val="243B76"/>
                </a:solidFill>
              </a:rPr>
              <a:t>The need for re-evaluation will be determined if construction does not begin within three years of IAR approval/affirmative determination</a:t>
            </a:r>
          </a:p>
          <a:p>
            <a:pPr marL="685800" lvl="1" indent="-114300" defTabSz="457189">
              <a:buFont typeface="Arial" pitchFamily="34" charset="0"/>
              <a:buChar char="•"/>
            </a:pPr>
            <a:endParaRPr lang="en-US" sz="1600" dirty="0">
              <a:solidFill>
                <a:srgbClr val="243B76"/>
              </a:solidFill>
            </a:endParaRPr>
          </a:p>
          <a:p>
            <a:pPr marL="685800" lvl="1" indent="-114300" defTabSz="457189">
              <a:buFont typeface="Arial" pitchFamily="34" charset="0"/>
              <a:buChar char="•"/>
            </a:pPr>
            <a:r>
              <a:rPr lang="en-US" sz="1600" dirty="0">
                <a:solidFill>
                  <a:srgbClr val="243B76"/>
                </a:solidFill>
              </a:rPr>
              <a:t>District IRC will determine need for re-evaluation in coordination with Central Office and FHWA (for non-programmatic projects)</a:t>
            </a:r>
          </a:p>
          <a:p>
            <a:pPr marL="685800" lvl="1" indent="-114300" defTabSz="457189">
              <a:buFont typeface="Arial" pitchFamily="34" charset="0"/>
              <a:buChar char="•"/>
            </a:pPr>
            <a:endParaRPr lang="en-US" sz="1600" dirty="0">
              <a:solidFill>
                <a:srgbClr val="243B76"/>
              </a:solidFill>
            </a:endParaRPr>
          </a:p>
          <a:p>
            <a:pPr marL="685800" lvl="1" indent="-114300" defTabSz="457189">
              <a:buFont typeface="Arial" pitchFamily="34" charset="0"/>
              <a:buChar char="•"/>
            </a:pPr>
            <a:r>
              <a:rPr lang="en-US" sz="1600" dirty="0">
                <a:solidFill>
                  <a:srgbClr val="243B76"/>
                </a:solidFill>
              </a:rPr>
              <a:t>Re-evaluation shall demonstrate need for project is still viable</a:t>
            </a:r>
          </a:p>
          <a:p>
            <a:pPr marL="685800" lvl="1" indent="-114300" defTabSz="457189">
              <a:buFont typeface="Arial" pitchFamily="34" charset="0"/>
              <a:buChar char="•"/>
            </a:pPr>
            <a:endParaRPr lang="en-US" sz="1600" dirty="0">
              <a:solidFill>
                <a:srgbClr val="243B76"/>
              </a:solidFill>
            </a:endParaRPr>
          </a:p>
          <a:p>
            <a:pPr marL="685800" lvl="1" indent="-114300" defTabSz="457189">
              <a:buFont typeface="Arial" pitchFamily="34" charset="0"/>
              <a:buChar char="•"/>
            </a:pPr>
            <a:r>
              <a:rPr lang="en-US" sz="1600" dirty="0">
                <a:solidFill>
                  <a:srgbClr val="243B76"/>
                </a:solidFill>
              </a:rPr>
              <a:t>Depending on amount of lapsed time and change in project area conditions, a new IAR could be required instead of a re-evaluation</a:t>
            </a:r>
          </a:p>
          <a:p>
            <a:pPr marL="342900" lvl="1" indent="-342900" defTabSz="457189">
              <a:buClr>
                <a:srgbClr val="D40A23"/>
              </a:buClr>
              <a:buFont typeface="Arial"/>
              <a:buChar char="•"/>
            </a:pPr>
            <a:endParaRPr lang="en-US" sz="1600" dirty="0">
              <a:solidFill>
                <a:srgbClr val="243B76"/>
              </a:solidFill>
            </a:endParaRPr>
          </a:p>
          <a:p>
            <a:pPr marL="685800" lvl="1" indent="-114300" defTabSz="457189">
              <a:buFont typeface="Arial" pitchFamily="34" charset="0"/>
              <a:buChar char="•"/>
            </a:pPr>
            <a:endParaRPr lang="en-US" sz="1200" dirty="0">
              <a:solidFill>
                <a:srgbClr val="243B76"/>
              </a:solidFill>
            </a:endParaRPr>
          </a:p>
        </p:txBody>
      </p:sp>
      <p:pic>
        <p:nvPicPr>
          <p:cNvPr id="3" name="Picture 2"/>
          <p:cNvPicPr>
            <a:picLocks noChangeAspect="1"/>
          </p:cNvPicPr>
          <p:nvPr/>
        </p:nvPicPr>
        <p:blipFill>
          <a:blip r:embed="rId2"/>
          <a:stretch>
            <a:fillRect/>
          </a:stretch>
        </p:blipFill>
        <p:spPr>
          <a:xfrm>
            <a:off x="5307831" y="4352843"/>
            <a:ext cx="2276475" cy="1524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02942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sp>
        <p:nvSpPr>
          <p:cNvPr id="6"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IAR Re-evaluation</a:t>
            </a:r>
          </a:p>
        </p:txBody>
      </p:sp>
      <p:pic>
        <p:nvPicPr>
          <p:cNvPr id="2" name="Picture 1"/>
          <p:cNvPicPr>
            <a:picLocks noChangeAspect="1"/>
          </p:cNvPicPr>
          <p:nvPr/>
        </p:nvPicPr>
        <p:blipFill rotWithShape="1">
          <a:blip r:embed="rId2"/>
          <a:srcRect t="962" b="-1"/>
          <a:stretch/>
        </p:blipFill>
        <p:spPr>
          <a:xfrm>
            <a:off x="1004889" y="1764324"/>
            <a:ext cx="7134225" cy="4280534"/>
          </a:xfrm>
          <a:prstGeom prst="rect">
            <a:avLst/>
          </a:prstGeom>
        </p:spPr>
      </p:pic>
      <p:sp>
        <p:nvSpPr>
          <p:cNvPr id="9" name="Content Placeholder 2"/>
          <p:cNvSpPr txBox="1">
            <a:spLocks/>
          </p:cNvSpPr>
          <p:nvPr/>
        </p:nvSpPr>
        <p:spPr>
          <a:xfrm>
            <a:off x="166540" y="1254760"/>
            <a:ext cx="8511116"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defTabSz="457189">
              <a:buClr>
                <a:srgbClr val="D40A23"/>
              </a:buClr>
              <a:buFont typeface="Arial"/>
              <a:buChar char="•"/>
            </a:pPr>
            <a:r>
              <a:rPr lang="en-US" sz="2000" dirty="0">
                <a:solidFill>
                  <a:srgbClr val="243B76"/>
                </a:solidFill>
              </a:rPr>
              <a:t>IAR re-evaluation types and requirements summarized in the following table.</a:t>
            </a:r>
          </a:p>
          <a:p>
            <a:pPr marL="0" lvl="1" indent="0" defTabSz="457189">
              <a:buClr>
                <a:srgbClr val="D40A23"/>
              </a:buClr>
              <a:buNone/>
            </a:pPr>
            <a:endParaRPr lang="en-US" sz="2000" dirty="0">
              <a:solidFill>
                <a:srgbClr val="243B76"/>
              </a:solidFill>
            </a:endParaRPr>
          </a:p>
          <a:p>
            <a:pPr marL="685800" lvl="1" indent="-114300" defTabSz="457189">
              <a:buFont typeface="Arial" pitchFamily="34" charset="0"/>
              <a:buChar char="•"/>
            </a:pPr>
            <a:endParaRPr lang="en-US" sz="1200" dirty="0">
              <a:solidFill>
                <a:srgbClr val="243B76"/>
              </a:solidFill>
            </a:endParaRPr>
          </a:p>
        </p:txBody>
      </p:sp>
    </p:spTree>
    <p:extLst>
      <p:ext uri="{BB962C8B-B14F-4D97-AF65-F5344CB8AC3E}">
        <p14:creationId xmlns:p14="http://schemas.microsoft.com/office/powerpoint/2010/main" val="1932603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8"/>
          <p:cNvSpPr txBox="1">
            <a:spLocks/>
          </p:cNvSpPr>
          <p:nvPr/>
        </p:nvSpPr>
        <p:spPr>
          <a:xfrm>
            <a:off x="0" y="1761466"/>
            <a:ext cx="9144000" cy="1800447"/>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pPr>
              <a:defRPr/>
            </a:pPr>
            <a:r>
              <a:rPr lang="en-US" sz="6000" dirty="0"/>
              <a:t>Interchange Access Requests</a:t>
            </a:r>
          </a:p>
        </p:txBody>
      </p:sp>
    </p:spTree>
    <p:extLst>
      <p:ext uri="{BB962C8B-B14F-4D97-AF65-F5344CB8AC3E}">
        <p14:creationId xmlns:p14="http://schemas.microsoft.com/office/powerpoint/2010/main" val="315606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8"/>
          <p:cNvSpPr txBox="1">
            <a:spLocks/>
          </p:cNvSpPr>
          <p:nvPr/>
        </p:nvSpPr>
        <p:spPr>
          <a:xfrm>
            <a:off x="1257302" y="1676402"/>
            <a:ext cx="7160249" cy="136422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pPr>
              <a:defRPr/>
            </a:pPr>
            <a:r>
              <a:rPr lang="en-US" sz="6000" dirty="0"/>
              <a:t>PD&amp;E Process</a:t>
            </a:r>
          </a:p>
        </p:txBody>
      </p:sp>
    </p:spTree>
    <p:extLst>
      <p:ext uri="{BB962C8B-B14F-4D97-AF65-F5344CB8AC3E}">
        <p14:creationId xmlns:p14="http://schemas.microsoft.com/office/powerpoint/2010/main" val="283546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8"/>
          <p:cNvSpPr txBox="1">
            <a:spLocks/>
          </p:cNvSpPr>
          <p:nvPr/>
        </p:nvSpPr>
        <p:spPr>
          <a:xfrm>
            <a:off x="1257302" y="1676402"/>
            <a:ext cx="7160249" cy="136422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pPr>
              <a:defRPr/>
            </a:pPr>
            <a:r>
              <a:rPr lang="en-US" sz="6000" dirty="0"/>
              <a:t>What is upcoming?</a:t>
            </a:r>
          </a:p>
        </p:txBody>
      </p:sp>
    </p:spTree>
    <p:extLst>
      <p:ext uri="{BB962C8B-B14F-4D97-AF65-F5344CB8AC3E}">
        <p14:creationId xmlns:p14="http://schemas.microsoft.com/office/powerpoint/2010/main" val="45706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66540" y="1255630"/>
            <a:ext cx="8549638" cy="4649788"/>
          </a:xfrm>
          <a:prstGeom prst="rect">
            <a:avLst/>
          </a:prstGeom>
        </p:spPr>
        <p:txBody>
          <a:bodyPr vert="horz" lIns="91440" tIns="45720" rIns="91440" bIns="45720" rtlCol="0">
            <a:noAutofit/>
          </a:bodyPr>
          <a:lstStyle>
            <a:lvl1pPr marL="342891" indent="-342891" algn="l" defTabSz="457189" rtl="0" eaLnBrk="1" latinLnBrk="0" hangingPunct="1">
              <a:spcBef>
                <a:spcPct val="20000"/>
              </a:spcBef>
              <a:buClr>
                <a:srgbClr val="D40A23"/>
              </a:buClr>
              <a:buFont typeface="Arial"/>
              <a:buChar char="•"/>
              <a:defRPr sz="3200" kern="1200">
                <a:solidFill>
                  <a:srgbClr val="243B76"/>
                </a:solidFill>
                <a:latin typeface="+mn-lt"/>
                <a:ea typeface="+mn-ea"/>
                <a:cs typeface="+mn-cs"/>
              </a:defRPr>
            </a:lvl1pPr>
            <a:lvl2pPr marL="914377" indent="-457189" algn="l" defTabSz="457189" rtl="0" eaLnBrk="1" latinLnBrk="0" hangingPunct="1">
              <a:spcBef>
                <a:spcPct val="20000"/>
              </a:spcBef>
              <a:buClr>
                <a:srgbClr val="FF7431"/>
              </a:buClr>
              <a:buFont typeface="Wingdings" charset="2"/>
              <a:buChar char="§"/>
              <a:defRPr sz="2800" kern="1200">
                <a:solidFill>
                  <a:srgbClr val="243B76"/>
                </a:solidFill>
                <a:latin typeface="+mn-lt"/>
                <a:ea typeface="+mn-ea"/>
                <a:cs typeface="+mn-cs"/>
              </a:defRPr>
            </a:lvl2pPr>
            <a:lvl3pPr marL="1257269" indent="-342891" algn="l" defTabSz="457189" rtl="0" eaLnBrk="1" latinLnBrk="0" hangingPunct="1">
              <a:spcBef>
                <a:spcPct val="20000"/>
              </a:spcBef>
              <a:buClr>
                <a:srgbClr val="FFA631"/>
              </a:buClr>
              <a:buFont typeface="Arial"/>
              <a:buChar char="•"/>
              <a:defRPr sz="2400" kern="1200">
                <a:solidFill>
                  <a:srgbClr val="243B76"/>
                </a:solidFill>
                <a:latin typeface="+mn-lt"/>
                <a:ea typeface="+mn-ea"/>
                <a:cs typeface="+mn-cs"/>
              </a:defRPr>
            </a:lvl3pPr>
            <a:lvl4pPr marL="1714457" indent="-342891" algn="l" defTabSz="457189" rtl="0" eaLnBrk="1" latinLnBrk="0" hangingPunct="1">
              <a:spcBef>
                <a:spcPct val="20000"/>
              </a:spcBef>
              <a:buClr>
                <a:srgbClr val="FFDC31"/>
              </a:buClr>
              <a:buFont typeface="Wingdings" charset="2"/>
              <a:buChar char="§"/>
              <a:defRPr sz="2000" kern="1200">
                <a:solidFill>
                  <a:srgbClr val="243B76"/>
                </a:solidFill>
                <a:latin typeface="+mn-lt"/>
                <a:ea typeface="+mn-ea"/>
                <a:cs typeface="+mn-cs"/>
              </a:defRPr>
            </a:lvl4pPr>
            <a:lvl5pPr marL="2171646" indent="-342891" algn="l" defTabSz="457189" rtl="0" eaLnBrk="1" latinLnBrk="0" hangingPunct="1">
              <a:spcBef>
                <a:spcPct val="20000"/>
              </a:spcBef>
              <a:buClr>
                <a:schemeClr val="bg1">
                  <a:lumMod val="65000"/>
                </a:schemeClr>
              </a:buClr>
              <a:buFont typeface="Arial"/>
              <a:buChar char="•"/>
              <a:defRPr sz="2000" kern="1200">
                <a:solidFill>
                  <a:srgbClr val="243B76"/>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Clr>
                <a:srgbClr val="D40A23"/>
              </a:buClr>
              <a:buFont typeface="Arial"/>
              <a:buChar char="•"/>
            </a:pPr>
            <a:r>
              <a:rPr lang="en-US" sz="2000" dirty="0"/>
              <a:t>Florida Interchange Repository System</a:t>
            </a:r>
          </a:p>
          <a:p>
            <a:pPr marL="685800" lvl="1" indent="-114300">
              <a:buFont typeface="Arial" pitchFamily="34" charset="0"/>
              <a:buChar char="•"/>
            </a:pPr>
            <a:r>
              <a:rPr lang="en-US" sz="1600" dirty="0"/>
              <a:t>Provides a central storage location for all interchange information used in IARs:</a:t>
            </a:r>
          </a:p>
          <a:p>
            <a:pPr marL="1257300" lvl="2" indent="-342900">
              <a:buFont typeface="Arial" pitchFamily="34" charset="0"/>
              <a:buChar char="•"/>
            </a:pPr>
            <a:r>
              <a:rPr lang="en-US" sz="1400" dirty="0"/>
              <a:t>Location</a:t>
            </a:r>
          </a:p>
          <a:p>
            <a:pPr marL="1257300" lvl="2" indent="-342900">
              <a:buFont typeface="Arial" pitchFamily="34" charset="0"/>
              <a:buChar char="•"/>
            </a:pPr>
            <a:r>
              <a:rPr lang="en-US" sz="1400" dirty="0"/>
              <a:t>Interchange type</a:t>
            </a:r>
          </a:p>
          <a:p>
            <a:pPr marL="1257300" lvl="2" indent="-342900">
              <a:buFont typeface="Arial" pitchFamily="34" charset="0"/>
              <a:buChar char="•"/>
            </a:pPr>
            <a:r>
              <a:rPr lang="en-US" sz="1400" dirty="0"/>
              <a:t>Safety statistics</a:t>
            </a:r>
          </a:p>
          <a:p>
            <a:pPr marL="1257300" lvl="2" indent="-342900">
              <a:buFont typeface="Arial" pitchFamily="34" charset="0"/>
              <a:buChar char="•"/>
            </a:pPr>
            <a:r>
              <a:rPr lang="en-US" sz="1400" dirty="0"/>
              <a:t>Existing traffic operations</a:t>
            </a:r>
          </a:p>
          <a:p>
            <a:pPr marL="1257300" lvl="2" indent="-342900">
              <a:buFont typeface="Arial" pitchFamily="34" charset="0"/>
              <a:buChar char="•"/>
            </a:pPr>
            <a:r>
              <a:rPr lang="en-US" sz="1400" dirty="0"/>
              <a:t>Previous studies performed on interchange</a:t>
            </a:r>
          </a:p>
          <a:p>
            <a:pPr marL="1257300" lvl="2" indent="-342900">
              <a:buFont typeface="Arial" pitchFamily="34" charset="0"/>
              <a:buChar char="•"/>
            </a:pPr>
            <a:r>
              <a:rPr lang="en-US" sz="1400" dirty="0"/>
              <a:t>Traffic forecasts</a:t>
            </a:r>
          </a:p>
          <a:p>
            <a:pPr marL="1257300" lvl="2" indent="-342900">
              <a:buFont typeface="Arial" pitchFamily="34" charset="0"/>
              <a:buChar char="•"/>
            </a:pPr>
            <a:r>
              <a:rPr lang="en-US" sz="1400" dirty="0"/>
              <a:t>Design plans </a:t>
            </a:r>
          </a:p>
          <a:p>
            <a:pPr marL="1257300" lvl="2" indent="-342900">
              <a:buFont typeface="Arial" pitchFamily="34" charset="0"/>
              <a:buChar char="•"/>
            </a:pPr>
            <a:r>
              <a:rPr lang="en-US" sz="1400" dirty="0"/>
              <a:t>Interchange photos </a:t>
            </a:r>
          </a:p>
          <a:p>
            <a:pPr marL="685800" lvl="1" indent="-114300">
              <a:buFont typeface="Arial" pitchFamily="34" charset="0"/>
              <a:buChar char="•"/>
            </a:pPr>
            <a:endParaRPr lang="en-US" sz="1400" dirty="0"/>
          </a:p>
          <a:p>
            <a:pPr marL="685800" lvl="1" indent="-114300">
              <a:buFont typeface="Arial" pitchFamily="34" charset="0"/>
              <a:buChar char="•"/>
            </a:pPr>
            <a:r>
              <a:rPr lang="en-US" sz="1600" dirty="0"/>
              <a:t>This will allow for consistent data provided when FDOT and consultants are working to develop IARs</a:t>
            </a:r>
          </a:p>
          <a:p>
            <a:pPr marL="685800" lvl="1" indent="-114300">
              <a:buFont typeface="Arial" pitchFamily="34" charset="0"/>
              <a:buChar char="•"/>
            </a:pPr>
            <a:endParaRPr lang="en-US" sz="1400" dirty="0"/>
          </a:p>
          <a:p>
            <a:pPr marL="628642" lvl="2" indent="-285750">
              <a:buClr>
                <a:srgbClr val="D40A23"/>
              </a:buClr>
            </a:pPr>
            <a:endParaRPr lang="en-US" sz="1400" dirty="0"/>
          </a:p>
          <a:p>
            <a:pPr marL="114300" lvl="1" indent="-114300">
              <a:buClr>
                <a:srgbClr val="D40A23"/>
              </a:buClr>
              <a:buFont typeface="Arial" pitchFamily="34" charset="0"/>
              <a:buChar char="•"/>
            </a:pPr>
            <a:endParaRPr lang="en-US" sz="1800" dirty="0"/>
          </a:p>
          <a:p>
            <a:pPr marL="114300" lvl="1" indent="-114300">
              <a:buClr>
                <a:srgbClr val="D40A23"/>
              </a:buClr>
              <a:buFont typeface="Arial" pitchFamily="34" charset="0"/>
              <a:buChar char="•"/>
            </a:pPr>
            <a:endParaRPr lang="en-US" sz="1800" dirty="0"/>
          </a:p>
          <a:p>
            <a:pPr marL="114300" lvl="1" indent="-114300">
              <a:buClr>
                <a:srgbClr val="D40A23"/>
              </a:buClr>
              <a:buFont typeface="Arial" pitchFamily="34" charset="0"/>
              <a:buChar char="•"/>
            </a:pPr>
            <a:endParaRPr lang="en-US" sz="1000" dirty="0"/>
          </a:p>
          <a:p>
            <a:pPr marL="114300" lvl="1" indent="-114300">
              <a:buClr>
                <a:srgbClr val="D40A23"/>
              </a:buClr>
              <a:buFont typeface="Arial" pitchFamily="34" charset="0"/>
              <a:buChar char="•"/>
            </a:pPr>
            <a:endParaRPr lang="en-US" sz="1800" dirty="0"/>
          </a:p>
        </p:txBody>
      </p:sp>
      <p:sp>
        <p:nvSpPr>
          <p:cNvPr id="6"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Interchange Repository System</a:t>
            </a:r>
          </a:p>
        </p:txBody>
      </p:sp>
      <p:cxnSp>
        <p:nvCxnSpPr>
          <p:cNvPr id="7" name="Straight Connector 6"/>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3"/>
          <a:stretch>
            <a:fillRect/>
          </a:stretch>
        </p:blipFill>
        <p:spPr>
          <a:xfrm>
            <a:off x="4786204" y="2000252"/>
            <a:ext cx="4103324" cy="2011729"/>
          </a:xfrm>
          <a:prstGeom prst="rect">
            <a:avLst/>
          </a:prstGeom>
        </p:spPr>
      </p:pic>
    </p:spTree>
    <p:extLst>
      <p:ext uri="{BB962C8B-B14F-4D97-AF65-F5344CB8AC3E}">
        <p14:creationId xmlns:p14="http://schemas.microsoft.com/office/powerpoint/2010/main" val="3087368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fade">
                                      <p:cBhvr>
                                        <p:cTn id="5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E9DEB007-7309-4A30-99EB-9F0491C9BFE5}"/>
              </a:ext>
            </a:extLst>
          </p:cNvPr>
          <p:cNvSpPr txBox="1">
            <a:spLocks/>
          </p:cNvSpPr>
          <p:nvPr/>
        </p:nvSpPr>
        <p:spPr>
          <a:xfrm>
            <a:off x="166540" y="1252079"/>
            <a:ext cx="8549638" cy="4649788"/>
          </a:xfrm>
          <a:prstGeom prst="rect">
            <a:avLst/>
          </a:prstGeom>
        </p:spPr>
        <p:txBody>
          <a:bodyPr vert="horz" lIns="91440" tIns="45720" rIns="91440" bIns="45720" rtlCol="0">
            <a:noAutofit/>
          </a:bodyPr>
          <a:lstStyle>
            <a:lvl1pPr marL="342891" indent="-342891" algn="l" defTabSz="457189" rtl="0" eaLnBrk="1" latinLnBrk="0" hangingPunct="1">
              <a:spcBef>
                <a:spcPct val="20000"/>
              </a:spcBef>
              <a:buClr>
                <a:srgbClr val="D40A23"/>
              </a:buClr>
              <a:buFont typeface="Arial"/>
              <a:buChar char="•"/>
              <a:defRPr sz="3200" kern="1200">
                <a:solidFill>
                  <a:srgbClr val="243B76"/>
                </a:solidFill>
                <a:latin typeface="+mn-lt"/>
                <a:ea typeface="+mn-ea"/>
                <a:cs typeface="+mn-cs"/>
              </a:defRPr>
            </a:lvl1pPr>
            <a:lvl2pPr marL="914377" indent="-457189" algn="l" defTabSz="457189" rtl="0" eaLnBrk="1" latinLnBrk="0" hangingPunct="1">
              <a:spcBef>
                <a:spcPct val="20000"/>
              </a:spcBef>
              <a:buClr>
                <a:srgbClr val="FF7431"/>
              </a:buClr>
              <a:buFont typeface="Wingdings" charset="2"/>
              <a:buChar char="§"/>
              <a:defRPr sz="2800" kern="1200">
                <a:solidFill>
                  <a:srgbClr val="243B76"/>
                </a:solidFill>
                <a:latin typeface="+mn-lt"/>
                <a:ea typeface="+mn-ea"/>
                <a:cs typeface="+mn-cs"/>
              </a:defRPr>
            </a:lvl2pPr>
            <a:lvl3pPr marL="1257269" indent="-342891" algn="l" defTabSz="457189" rtl="0" eaLnBrk="1" latinLnBrk="0" hangingPunct="1">
              <a:spcBef>
                <a:spcPct val="20000"/>
              </a:spcBef>
              <a:buClr>
                <a:srgbClr val="FFA631"/>
              </a:buClr>
              <a:buFont typeface="Arial"/>
              <a:buChar char="•"/>
              <a:defRPr sz="2400" kern="1200">
                <a:solidFill>
                  <a:srgbClr val="243B76"/>
                </a:solidFill>
                <a:latin typeface="+mn-lt"/>
                <a:ea typeface="+mn-ea"/>
                <a:cs typeface="+mn-cs"/>
              </a:defRPr>
            </a:lvl3pPr>
            <a:lvl4pPr marL="1714457" indent="-342891" algn="l" defTabSz="457189" rtl="0" eaLnBrk="1" latinLnBrk="0" hangingPunct="1">
              <a:spcBef>
                <a:spcPct val="20000"/>
              </a:spcBef>
              <a:buClr>
                <a:srgbClr val="FFDC31"/>
              </a:buClr>
              <a:buFont typeface="Wingdings" charset="2"/>
              <a:buChar char="§"/>
              <a:defRPr sz="2000" kern="1200">
                <a:solidFill>
                  <a:srgbClr val="243B76"/>
                </a:solidFill>
                <a:latin typeface="+mn-lt"/>
                <a:ea typeface="+mn-ea"/>
                <a:cs typeface="+mn-cs"/>
              </a:defRPr>
            </a:lvl4pPr>
            <a:lvl5pPr marL="2171646" indent="-342891" algn="l" defTabSz="457189" rtl="0" eaLnBrk="1" latinLnBrk="0" hangingPunct="1">
              <a:spcBef>
                <a:spcPct val="20000"/>
              </a:spcBef>
              <a:buClr>
                <a:schemeClr val="bg1">
                  <a:lumMod val="65000"/>
                </a:schemeClr>
              </a:buClr>
              <a:buFont typeface="Arial"/>
              <a:buChar char="•"/>
              <a:defRPr sz="2000" kern="1200">
                <a:solidFill>
                  <a:srgbClr val="243B76"/>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Clr>
                <a:srgbClr val="D40A23"/>
              </a:buClr>
              <a:buFont typeface="Arial"/>
              <a:buChar char="•"/>
            </a:pPr>
            <a:r>
              <a:rPr lang="en-US" sz="2000" dirty="0"/>
              <a:t>Florida Interchange Repository System</a:t>
            </a:r>
          </a:p>
          <a:p>
            <a:pPr marL="342892" lvl="2" indent="0">
              <a:buClr>
                <a:srgbClr val="D40A23"/>
              </a:buClr>
              <a:buNone/>
            </a:pPr>
            <a:endParaRPr lang="en-US" sz="1400" dirty="0"/>
          </a:p>
          <a:p>
            <a:pPr marL="114300" lvl="1" indent="-114300">
              <a:buClr>
                <a:srgbClr val="D40A23"/>
              </a:buClr>
              <a:buFont typeface="Arial" pitchFamily="34" charset="0"/>
              <a:buChar char="•"/>
            </a:pPr>
            <a:endParaRPr lang="en-US" sz="1800" dirty="0"/>
          </a:p>
          <a:p>
            <a:pPr marL="114300" lvl="1" indent="-114300">
              <a:buClr>
                <a:srgbClr val="D40A23"/>
              </a:buClr>
              <a:buFont typeface="Arial" pitchFamily="34" charset="0"/>
              <a:buChar char="•"/>
            </a:pPr>
            <a:endParaRPr lang="en-US" sz="1800" dirty="0"/>
          </a:p>
          <a:p>
            <a:pPr marL="114300" lvl="1" indent="-114300">
              <a:buClr>
                <a:srgbClr val="D40A23"/>
              </a:buClr>
              <a:buFont typeface="Arial" pitchFamily="34" charset="0"/>
              <a:buChar char="•"/>
            </a:pPr>
            <a:endParaRPr lang="en-US" sz="1000" dirty="0"/>
          </a:p>
          <a:p>
            <a:pPr marL="114300" lvl="1" indent="-114300">
              <a:buClr>
                <a:srgbClr val="D40A23"/>
              </a:buClr>
              <a:buFont typeface="Arial" pitchFamily="34" charset="0"/>
              <a:buChar char="•"/>
            </a:pPr>
            <a:endParaRPr lang="en-US" sz="1800" dirty="0"/>
          </a:p>
        </p:txBody>
      </p:sp>
      <p:cxnSp>
        <p:nvCxnSpPr>
          <p:cNvPr id="7" name="Straight Connector 6"/>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pic>
        <p:nvPicPr>
          <p:cNvPr id="3" name="Picture 2"/>
          <p:cNvPicPr>
            <a:picLocks noChangeAspect="1"/>
          </p:cNvPicPr>
          <p:nvPr/>
        </p:nvPicPr>
        <p:blipFill>
          <a:blip r:embed="rId3"/>
          <a:stretch>
            <a:fillRect/>
          </a:stretch>
        </p:blipFill>
        <p:spPr>
          <a:xfrm>
            <a:off x="643953" y="1680901"/>
            <a:ext cx="3611226" cy="2362084"/>
          </a:xfrm>
          <a:prstGeom prst="rect">
            <a:avLst/>
          </a:prstGeom>
          <a:ln>
            <a:solidFill>
              <a:srgbClr val="243B76"/>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stretch>
            <a:fillRect/>
          </a:stretch>
        </p:blipFill>
        <p:spPr>
          <a:xfrm>
            <a:off x="5738280" y="1678222"/>
            <a:ext cx="2761769" cy="2364765"/>
          </a:xfrm>
          <a:prstGeom prst="rect">
            <a:avLst/>
          </a:prstGeom>
          <a:ln>
            <a:solidFill>
              <a:srgbClr val="243B76"/>
            </a:solidFill>
          </a:ln>
          <a:effectLst>
            <a:outerShdw blurRad="50800" dist="38100" dir="2700000" algn="tl" rotWithShape="0">
              <a:prstClr val="black">
                <a:alpha val="40000"/>
              </a:prstClr>
            </a:outerShdw>
          </a:effectLst>
        </p:spPr>
      </p:pic>
      <p:sp>
        <p:nvSpPr>
          <p:cNvPr id="10" name="Title 1">
            <a:extLst>
              <a:ext uri="{FF2B5EF4-FFF2-40B4-BE49-F238E27FC236}">
                <a16:creationId xmlns:a16="http://schemas.microsoft.com/office/drawing/2014/main" id="{5561C52F-3A50-40AD-A3AB-43CCC7B0E8F9}"/>
              </a:ext>
            </a:extLst>
          </p:cNvPr>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Interchange Repository System</a:t>
            </a:r>
          </a:p>
        </p:txBody>
      </p:sp>
      <p:pic>
        <p:nvPicPr>
          <p:cNvPr id="4" name="Picture 3"/>
          <p:cNvPicPr>
            <a:picLocks noChangeAspect="1"/>
          </p:cNvPicPr>
          <p:nvPr/>
        </p:nvPicPr>
        <p:blipFill>
          <a:blip r:embed="rId5"/>
          <a:stretch>
            <a:fillRect/>
          </a:stretch>
        </p:blipFill>
        <p:spPr>
          <a:xfrm>
            <a:off x="2352835" y="3749153"/>
            <a:ext cx="4438330" cy="2342981"/>
          </a:xfrm>
          <a:prstGeom prst="rect">
            <a:avLst/>
          </a:prstGeom>
          <a:ln>
            <a:solidFill>
              <a:srgbClr val="243B76"/>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0749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Upcoming Training</a:t>
            </a:r>
          </a:p>
        </p:txBody>
      </p:sp>
      <p:cxnSp>
        <p:nvCxnSpPr>
          <p:cNvPr id="7" name="Straight Connector 6"/>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sp>
        <p:nvSpPr>
          <p:cNvPr id="5" name="Content Placeholder 2"/>
          <p:cNvSpPr txBox="1">
            <a:spLocks/>
          </p:cNvSpPr>
          <p:nvPr/>
        </p:nvSpPr>
        <p:spPr>
          <a:xfrm>
            <a:off x="166540" y="1252079"/>
            <a:ext cx="8549638" cy="4649788"/>
          </a:xfrm>
          <a:prstGeom prst="rect">
            <a:avLst/>
          </a:prstGeom>
        </p:spPr>
        <p:txBody>
          <a:bodyPr vert="horz" lIns="91440" tIns="45720" rIns="91440" bIns="45720" rtlCol="0">
            <a:noAutofit/>
          </a:bodyPr>
          <a:lstStyle>
            <a:lvl1pPr marL="342891" indent="-342891" algn="l" defTabSz="457189" rtl="0" eaLnBrk="1" latinLnBrk="0" hangingPunct="1">
              <a:spcBef>
                <a:spcPct val="20000"/>
              </a:spcBef>
              <a:buClr>
                <a:srgbClr val="D40A23"/>
              </a:buClr>
              <a:buFont typeface="Arial"/>
              <a:buChar char="•"/>
              <a:defRPr sz="3200" kern="1200">
                <a:solidFill>
                  <a:srgbClr val="243B76"/>
                </a:solidFill>
                <a:latin typeface="+mn-lt"/>
                <a:ea typeface="+mn-ea"/>
                <a:cs typeface="+mn-cs"/>
              </a:defRPr>
            </a:lvl1pPr>
            <a:lvl2pPr marL="914377" indent="-457189" algn="l" defTabSz="457189" rtl="0" eaLnBrk="1" latinLnBrk="0" hangingPunct="1">
              <a:spcBef>
                <a:spcPct val="20000"/>
              </a:spcBef>
              <a:buClr>
                <a:srgbClr val="FF7431"/>
              </a:buClr>
              <a:buFont typeface="Wingdings" charset="2"/>
              <a:buChar char="§"/>
              <a:defRPr sz="2800" kern="1200">
                <a:solidFill>
                  <a:srgbClr val="243B76"/>
                </a:solidFill>
                <a:latin typeface="+mn-lt"/>
                <a:ea typeface="+mn-ea"/>
                <a:cs typeface="+mn-cs"/>
              </a:defRPr>
            </a:lvl2pPr>
            <a:lvl3pPr marL="1257269" indent="-342891" algn="l" defTabSz="457189" rtl="0" eaLnBrk="1" latinLnBrk="0" hangingPunct="1">
              <a:spcBef>
                <a:spcPct val="20000"/>
              </a:spcBef>
              <a:buClr>
                <a:srgbClr val="FFA631"/>
              </a:buClr>
              <a:buFont typeface="Arial"/>
              <a:buChar char="•"/>
              <a:defRPr sz="2400" kern="1200">
                <a:solidFill>
                  <a:srgbClr val="243B76"/>
                </a:solidFill>
                <a:latin typeface="+mn-lt"/>
                <a:ea typeface="+mn-ea"/>
                <a:cs typeface="+mn-cs"/>
              </a:defRPr>
            </a:lvl3pPr>
            <a:lvl4pPr marL="1714457" indent="-342891" algn="l" defTabSz="457189" rtl="0" eaLnBrk="1" latinLnBrk="0" hangingPunct="1">
              <a:spcBef>
                <a:spcPct val="20000"/>
              </a:spcBef>
              <a:buClr>
                <a:srgbClr val="FFDC31"/>
              </a:buClr>
              <a:buFont typeface="Wingdings" charset="2"/>
              <a:buChar char="§"/>
              <a:defRPr sz="2000" kern="1200">
                <a:solidFill>
                  <a:srgbClr val="243B76"/>
                </a:solidFill>
                <a:latin typeface="+mn-lt"/>
                <a:ea typeface="+mn-ea"/>
                <a:cs typeface="+mn-cs"/>
              </a:defRPr>
            </a:lvl4pPr>
            <a:lvl5pPr marL="2171646" indent="-342891" algn="l" defTabSz="457189" rtl="0" eaLnBrk="1" latinLnBrk="0" hangingPunct="1">
              <a:spcBef>
                <a:spcPct val="20000"/>
              </a:spcBef>
              <a:buClr>
                <a:schemeClr val="bg1">
                  <a:lumMod val="65000"/>
                </a:schemeClr>
              </a:buClr>
              <a:buFont typeface="Arial"/>
              <a:buChar char="•"/>
              <a:defRPr sz="2000" kern="1200">
                <a:solidFill>
                  <a:srgbClr val="243B76"/>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Clr>
                <a:srgbClr val="D40A23"/>
              </a:buClr>
              <a:buFont typeface="Arial"/>
              <a:buChar char="•"/>
            </a:pPr>
            <a:r>
              <a:rPr lang="en-US" sz="2000" dirty="0"/>
              <a:t>March 8</a:t>
            </a:r>
            <a:r>
              <a:rPr lang="en-US" sz="2000" baseline="30000" dirty="0"/>
              <a:t>th</a:t>
            </a:r>
            <a:r>
              <a:rPr lang="en-US" sz="2000" dirty="0"/>
              <a:t> – IAR Safety Methodology Webinar Training (1:30 – 3:30)</a:t>
            </a:r>
          </a:p>
          <a:p>
            <a:pPr marL="685792" lvl="2" indent="-342900">
              <a:buClr>
                <a:srgbClr val="D40A23"/>
              </a:buClr>
            </a:pPr>
            <a:r>
              <a:rPr lang="en-US" sz="1600" dirty="0"/>
              <a:t>To register: </a:t>
            </a:r>
            <a:r>
              <a:rPr lang="en-US" sz="16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3"/>
              </a:rPr>
              <a:t>https://attendee.gotowebinar.com/register/2215815385017946625</a:t>
            </a:r>
            <a:endParaRPr lang="en-US" sz="1600" dirty="0"/>
          </a:p>
          <a:p>
            <a:pPr marL="0" lvl="1" indent="0">
              <a:buClr>
                <a:srgbClr val="D40A23"/>
              </a:buClr>
              <a:buNone/>
            </a:pPr>
            <a:endParaRPr lang="en-US" sz="2000" dirty="0"/>
          </a:p>
          <a:p>
            <a:pPr marL="342900" lvl="1" indent="-342900">
              <a:buClr>
                <a:srgbClr val="D40A23"/>
              </a:buClr>
              <a:buFont typeface="Arial"/>
              <a:buChar char="•"/>
            </a:pPr>
            <a:r>
              <a:rPr lang="en-US" sz="2000" dirty="0"/>
              <a:t>Spring / Summer – Statewide IAR Training</a:t>
            </a:r>
            <a:endParaRPr lang="en-US" sz="1600" dirty="0"/>
          </a:p>
          <a:p>
            <a:pPr marL="114300" lvl="1" indent="-114300">
              <a:buClr>
                <a:srgbClr val="D40A23"/>
              </a:buClr>
              <a:buFont typeface="Arial" pitchFamily="34" charset="0"/>
              <a:buChar char="•"/>
            </a:pPr>
            <a:endParaRPr lang="en-US" sz="2000" dirty="0"/>
          </a:p>
          <a:p>
            <a:pPr marL="0" lvl="1" indent="0">
              <a:buClr>
                <a:srgbClr val="D40A23"/>
              </a:buClr>
              <a:buNone/>
            </a:pPr>
            <a:r>
              <a:rPr lang="en-US" sz="2000" dirty="0"/>
              <a:t>    </a:t>
            </a:r>
            <a:endParaRPr lang="en-US" sz="1600" dirty="0"/>
          </a:p>
          <a:p>
            <a:pPr marL="457192" lvl="2" indent="-114300">
              <a:buClr>
                <a:srgbClr val="D40A23"/>
              </a:buClr>
              <a:buFont typeface="Arial" pitchFamily="34" charset="0"/>
              <a:buChar char="•"/>
            </a:pPr>
            <a:endParaRPr lang="en-US" sz="1600" dirty="0"/>
          </a:p>
          <a:p>
            <a:pPr marL="114300" lvl="1" indent="-114300">
              <a:buClr>
                <a:srgbClr val="D40A23"/>
              </a:buClr>
              <a:buFont typeface="Arial" pitchFamily="34" charset="0"/>
              <a:buChar char="•"/>
            </a:pPr>
            <a:endParaRPr lang="en-US" sz="2000" dirty="0"/>
          </a:p>
          <a:p>
            <a:pPr marL="114300" lvl="1" indent="-114300">
              <a:buClr>
                <a:srgbClr val="D40A23"/>
              </a:buClr>
              <a:buFont typeface="Arial" pitchFamily="34" charset="0"/>
              <a:buChar char="•"/>
            </a:pPr>
            <a:endParaRPr lang="en-US" sz="1800" dirty="0"/>
          </a:p>
          <a:p>
            <a:pPr marL="114300" lvl="1" indent="-114300">
              <a:buClr>
                <a:srgbClr val="D40A23"/>
              </a:buClr>
              <a:buFont typeface="Arial" pitchFamily="34" charset="0"/>
              <a:buChar char="•"/>
            </a:pPr>
            <a:endParaRPr lang="en-US" sz="1800" dirty="0"/>
          </a:p>
          <a:p>
            <a:pPr marL="114300" lvl="1" indent="-114300">
              <a:buClr>
                <a:srgbClr val="D40A23"/>
              </a:buClr>
              <a:buFont typeface="Arial" pitchFamily="34" charset="0"/>
              <a:buChar char="•"/>
            </a:pPr>
            <a:endParaRPr lang="en-US" sz="1000" dirty="0"/>
          </a:p>
          <a:p>
            <a:pPr marL="114300" lvl="1" indent="-114300">
              <a:buClr>
                <a:srgbClr val="D40A23"/>
              </a:buClr>
              <a:buFont typeface="Arial" pitchFamily="34" charset="0"/>
              <a:buChar char="•"/>
            </a:pPr>
            <a:endParaRPr lang="en-US" sz="1800" dirty="0"/>
          </a:p>
        </p:txBody>
      </p:sp>
    </p:spTree>
    <p:extLst>
      <p:ext uri="{BB962C8B-B14F-4D97-AF65-F5344CB8AC3E}">
        <p14:creationId xmlns:p14="http://schemas.microsoft.com/office/powerpoint/2010/main" val="3959792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D40A23"/>
                </a:solidFill>
                <a:effectLst/>
                <a:uLnTx/>
                <a:uFillTx/>
                <a:latin typeface="Calibri"/>
                <a:ea typeface="+mj-ea"/>
                <a:cs typeface="+mj-cs"/>
              </a:rPr>
              <a:t>FDOT Central Office Team</a:t>
            </a:r>
          </a:p>
        </p:txBody>
      </p:sp>
      <p:grpSp>
        <p:nvGrpSpPr>
          <p:cNvPr id="39" name="Group 38"/>
          <p:cNvGrpSpPr/>
          <p:nvPr/>
        </p:nvGrpSpPr>
        <p:grpSpPr>
          <a:xfrm>
            <a:off x="64174" y="3154229"/>
            <a:ext cx="9017071" cy="971404"/>
            <a:chOff x="64174" y="3154229"/>
            <a:chExt cx="9017071" cy="971404"/>
          </a:xfrm>
        </p:grpSpPr>
        <p:sp>
          <p:nvSpPr>
            <p:cNvPr id="17" name="Rectangle 16"/>
            <p:cNvSpPr/>
            <p:nvPr/>
          </p:nvSpPr>
          <p:spPr>
            <a:xfrm rot="10800000" flipV="1">
              <a:off x="64174" y="3154229"/>
              <a:ext cx="9017071" cy="971404"/>
            </a:xfrm>
            <a:prstGeom prst="rect">
              <a:avLst/>
            </a:prstGeom>
            <a:gradFill>
              <a:gsLst>
                <a:gs pos="14000">
                  <a:schemeClr val="bg1">
                    <a:alpha val="0"/>
                    <a:lumMod val="84000"/>
                    <a:lumOff val="16000"/>
                  </a:schemeClr>
                </a:gs>
                <a:gs pos="100000">
                  <a:schemeClr val="tx1">
                    <a:lumMod val="20000"/>
                    <a:lumOff val="8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 name="Group 2"/>
            <p:cNvGrpSpPr/>
            <p:nvPr/>
          </p:nvGrpSpPr>
          <p:grpSpPr>
            <a:xfrm>
              <a:off x="1375338" y="3246730"/>
              <a:ext cx="7705907" cy="673706"/>
              <a:chOff x="1375338" y="3270599"/>
              <a:chExt cx="7705907" cy="673706"/>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338" y="3681714"/>
                <a:ext cx="525180" cy="262591"/>
              </a:xfrm>
              <a:prstGeom prst="rect">
                <a:avLst/>
              </a:prstGeom>
            </p:spPr>
          </p:pic>
          <p:sp>
            <p:nvSpPr>
              <p:cNvPr id="13" name="TextBox 12"/>
              <p:cNvSpPr txBox="1"/>
              <p:nvPr/>
            </p:nvSpPr>
            <p:spPr>
              <a:xfrm>
                <a:off x="2128748" y="3689967"/>
                <a:ext cx="6952497" cy="24622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1C2A5A"/>
                    </a:solidFill>
                    <a:effectLst/>
                    <a:uLnTx/>
                    <a:uFillTx/>
                    <a:latin typeface="Calibri"/>
                    <a:ea typeface="+mn-ea"/>
                    <a:cs typeface="+mn-cs"/>
                  </a:rPr>
                  <a:t>Statewide Interchange Review Coordinator, </a:t>
                </a:r>
                <a:r>
                  <a:rPr kumimoji="0" lang="en-US" sz="1000" b="0" i="1" u="none" strike="noStrike" kern="1200" cap="none" spc="0" normalizeH="0" baseline="0" noProof="0" dirty="0">
                    <a:ln>
                      <a:noFill/>
                    </a:ln>
                    <a:solidFill>
                      <a:srgbClr val="1C2A5A"/>
                    </a:solidFill>
                    <a:effectLst/>
                    <a:uLnTx/>
                    <a:uFillTx/>
                    <a:latin typeface="Calibri"/>
                    <a:ea typeface="+mn-ea"/>
                    <a:cs typeface="+mn-cs"/>
                  </a:rPr>
                  <a:t>FDOT Systems Implementation Office, </a:t>
                </a:r>
                <a:r>
                  <a:rPr kumimoji="0" lang="en-US" sz="1000" b="1" i="1" u="none" strike="noStrike" kern="1200" cap="none" spc="0" normalizeH="0" baseline="0" noProof="0" dirty="0">
                    <a:ln>
                      <a:noFill/>
                    </a:ln>
                    <a:solidFill>
                      <a:srgbClr val="1C2A5A"/>
                    </a:solidFill>
                    <a:effectLst/>
                    <a:uLnTx/>
                    <a:uFillTx/>
                    <a:latin typeface="Calibri"/>
                    <a:ea typeface="+mn-ea"/>
                    <a:cs typeface="+mn-cs"/>
                    <a:hlinkClick r:id="rId4"/>
                  </a:rPr>
                  <a:t>Andrew.Young@dot.state.fl.us</a:t>
                </a:r>
                <a:r>
                  <a:rPr kumimoji="0" lang="en-US" sz="1000" b="1" i="1" u="none" strike="noStrike" kern="1200" cap="none" spc="0" normalizeH="0" baseline="0" noProof="0" dirty="0">
                    <a:ln>
                      <a:noFill/>
                    </a:ln>
                    <a:solidFill>
                      <a:srgbClr val="1C2A5A"/>
                    </a:solidFill>
                    <a:effectLst/>
                    <a:uLnTx/>
                    <a:uFillTx/>
                    <a:latin typeface="Calibri"/>
                    <a:ea typeface="+mn-ea"/>
                    <a:cs typeface="+mn-cs"/>
                  </a:rPr>
                  <a:t>, </a:t>
                </a:r>
                <a:r>
                  <a:rPr kumimoji="0" lang="en-US" sz="1000" b="0" i="1" u="none" strike="noStrike" kern="1200" cap="none" spc="0" normalizeH="0" baseline="0" noProof="0" dirty="0">
                    <a:ln>
                      <a:noFill/>
                    </a:ln>
                    <a:solidFill>
                      <a:srgbClr val="1C2A5A"/>
                    </a:solidFill>
                    <a:effectLst/>
                    <a:uLnTx/>
                    <a:uFillTx/>
                    <a:latin typeface="Calibri"/>
                    <a:ea typeface="+mn-ea"/>
                    <a:cs typeface="+mn-cs"/>
                  </a:rPr>
                  <a:t>850-414-4582</a:t>
                </a:r>
              </a:p>
            </p:txBody>
          </p:sp>
          <p:sp>
            <p:nvSpPr>
              <p:cNvPr id="14" name="TextBox 13"/>
              <p:cNvSpPr txBox="1"/>
              <p:nvPr/>
            </p:nvSpPr>
            <p:spPr>
              <a:xfrm>
                <a:off x="1491883" y="3270599"/>
                <a:ext cx="15697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C2A5A"/>
                    </a:solidFill>
                    <a:effectLst/>
                    <a:uLnTx/>
                    <a:uFillTx/>
                    <a:latin typeface="Calibri"/>
                    <a:ea typeface="+mn-ea"/>
                    <a:cs typeface="+mn-cs"/>
                  </a:rPr>
                  <a:t>Andrew Young</a:t>
                </a: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990" y="3235604"/>
              <a:ext cx="741118" cy="839472"/>
            </a:xfrm>
            <a:prstGeom prst="rect">
              <a:avLst/>
            </a:prstGeom>
            <a:noFill/>
            <a:ln w="28575">
              <a:solidFill>
                <a:schemeClr val="tx1"/>
              </a:solidFill>
            </a:ln>
            <a:effectLst>
              <a:outerShdw blurRad="50800" dist="38100" dir="2700000" algn="tl" rotWithShape="0">
                <a:prstClr val="black">
                  <a:alpha val="40000"/>
                </a:prstClr>
              </a:outerShdw>
            </a:effectLst>
          </p:spPr>
        </p:pic>
      </p:grpSp>
      <p:grpSp>
        <p:nvGrpSpPr>
          <p:cNvPr id="4" name="Group 3"/>
          <p:cNvGrpSpPr/>
          <p:nvPr/>
        </p:nvGrpSpPr>
        <p:grpSpPr>
          <a:xfrm>
            <a:off x="0" y="1132911"/>
            <a:ext cx="9144000" cy="1018115"/>
            <a:chOff x="0" y="1132911"/>
            <a:chExt cx="9144000" cy="1018115"/>
          </a:xfrm>
        </p:grpSpPr>
        <p:cxnSp>
          <p:nvCxnSpPr>
            <p:cNvPr id="10" name="Straight Connector 9"/>
            <p:cNvCxnSpPr/>
            <p:nvPr/>
          </p:nvCxnSpPr>
          <p:spPr>
            <a:xfrm>
              <a:off x="0" y="1132911"/>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sp>
          <p:nvSpPr>
            <p:cNvPr id="8" name="Rectangle 7"/>
            <p:cNvSpPr/>
            <p:nvPr/>
          </p:nvSpPr>
          <p:spPr>
            <a:xfrm rot="10800000" flipV="1">
              <a:off x="64174" y="1179622"/>
              <a:ext cx="9017071" cy="971404"/>
            </a:xfrm>
            <a:prstGeom prst="rect">
              <a:avLst/>
            </a:prstGeom>
            <a:gradFill>
              <a:gsLst>
                <a:gs pos="14000">
                  <a:schemeClr val="bg1">
                    <a:alpha val="0"/>
                    <a:lumMod val="84000"/>
                    <a:lumOff val="16000"/>
                  </a:schemeClr>
                </a:gs>
                <a:gs pos="100000">
                  <a:schemeClr val="tx1">
                    <a:lumMod val="20000"/>
                    <a:lumOff val="8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6"/>
            <a:stretch>
              <a:fillRect/>
            </a:stretch>
          </p:blipFill>
          <p:spPr>
            <a:xfrm>
              <a:off x="405992" y="1245588"/>
              <a:ext cx="741118" cy="839471"/>
            </a:xfrm>
            <a:prstGeom prst="rect">
              <a:avLst/>
            </a:prstGeom>
            <a:noFill/>
            <a:ln w="28575">
              <a:solidFill>
                <a:schemeClr val="tx1"/>
              </a:solidFill>
            </a:ln>
            <a:effectLst>
              <a:outerShdw blurRad="50800" dist="38100" dir="2700000" algn="tl" rotWithShape="0">
                <a:prstClr val="black">
                  <a:alpha val="40000"/>
                </a:prstClr>
              </a:outerShdw>
            </a:effectLst>
          </p:spPr>
        </p:pic>
        <p:grpSp>
          <p:nvGrpSpPr>
            <p:cNvPr id="21" name="Group 20"/>
            <p:cNvGrpSpPr/>
            <p:nvPr/>
          </p:nvGrpSpPr>
          <p:grpSpPr>
            <a:xfrm>
              <a:off x="1375338" y="1257961"/>
              <a:ext cx="7705907" cy="673706"/>
              <a:chOff x="1375338" y="3270599"/>
              <a:chExt cx="7705907" cy="673706"/>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338" y="3681714"/>
                <a:ext cx="525180" cy="262591"/>
              </a:xfrm>
              <a:prstGeom prst="rect">
                <a:avLst/>
              </a:prstGeom>
            </p:spPr>
          </p:pic>
          <p:sp>
            <p:nvSpPr>
              <p:cNvPr id="23" name="TextBox 22"/>
              <p:cNvSpPr txBox="1"/>
              <p:nvPr/>
            </p:nvSpPr>
            <p:spPr>
              <a:xfrm>
                <a:off x="2128748" y="3689967"/>
                <a:ext cx="6952497" cy="24622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1C2A5A"/>
                    </a:solidFill>
                    <a:effectLst/>
                    <a:uLnTx/>
                    <a:uFillTx/>
                    <a:latin typeface="Calibri"/>
                    <a:ea typeface="+mn-ea"/>
                    <a:cs typeface="+mn-cs"/>
                  </a:rPr>
                  <a:t>Systems Management Manger, </a:t>
                </a:r>
                <a:r>
                  <a:rPr kumimoji="0" lang="en-US" sz="1000" b="0" i="1" u="none" strike="noStrike" kern="1200" cap="none" spc="0" normalizeH="0" baseline="0" noProof="0" dirty="0">
                    <a:ln>
                      <a:noFill/>
                    </a:ln>
                    <a:solidFill>
                      <a:srgbClr val="1C2A5A"/>
                    </a:solidFill>
                    <a:effectLst/>
                    <a:uLnTx/>
                    <a:uFillTx/>
                    <a:latin typeface="Calibri"/>
                    <a:ea typeface="+mn-ea"/>
                    <a:cs typeface="+mn-cs"/>
                  </a:rPr>
                  <a:t>FDOT Systems Implementation Office, </a:t>
                </a:r>
                <a:r>
                  <a:rPr kumimoji="0" lang="en-US" sz="1000" b="1" i="1" u="none" strike="noStrike" kern="1200" cap="none" spc="0" normalizeH="0" baseline="0" noProof="0" dirty="0">
                    <a:ln>
                      <a:noFill/>
                    </a:ln>
                    <a:solidFill>
                      <a:srgbClr val="1C2A5A"/>
                    </a:solidFill>
                    <a:effectLst/>
                    <a:uLnTx/>
                    <a:uFillTx/>
                    <a:latin typeface="Calibri"/>
                    <a:ea typeface="+mn-ea"/>
                    <a:cs typeface="+mn-cs"/>
                    <a:hlinkClick r:id="rId7"/>
                  </a:rPr>
                  <a:t>Maria.Overton@dot.state.fl.us</a:t>
                </a:r>
                <a:r>
                  <a:rPr kumimoji="0" lang="en-US" sz="1000" b="1" i="1" u="none" strike="noStrike" kern="1200" cap="none" spc="0" normalizeH="0" baseline="0" noProof="0" dirty="0">
                    <a:ln>
                      <a:noFill/>
                    </a:ln>
                    <a:solidFill>
                      <a:srgbClr val="1C2A5A"/>
                    </a:solidFill>
                    <a:effectLst/>
                    <a:uLnTx/>
                    <a:uFillTx/>
                    <a:latin typeface="Calibri"/>
                    <a:ea typeface="+mn-ea"/>
                    <a:cs typeface="+mn-cs"/>
                  </a:rPr>
                  <a:t>, </a:t>
                </a:r>
                <a:r>
                  <a:rPr kumimoji="0" lang="en-US" sz="1000" b="0" i="1" u="none" strike="noStrike" kern="1200" cap="none" spc="0" normalizeH="0" baseline="0" noProof="0" dirty="0">
                    <a:ln>
                      <a:noFill/>
                    </a:ln>
                    <a:solidFill>
                      <a:srgbClr val="1C2A5A"/>
                    </a:solidFill>
                    <a:effectLst/>
                    <a:uLnTx/>
                    <a:uFillTx/>
                    <a:latin typeface="Calibri"/>
                    <a:ea typeface="+mn-ea"/>
                    <a:cs typeface="+mn-cs"/>
                  </a:rPr>
                  <a:t>850-414-4909</a:t>
                </a:r>
              </a:p>
            </p:txBody>
          </p:sp>
          <p:sp>
            <p:nvSpPr>
              <p:cNvPr id="24" name="TextBox 23"/>
              <p:cNvSpPr txBox="1"/>
              <p:nvPr/>
            </p:nvSpPr>
            <p:spPr>
              <a:xfrm>
                <a:off x="1491883" y="3270599"/>
                <a:ext cx="19371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C2A5A"/>
                    </a:solidFill>
                    <a:effectLst/>
                    <a:uLnTx/>
                    <a:uFillTx/>
                    <a:latin typeface="Calibri"/>
                    <a:ea typeface="+mn-ea"/>
                    <a:cs typeface="+mn-cs"/>
                  </a:rPr>
                  <a:t>Maria Overton, PE</a:t>
                </a:r>
              </a:p>
            </p:txBody>
          </p:sp>
        </p:grpSp>
      </p:grpSp>
      <p:grpSp>
        <p:nvGrpSpPr>
          <p:cNvPr id="7" name="Group 6"/>
          <p:cNvGrpSpPr/>
          <p:nvPr/>
        </p:nvGrpSpPr>
        <p:grpSpPr>
          <a:xfrm>
            <a:off x="64174" y="2202645"/>
            <a:ext cx="9017071" cy="971404"/>
            <a:chOff x="64174" y="2202645"/>
            <a:chExt cx="9017071" cy="971404"/>
          </a:xfrm>
        </p:grpSpPr>
        <p:sp>
          <p:nvSpPr>
            <p:cNvPr id="16" name="Rectangle 15"/>
            <p:cNvSpPr/>
            <p:nvPr/>
          </p:nvSpPr>
          <p:spPr>
            <a:xfrm rot="10800000" flipV="1">
              <a:off x="64174" y="2202645"/>
              <a:ext cx="9017071" cy="971404"/>
            </a:xfrm>
            <a:prstGeom prst="rect">
              <a:avLst/>
            </a:prstGeom>
            <a:gradFill>
              <a:gsLst>
                <a:gs pos="14000">
                  <a:schemeClr val="bg1">
                    <a:alpha val="0"/>
                    <a:lumMod val="84000"/>
                    <a:lumOff val="16000"/>
                  </a:schemeClr>
                </a:gs>
                <a:gs pos="100000">
                  <a:schemeClr val="tx1">
                    <a:lumMod val="20000"/>
                    <a:lumOff val="8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rotWithShape="1">
            <a:blip r:embed="rId8"/>
            <a:srcRect l="22054" t="7448" r="19026" b="39269"/>
            <a:stretch/>
          </p:blipFill>
          <p:spPr>
            <a:xfrm flipH="1">
              <a:off x="405990" y="2251369"/>
              <a:ext cx="741117" cy="836462"/>
            </a:xfrm>
            <a:prstGeom prst="rect">
              <a:avLst/>
            </a:prstGeom>
            <a:noFill/>
            <a:ln w="28575">
              <a:solidFill>
                <a:schemeClr val="tx1"/>
              </a:solidFill>
            </a:ln>
            <a:effectLst>
              <a:outerShdw blurRad="50800" dist="38100" dir="2700000" algn="tl" rotWithShape="0">
                <a:prstClr val="black">
                  <a:alpha val="40000"/>
                </a:prstClr>
              </a:outerShdw>
            </a:effectLst>
          </p:spPr>
        </p:pic>
        <p:grpSp>
          <p:nvGrpSpPr>
            <p:cNvPr id="26" name="Group 25"/>
            <p:cNvGrpSpPr/>
            <p:nvPr/>
          </p:nvGrpSpPr>
          <p:grpSpPr>
            <a:xfrm>
              <a:off x="1375338" y="2275325"/>
              <a:ext cx="7705907" cy="819478"/>
              <a:chOff x="1375338" y="3270599"/>
              <a:chExt cx="7705907" cy="819478"/>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338" y="3681714"/>
                <a:ext cx="525180" cy="262591"/>
              </a:xfrm>
              <a:prstGeom prst="rect">
                <a:avLst/>
              </a:prstGeom>
            </p:spPr>
          </p:pic>
          <p:sp>
            <p:nvSpPr>
              <p:cNvPr id="28" name="TextBox 27"/>
              <p:cNvSpPr txBox="1"/>
              <p:nvPr/>
            </p:nvSpPr>
            <p:spPr>
              <a:xfrm>
                <a:off x="2128748" y="3689967"/>
                <a:ext cx="6952497" cy="400110"/>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1C2A5A"/>
                    </a:solidFill>
                    <a:effectLst/>
                    <a:uLnTx/>
                    <a:uFillTx/>
                    <a:latin typeface="Calibri"/>
                    <a:ea typeface="+mn-ea"/>
                    <a:cs typeface="+mn-cs"/>
                  </a:rPr>
                  <a:t>State Environmental Development Engineer, </a:t>
                </a:r>
                <a:r>
                  <a:rPr kumimoji="0" lang="en-US" sz="1000" b="0" i="1" u="none" strike="noStrike" kern="1200" cap="none" spc="0" normalizeH="0" baseline="0" noProof="0" dirty="0">
                    <a:ln>
                      <a:noFill/>
                    </a:ln>
                    <a:solidFill>
                      <a:srgbClr val="1C2A5A"/>
                    </a:solidFill>
                    <a:effectLst/>
                    <a:uLnTx/>
                    <a:uFillTx/>
                    <a:latin typeface="Calibri"/>
                    <a:ea typeface="+mn-ea"/>
                    <a:cs typeface="+mn-cs"/>
                  </a:rPr>
                  <a:t>FDOT Office of Environmental Management, </a:t>
                </a:r>
                <a:r>
                  <a:rPr kumimoji="0" lang="en-US" sz="1000" b="1" i="1" u="none" strike="noStrike" kern="1200" cap="none" spc="0" normalizeH="0" baseline="0" noProof="0" dirty="0">
                    <a:ln>
                      <a:noFill/>
                    </a:ln>
                    <a:solidFill>
                      <a:srgbClr val="1C2A5A"/>
                    </a:solidFill>
                    <a:effectLst/>
                    <a:uLnTx/>
                    <a:uFillTx/>
                    <a:latin typeface="Calibri"/>
                    <a:ea typeface="+mn-ea"/>
                    <a:cs typeface="+mn-cs"/>
                    <a:hlinkClick r:id="rId9"/>
                  </a:rPr>
                  <a:t>Victor.Muchuruza@dot.state.fl.us</a:t>
                </a:r>
                <a:r>
                  <a:rPr kumimoji="0" lang="en-US" sz="1000" b="0" i="1" u="none" strike="noStrike" kern="1200" cap="none" spc="0" normalizeH="0" baseline="0" noProof="0" dirty="0">
                    <a:ln>
                      <a:noFill/>
                    </a:ln>
                    <a:solidFill>
                      <a:srgbClr val="1C2A5A"/>
                    </a:solidFill>
                    <a:effectLst/>
                    <a:uLnTx/>
                    <a:uFillTx/>
                    <a:latin typeface="Calibri"/>
                    <a:ea typeface="+mn-ea"/>
                    <a:cs typeface="+mn-cs"/>
                  </a:rPr>
                  <a:t>,</a:t>
                </a:r>
                <a:r>
                  <a:rPr kumimoji="0" lang="en-US" sz="1000" b="1" i="1" u="none" strike="noStrike" kern="1200" cap="none" spc="0" normalizeH="0" baseline="0" noProof="0" dirty="0">
                    <a:ln>
                      <a:noFill/>
                    </a:ln>
                    <a:solidFill>
                      <a:srgbClr val="1C2A5A"/>
                    </a:solidFill>
                    <a:effectLst/>
                    <a:uLnTx/>
                    <a:uFillTx/>
                    <a:latin typeface="Calibri"/>
                    <a:ea typeface="+mn-ea"/>
                    <a:cs typeface="+mn-cs"/>
                  </a:rPr>
                  <a:t> </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1C2A5A"/>
                    </a:solidFill>
                    <a:effectLst/>
                    <a:uLnTx/>
                    <a:uFillTx/>
                    <a:latin typeface="Calibri"/>
                    <a:ea typeface="+mn-ea"/>
                    <a:cs typeface="+mn-cs"/>
                  </a:rPr>
                  <a:t>850-414-5269</a:t>
                </a:r>
              </a:p>
            </p:txBody>
          </p:sp>
          <p:sp>
            <p:nvSpPr>
              <p:cNvPr id="29" name="TextBox 28"/>
              <p:cNvSpPr txBox="1"/>
              <p:nvPr/>
            </p:nvSpPr>
            <p:spPr>
              <a:xfrm>
                <a:off x="1491883" y="3270599"/>
                <a:ext cx="34394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C2A5A"/>
                    </a:solidFill>
                    <a:effectLst/>
                    <a:uLnTx/>
                    <a:uFillTx/>
                    <a:latin typeface="Calibri"/>
                    <a:ea typeface="+mn-ea"/>
                    <a:cs typeface="+mn-cs"/>
                  </a:rPr>
                  <a:t>Victor Muchuruza, PhD, PE, PTOE</a:t>
                </a:r>
              </a:p>
            </p:txBody>
          </p:sp>
        </p:grpSp>
      </p:grpSp>
      <p:grpSp>
        <p:nvGrpSpPr>
          <p:cNvPr id="40" name="Group 39"/>
          <p:cNvGrpSpPr/>
          <p:nvPr/>
        </p:nvGrpSpPr>
        <p:grpSpPr>
          <a:xfrm>
            <a:off x="64174" y="4175670"/>
            <a:ext cx="9017071" cy="971404"/>
            <a:chOff x="64174" y="4175670"/>
            <a:chExt cx="9017071" cy="971404"/>
          </a:xfrm>
        </p:grpSpPr>
        <p:sp>
          <p:nvSpPr>
            <p:cNvPr id="18" name="Rectangle 17"/>
            <p:cNvSpPr/>
            <p:nvPr/>
          </p:nvSpPr>
          <p:spPr>
            <a:xfrm rot="10800000" flipV="1">
              <a:off x="64174" y="4175670"/>
              <a:ext cx="9017071" cy="971404"/>
            </a:xfrm>
            <a:prstGeom prst="rect">
              <a:avLst/>
            </a:prstGeom>
            <a:gradFill>
              <a:gsLst>
                <a:gs pos="14000">
                  <a:schemeClr val="bg1">
                    <a:alpha val="0"/>
                    <a:lumMod val="84000"/>
                    <a:lumOff val="16000"/>
                  </a:schemeClr>
                </a:gs>
                <a:gs pos="100000">
                  <a:schemeClr val="tx1">
                    <a:lumMod val="20000"/>
                    <a:lumOff val="8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2" descr="C:\Users\Wadha01644\AppData\Local\Microsoft\Windows\Temporary Internet Files\Content.Outlook\2OBPT2G6\pictur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991" y="4248145"/>
              <a:ext cx="741117" cy="826454"/>
            </a:xfrm>
            <a:prstGeom prst="rect">
              <a:avLst/>
            </a:prstGeom>
            <a:noFill/>
            <a:ln w="285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1375338" y="4249128"/>
              <a:ext cx="7705907" cy="673706"/>
              <a:chOff x="1375338" y="3270599"/>
              <a:chExt cx="7705907" cy="673706"/>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338" y="3681714"/>
                <a:ext cx="525180" cy="262591"/>
              </a:xfrm>
              <a:prstGeom prst="rect">
                <a:avLst/>
              </a:prstGeom>
            </p:spPr>
          </p:pic>
          <p:sp>
            <p:nvSpPr>
              <p:cNvPr id="33" name="TextBox 32"/>
              <p:cNvSpPr txBox="1"/>
              <p:nvPr/>
            </p:nvSpPr>
            <p:spPr>
              <a:xfrm>
                <a:off x="2128748" y="3689967"/>
                <a:ext cx="6952497" cy="24622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1C2A5A"/>
                    </a:solidFill>
                    <a:effectLst/>
                    <a:uLnTx/>
                    <a:uFillTx/>
                    <a:latin typeface="Calibri"/>
                    <a:ea typeface="+mn-ea"/>
                    <a:cs typeface="+mn-cs"/>
                  </a:rPr>
                  <a:t>Engineering Specialist, </a:t>
                </a:r>
                <a:r>
                  <a:rPr kumimoji="0" lang="en-US" sz="1000" b="0" i="1" u="none" strike="noStrike" kern="1200" cap="none" spc="0" normalizeH="0" baseline="0" noProof="0" dirty="0">
                    <a:ln>
                      <a:noFill/>
                    </a:ln>
                    <a:solidFill>
                      <a:srgbClr val="1C2A5A"/>
                    </a:solidFill>
                    <a:effectLst/>
                    <a:uLnTx/>
                    <a:uFillTx/>
                    <a:latin typeface="Calibri"/>
                    <a:ea typeface="+mn-ea"/>
                    <a:cs typeface="+mn-cs"/>
                  </a:rPr>
                  <a:t>FDOT Office of Environmental Management, </a:t>
                </a:r>
                <a:r>
                  <a:rPr kumimoji="0" lang="en-US" sz="1000" b="1" i="1" u="none" strike="noStrike" kern="1200" cap="none" spc="0" normalizeH="0" baseline="0" noProof="0" dirty="0">
                    <a:ln>
                      <a:noFill/>
                    </a:ln>
                    <a:solidFill>
                      <a:srgbClr val="1C2A5A"/>
                    </a:solidFill>
                    <a:effectLst/>
                    <a:uLnTx/>
                    <a:uFillTx/>
                    <a:latin typeface="Calibri"/>
                    <a:ea typeface="+mn-ea"/>
                    <a:cs typeface="+mn-cs"/>
                    <a:hlinkClick r:id="rId11"/>
                  </a:rPr>
                  <a:t>Martha.Hodgson@dot.fl.us</a:t>
                </a:r>
                <a:r>
                  <a:rPr kumimoji="0" lang="en-US" sz="1000" b="1" i="1" u="none" strike="noStrike" kern="1200" cap="none" spc="0" normalizeH="0" baseline="0" noProof="0" dirty="0">
                    <a:ln>
                      <a:noFill/>
                    </a:ln>
                    <a:solidFill>
                      <a:srgbClr val="1C2A5A"/>
                    </a:solidFill>
                    <a:effectLst/>
                    <a:uLnTx/>
                    <a:uFillTx/>
                    <a:latin typeface="Calibri"/>
                    <a:ea typeface="+mn-ea"/>
                    <a:cs typeface="+mn-cs"/>
                  </a:rPr>
                  <a:t>, </a:t>
                </a:r>
                <a:r>
                  <a:rPr kumimoji="0" lang="en-US" sz="1000" b="0" i="1" u="none" strike="noStrike" kern="1200" cap="none" spc="0" normalizeH="0" baseline="0" noProof="0" dirty="0">
                    <a:ln>
                      <a:noFill/>
                    </a:ln>
                    <a:solidFill>
                      <a:srgbClr val="1C2A5A"/>
                    </a:solidFill>
                    <a:effectLst/>
                    <a:uLnTx/>
                    <a:uFillTx/>
                    <a:latin typeface="Calibri"/>
                    <a:ea typeface="+mn-ea"/>
                    <a:cs typeface="+mn-cs"/>
                  </a:rPr>
                  <a:t>850-414-4804</a:t>
                </a:r>
              </a:p>
            </p:txBody>
          </p:sp>
          <p:sp>
            <p:nvSpPr>
              <p:cNvPr id="34" name="TextBox 33"/>
              <p:cNvSpPr txBox="1"/>
              <p:nvPr/>
            </p:nvSpPr>
            <p:spPr>
              <a:xfrm>
                <a:off x="1491883" y="3270599"/>
                <a:ext cx="17924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C2A5A"/>
                    </a:solidFill>
                    <a:effectLst/>
                    <a:uLnTx/>
                    <a:uFillTx/>
                    <a:latin typeface="Calibri"/>
                    <a:ea typeface="+mn-ea"/>
                    <a:cs typeface="+mn-cs"/>
                  </a:rPr>
                  <a:t>Martha Hodgson</a:t>
                </a:r>
              </a:p>
            </p:txBody>
          </p:sp>
        </p:grpSp>
      </p:grpSp>
    </p:spTree>
    <p:extLst>
      <p:ext uri="{BB962C8B-B14F-4D97-AF65-F5344CB8AC3E}">
        <p14:creationId xmlns:p14="http://schemas.microsoft.com/office/powerpoint/2010/main" val="2969926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8"/>
          <p:cNvSpPr txBox="1">
            <a:spLocks/>
          </p:cNvSpPr>
          <p:nvPr/>
        </p:nvSpPr>
        <p:spPr>
          <a:xfrm>
            <a:off x="1257302" y="1676402"/>
            <a:ext cx="7160249" cy="136422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6000" dirty="0"/>
              <a:t>Thank You!</a:t>
            </a:r>
          </a:p>
        </p:txBody>
      </p:sp>
    </p:spTree>
    <p:extLst>
      <p:ext uri="{BB962C8B-B14F-4D97-AF65-F5344CB8AC3E}">
        <p14:creationId xmlns:p14="http://schemas.microsoft.com/office/powerpoint/2010/main" val="2762033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66542" y="1146124"/>
            <a:ext cx="6142971"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en-US" sz="2000" dirty="0">
                <a:solidFill>
                  <a:srgbClr val="243B76"/>
                </a:solidFill>
              </a:rPr>
              <a:t>Requests for new or modified access to </a:t>
            </a:r>
          </a:p>
          <a:p>
            <a:pPr marL="685800" lvl="1" indent="-114300" defTabSz="457189">
              <a:buFont typeface="Arial" pitchFamily="34" charset="0"/>
              <a:buChar char="•"/>
            </a:pPr>
            <a:r>
              <a:rPr lang="en-US" sz="1600" dirty="0">
                <a:solidFill>
                  <a:srgbClr val="243B76"/>
                </a:solidFill>
              </a:rPr>
              <a:t>Interstate Highway System </a:t>
            </a:r>
          </a:p>
          <a:p>
            <a:pPr marL="685800" lvl="1" indent="-114300" defTabSz="457189">
              <a:buFont typeface="Arial" pitchFamily="34" charset="0"/>
              <a:buChar char="•"/>
            </a:pPr>
            <a:r>
              <a:rPr lang="en-US" sz="1600" dirty="0">
                <a:solidFill>
                  <a:srgbClr val="243B76"/>
                </a:solidFill>
              </a:rPr>
              <a:t>Non-interstate limited access facilities on the State Highway System (SHS)</a:t>
            </a:r>
          </a:p>
          <a:p>
            <a:pPr defTabSz="457189"/>
            <a:endParaRPr lang="en-US" sz="2000" dirty="0">
              <a:solidFill>
                <a:srgbClr val="243B76"/>
              </a:solidFill>
            </a:endParaRPr>
          </a:p>
          <a:p>
            <a:pPr defTabSz="457189"/>
            <a:r>
              <a:rPr lang="en-US" sz="2000" dirty="0">
                <a:solidFill>
                  <a:srgbClr val="243B76"/>
                </a:solidFill>
              </a:rPr>
              <a:t>An Interchange Access Request (IAR) shows that a proposed interchange proposal is Safety, Operational and Engineering (SO&amp;E) viable</a:t>
            </a:r>
          </a:p>
          <a:p>
            <a:pPr defTabSz="457189"/>
            <a:endParaRPr lang="en-US" sz="2000" dirty="0">
              <a:solidFill>
                <a:srgbClr val="243B76"/>
              </a:solidFill>
            </a:endParaRPr>
          </a:p>
          <a:p>
            <a:pPr defTabSz="457189"/>
            <a:r>
              <a:rPr lang="en-US" sz="2000" dirty="0">
                <a:solidFill>
                  <a:srgbClr val="243B76"/>
                </a:solidFill>
              </a:rPr>
              <a:t>The Requestor of an IAR can be</a:t>
            </a:r>
          </a:p>
          <a:p>
            <a:pPr marL="685800" lvl="1" indent="-114300" defTabSz="457189">
              <a:buFont typeface="Arial" pitchFamily="34" charset="0"/>
              <a:buChar char="•"/>
            </a:pPr>
            <a:r>
              <a:rPr lang="en-US" sz="1600" dirty="0">
                <a:solidFill>
                  <a:srgbClr val="243B76"/>
                </a:solidFill>
              </a:rPr>
              <a:t>FDOT</a:t>
            </a:r>
          </a:p>
          <a:p>
            <a:pPr marL="685800" lvl="1" indent="-114300" defTabSz="457189">
              <a:buFont typeface="Arial" pitchFamily="34" charset="0"/>
              <a:buChar char="•"/>
            </a:pPr>
            <a:r>
              <a:rPr lang="en-US" sz="1600" dirty="0">
                <a:solidFill>
                  <a:srgbClr val="243B76"/>
                </a:solidFill>
              </a:rPr>
              <a:t>Local government</a:t>
            </a:r>
          </a:p>
          <a:p>
            <a:pPr marL="685800" lvl="1" indent="-114300" defTabSz="457189">
              <a:buFont typeface="Arial" pitchFamily="34" charset="0"/>
              <a:buChar char="•"/>
            </a:pPr>
            <a:r>
              <a:rPr lang="en-US" sz="1600" dirty="0">
                <a:solidFill>
                  <a:srgbClr val="243B76"/>
                </a:solidFill>
              </a:rPr>
              <a:t>Metropolitan Planning Organization (MPO) or Transportation Planning Organization (TPO)</a:t>
            </a:r>
          </a:p>
          <a:p>
            <a:pPr lvl="1" defTabSz="457189"/>
            <a:endParaRPr lang="en-US" sz="1200" dirty="0">
              <a:solidFill>
                <a:srgbClr val="243B76"/>
              </a:solidFill>
            </a:endParaRPr>
          </a:p>
          <a:p>
            <a:pPr lvl="1" defTabSz="457189"/>
            <a:endParaRPr lang="en-US" sz="1200" dirty="0">
              <a:solidFill>
                <a:srgbClr val="243B76"/>
              </a:solidFill>
            </a:endParaRPr>
          </a:p>
        </p:txBody>
      </p:sp>
      <p:sp>
        <p:nvSpPr>
          <p:cNvPr id="9" name="Title 1"/>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Interchange Access Requests</a:t>
            </a:r>
          </a:p>
        </p:txBody>
      </p:sp>
      <p:cxnSp>
        <p:nvCxnSpPr>
          <p:cNvPr id="10" name="Straight Connector 9"/>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pic>
        <p:nvPicPr>
          <p:cNvPr id="5" name="Picture 2" descr="http://www.atkinsglobal.com/~/media/Images/A/Atkins-Corporate/north-america/news-signpost-images/large/I75-SR70-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9511" y="1395508"/>
            <a:ext cx="2679026" cy="20092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309511" y="3886520"/>
            <a:ext cx="2679026" cy="19102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8540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75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75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500"/>
                                        <p:tgtEl>
                                          <p:spTgt spid="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fade">
                                      <p:cBhvr>
                                        <p:cTn id="3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3169" y="1182336"/>
            <a:ext cx="6361006"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First released in December 2002</a:t>
            </a:r>
          </a:p>
          <a:p>
            <a:pPr marL="685800" lvl="1" indent="-114300">
              <a:buFont typeface="Arial" pitchFamily="34" charset="0"/>
              <a:buChar char="•"/>
            </a:pPr>
            <a:r>
              <a:rPr lang="en-US" sz="1600" dirty="0"/>
              <a:t>Updated March 2015</a:t>
            </a:r>
          </a:p>
          <a:p>
            <a:endParaRPr lang="en-US" sz="1200" dirty="0"/>
          </a:p>
          <a:p>
            <a:r>
              <a:rPr lang="en-US" sz="2000" dirty="0"/>
              <a:t>Current version released January 2018 includes updated</a:t>
            </a:r>
          </a:p>
          <a:p>
            <a:pPr marL="685800" lvl="1" indent="-114300">
              <a:buFont typeface="Arial" pitchFamily="34" charset="0"/>
              <a:buChar char="•"/>
            </a:pPr>
            <a:r>
              <a:rPr lang="en-US" sz="1600" dirty="0"/>
              <a:t>FHWA Policy</a:t>
            </a:r>
          </a:p>
          <a:p>
            <a:pPr marL="685800" lvl="1" indent="-114300">
              <a:buFont typeface="Arial" pitchFamily="34" charset="0"/>
              <a:buChar char="•"/>
            </a:pPr>
            <a:r>
              <a:rPr lang="en-US" sz="1600" dirty="0"/>
              <a:t>Safety analysis methodology</a:t>
            </a:r>
          </a:p>
          <a:p>
            <a:pPr marL="685800" lvl="1" indent="-114300">
              <a:buFont typeface="Arial" pitchFamily="34" charset="0"/>
              <a:buChar char="•"/>
            </a:pPr>
            <a:r>
              <a:rPr lang="en-US" sz="1600" dirty="0"/>
              <a:t>Re-evaluation of IARs</a:t>
            </a:r>
          </a:p>
          <a:p>
            <a:pPr marL="685800" lvl="1" indent="-114300">
              <a:buFont typeface="Arial" pitchFamily="34" charset="0"/>
              <a:buChar char="•"/>
            </a:pPr>
            <a:r>
              <a:rPr lang="en-US" sz="1600" dirty="0"/>
              <a:t>Approval Authorities Tables</a:t>
            </a:r>
          </a:p>
          <a:p>
            <a:endParaRPr lang="en-US" sz="1200" dirty="0"/>
          </a:p>
          <a:p>
            <a:r>
              <a:rPr lang="en-US" sz="2000" dirty="0"/>
              <a:t>Provides guidance related to process, policies, technical requirements, documentation to satisfy State and Federal requirements</a:t>
            </a:r>
          </a:p>
          <a:p>
            <a:pPr marL="685800" lvl="1" indent="-114300">
              <a:buFont typeface="Arial" pitchFamily="34" charset="0"/>
              <a:buChar char="•"/>
            </a:pPr>
            <a:r>
              <a:rPr lang="en-US" sz="1600" dirty="0"/>
              <a:t>Used by local agencies, consultants, FHWA, FDOT and staff from other agencies</a:t>
            </a:r>
          </a:p>
          <a:p>
            <a:endParaRPr lang="en-US" sz="1200" dirty="0">
              <a:solidFill>
                <a:srgbClr val="243B76"/>
              </a:solidFill>
            </a:endParaRPr>
          </a:p>
          <a:p>
            <a:r>
              <a:rPr lang="en-US" sz="2000" dirty="0">
                <a:solidFill>
                  <a:srgbClr val="243B76"/>
                </a:solidFill>
              </a:rPr>
              <a:t>Available online at</a:t>
            </a:r>
            <a:endParaRPr lang="en-US" sz="1200" dirty="0">
              <a:solidFill>
                <a:srgbClr val="243B76"/>
              </a:solidFill>
            </a:endParaRPr>
          </a:p>
          <a:p>
            <a:pPr marL="685800" lvl="1" indent="-114300" defTabSz="457189">
              <a:buFont typeface="Arial" pitchFamily="34" charset="0"/>
              <a:buChar char="•"/>
            </a:pPr>
            <a:r>
              <a:rPr lang="en-US" sz="1600" dirty="0">
                <a:solidFill>
                  <a:srgbClr val="243B76"/>
                </a:solidFill>
                <a:hlinkClick r:id="rId2"/>
              </a:rPr>
              <a:t>http://www.fdot.gov/planning/systems/programs/sm/intjus/</a:t>
            </a:r>
            <a:endParaRPr lang="en-US" sz="1600" dirty="0">
              <a:solidFill>
                <a:srgbClr val="243B76"/>
              </a:solidFill>
            </a:endParaRPr>
          </a:p>
          <a:p>
            <a:pPr lvl="1" defTabSz="457189"/>
            <a:endParaRPr lang="en-US" sz="1200" dirty="0">
              <a:solidFill>
                <a:srgbClr val="243B76"/>
              </a:solidFill>
            </a:endParaRPr>
          </a:p>
          <a:p>
            <a:pPr lvl="1" defTabSz="457189"/>
            <a:endParaRPr lang="en-US" sz="1200" dirty="0">
              <a:solidFill>
                <a:srgbClr val="243B76"/>
              </a:solidFill>
            </a:endParaRPr>
          </a:p>
        </p:txBody>
      </p:sp>
      <p:sp>
        <p:nvSpPr>
          <p:cNvPr id="9" name="Title 1"/>
          <p:cNvSpPr txBox="1">
            <a:spLocks/>
          </p:cNvSpPr>
          <p:nvPr/>
        </p:nvSpPr>
        <p:spPr>
          <a:xfrm>
            <a:off x="1" y="2"/>
            <a:ext cx="9144000" cy="1132911"/>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Interchange Access Request User’s Guide</a:t>
            </a:r>
          </a:p>
        </p:txBody>
      </p:sp>
      <p:cxnSp>
        <p:nvCxnSpPr>
          <p:cNvPr id="10" name="Straight Connector 9"/>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7682" y="2445419"/>
            <a:ext cx="2051791" cy="26552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3190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750"/>
                                        <p:tgtEl>
                                          <p:spTgt spid="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fade">
                                      <p:cBhvr>
                                        <p:cTn id="33" dur="500"/>
                                        <p:tgtEl>
                                          <p:spTgt spid="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Effect transition="in" filter="fade">
                                      <p:cBhvr>
                                        <p:cTn id="38" dur="500"/>
                                        <p:tgtEl>
                                          <p:spTgt spid="7">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Effect transition="in" filter="fade">
                                      <p:cBhvr>
                                        <p:cTn id="43" dur="500"/>
                                        <p:tgtEl>
                                          <p:spTgt spid="7">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9" end="9"/>
                                            </p:txEl>
                                          </p:spTgt>
                                        </p:tgtEl>
                                        <p:attrNameLst>
                                          <p:attrName>style.visibility</p:attrName>
                                        </p:attrNameLst>
                                      </p:cBhvr>
                                      <p:to>
                                        <p:strVal val="visible"/>
                                      </p:to>
                                    </p:set>
                                    <p:animEffect transition="in" filter="fade">
                                      <p:cBhvr>
                                        <p:cTn id="48" dur="750"/>
                                        <p:tgtEl>
                                          <p:spTgt spid="7">
                                            <p:txEl>
                                              <p:pRg st="9" end="9"/>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animEffect transition="in" filter="fade">
                                      <p:cBhvr>
                                        <p:cTn id="51" dur="750"/>
                                        <p:tgtEl>
                                          <p:spTgt spid="7">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xEl>
                                              <p:pRg st="12" end="12"/>
                                            </p:txEl>
                                          </p:spTgt>
                                        </p:tgtEl>
                                        <p:attrNameLst>
                                          <p:attrName>style.visibility</p:attrName>
                                        </p:attrNameLst>
                                      </p:cBhvr>
                                      <p:to>
                                        <p:strVal val="visible"/>
                                      </p:to>
                                    </p:set>
                                    <p:animEffect transition="in" filter="fade">
                                      <p:cBhvr>
                                        <p:cTn id="56" dur="750"/>
                                        <p:tgtEl>
                                          <p:spTgt spid="7">
                                            <p:txEl>
                                              <p:pRg st="12" end="12"/>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7">
                                            <p:txEl>
                                              <p:pRg st="13" end="13"/>
                                            </p:txEl>
                                          </p:spTgt>
                                        </p:tgtEl>
                                        <p:attrNameLst>
                                          <p:attrName>style.visibility</p:attrName>
                                        </p:attrNameLst>
                                      </p:cBhvr>
                                      <p:to>
                                        <p:strVal val="visible"/>
                                      </p:to>
                                    </p:set>
                                    <p:animEffect transition="in" filter="fade">
                                      <p:cBhvr>
                                        <p:cTn id="59" dur="75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53497" y="1263819"/>
            <a:ext cx="8627955"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Common IAR documents</a:t>
            </a:r>
          </a:p>
          <a:p>
            <a:pPr marL="685800" lvl="1" indent="-114300" defTabSz="457189">
              <a:buFont typeface="Arial" pitchFamily="34" charset="0"/>
              <a:buChar char="•"/>
            </a:pPr>
            <a:r>
              <a:rPr lang="en-US" sz="1600" dirty="0">
                <a:solidFill>
                  <a:srgbClr val="243B76"/>
                </a:solidFill>
              </a:rPr>
              <a:t>Methodology Letter of Understanding (MLOU) - required for all IJRs and IMRs</a:t>
            </a:r>
          </a:p>
          <a:p>
            <a:pPr marL="1028700" lvl="2" indent="-114300" defTabSz="457189">
              <a:buFont typeface="Arial" pitchFamily="34" charset="0"/>
              <a:buChar char="•"/>
            </a:pPr>
            <a:r>
              <a:rPr lang="en-US" sz="1200" dirty="0">
                <a:solidFill>
                  <a:srgbClr val="243B76"/>
                </a:solidFill>
              </a:rPr>
              <a:t>For IOAR projects, the DIRC will determine the need for MLOU </a:t>
            </a:r>
          </a:p>
          <a:p>
            <a:pPr marL="685800" lvl="1" indent="-114300" defTabSz="457189">
              <a:buFont typeface="Arial" pitchFamily="34" charset="0"/>
              <a:buChar char="•"/>
            </a:pPr>
            <a:endParaRPr lang="en-US" sz="1600" dirty="0">
              <a:solidFill>
                <a:srgbClr val="243B76"/>
              </a:solidFill>
            </a:endParaRPr>
          </a:p>
          <a:p>
            <a:pPr marL="685800" lvl="1" indent="-114300" defTabSz="457189">
              <a:buFont typeface="Arial" pitchFamily="34" charset="0"/>
              <a:buChar char="•"/>
            </a:pPr>
            <a:r>
              <a:rPr lang="en-US" sz="1600" dirty="0">
                <a:solidFill>
                  <a:srgbClr val="243B76"/>
                </a:solidFill>
              </a:rPr>
              <a:t>Interchange Justification Report (IJR)</a:t>
            </a:r>
          </a:p>
          <a:p>
            <a:pPr marL="1028700" lvl="2" indent="-114300" defTabSz="457189">
              <a:buFont typeface="Arial" pitchFamily="34" charset="0"/>
              <a:buChar char="•"/>
            </a:pPr>
            <a:r>
              <a:rPr lang="en-US" sz="1200" dirty="0">
                <a:solidFill>
                  <a:srgbClr val="243B76"/>
                </a:solidFill>
              </a:rPr>
              <a:t>Proposed new full or partial interchange</a:t>
            </a:r>
          </a:p>
          <a:p>
            <a:pPr marL="1028700" lvl="2" indent="-114300" defTabSz="457189">
              <a:buFont typeface="Arial" pitchFamily="34" charset="0"/>
              <a:buChar char="•"/>
            </a:pPr>
            <a:r>
              <a:rPr lang="en-US" sz="1200" dirty="0">
                <a:solidFill>
                  <a:srgbClr val="243B76"/>
                </a:solidFill>
              </a:rPr>
              <a:t>Requires highly detailed analysis and documentation to justify the need for and operational impact of proposed new access</a:t>
            </a:r>
          </a:p>
          <a:p>
            <a:pPr marL="685800" lvl="1" indent="-114300" defTabSz="457189">
              <a:buFont typeface="Arial" pitchFamily="34" charset="0"/>
              <a:buChar char="•"/>
            </a:pPr>
            <a:endParaRPr lang="en-US" sz="1600" dirty="0">
              <a:solidFill>
                <a:srgbClr val="243B76"/>
              </a:solidFill>
            </a:endParaRPr>
          </a:p>
          <a:p>
            <a:pPr lvl="1" defTabSz="457189"/>
            <a:endParaRPr lang="en-US" sz="1200" dirty="0">
              <a:solidFill>
                <a:srgbClr val="243B76"/>
              </a:solidFill>
            </a:endParaRPr>
          </a:p>
          <a:p>
            <a:pPr lvl="1" defTabSz="457189"/>
            <a:endParaRPr lang="en-US" sz="1200" dirty="0">
              <a:solidFill>
                <a:srgbClr val="243B76"/>
              </a:solidFill>
            </a:endParaRPr>
          </a:p>
        </p:txBody>
      </p:sp>
      <p:sp>
        <p:nvSpPr>
          <p:cNvPr id="9" name="Title 1"/>
          <p:cNvSpPr txBox="1">
            <a:spLocks/>
          </p:cNvSpPr>
          <p:nvPr/>
        </p:nvSpPr>
        <p:spPr>
          <a:xfrm>
            <a:off x="1" y="2"/>
            <a:ext cx="9144000" cy="11329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3600" dirty="0"/>
              <a:t>Interchange Access Requests - Documentation</a:t>
            </a:r>
          </a:p>
        </p:txBody>
      </p:sp>
      <p:cxnSp>
        <p:nvCxnSpPr>
          <p:cNvPr id="10" name="Straight Connector 9"/>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2"/>
          <a:stretch>
            <a:fillRect/>
          </a:stretch>
        </p:blipFill>
        <p:spPr>
          <a:xfrm>
            <a:off x="325925" y="3589148"/>
            <a:ext cx="2170364" cy="2164268"/>
          </a:xfrm>
          <a:prstGeom prst="rect">
            <a:avLst/>
          </a:prstGeom>
        </p:spPr>
      </p:pic>
      <p:sp>
        <p:nvSpPr>
          <p:cNvPr id="3" name="Rectangle 2"/>
          <p:cNvSpPr/>
          <p:nvPr/>
        </p:nvSpPr>
        <p:spPr>
          <a:xfrm>
            <a:off x="1922833" y="3589148"/>
            <a:ext cx="6767467" cy="1951303"/>
          </a:xfrm>
          <a:prstGeom prst="rect">
            <a:avLst/>
          </a:prstGeom>
        </p:spPr>
        <p:txBody>
          <a:bodyPr wrap="square">
            <a:spAutoFit/>
          </a:bodyPr>
          <a:lstStyle/>
          <a:p>
            <a:pPr marL="685800" lvl="1" indent="-114300" defTabSz="457189">
              <a:spcBef>
                <a:spcPct val="20000"/>
              </a:spcBef>
              <a:buClr>
                <a:srgbClr val="FF7431"/>
              </a:buClr>
              <a:buFont typeface="Arial" pitchFamily="34" charset="0"/>
              <a:buChar char="•"/>
            </a:pPr>
            <a:r>
              <a:rPr lang="en-US" sz="1600" dirty="0">
                <a:solidFill>
                  <a:srgbClr val="243B76"/>
                </a:solidFill>
              </a:rPr>
              <a:t>Interchange Modification Report (IMR)</a:t>
            </a:r>
          </a:p>
          <a:p>
            <a:pPr marL="1028700" lvl="2" indent="-114300" defTabSz="457189">
              <a:spcBef>
                <a:spcPct val="20000"/>
              </a:spcBef>
              <a:buClr>
                <a:srgbClr val="FFA631"/>
              </a:buClr>
              <a:buFont typeface="Arial" pitchFamily="34" charset="0"/>
              <a:buChar char="•"/>
            </a:pPr>
            <a:r>
              <a:rPr lang="en-US" sz="1200" dirty="0">
                <a:solidFill>
                  <a:srgbClr val="243B76"/>
                </a:solidFill>
              </a:rPr>
              <a:t>Significant modification to existing interchange </a:t>
            </a:r>
          </a:p>
          <a:p>
            <a:pPr marL="1028700" lvl="2" indent="-114300" defTabSz="457189">
              <a:spcBef>
                <a:spcPct val="20000"/>
              </a:spcBef>
              <a:buClr>
                <a:srgbClr val="FFA631"/>
              </a:buClr>
              <a:buFont typeface="Arial" pitchFamily="34" charset="0"/>
              <a:buChar char="•"/>
            </a:pPr>
            <a:r>
              <a:rPr lang="en-US" sz="1200" dirty="0">
                <a:solidFill>
                  <a:srgbClr val="243B76"/>
                </a:solidFill>
              </a:rPr>
              <a:t>For example: conversion of a diamond interchange to a DDI, completion of basic movements at an existing partial interchange</a:t>
            </a:r>
          </a:p>
          <a:p>
            <a:pPr marL="685800" lvl="1" indent="-114300" defTabSz="457189">
              <a:buFont typeface="Arial" pitchFamily="34" charset="0"/>
              <a:buChar char="•"/>
            </a:pPr>
            <a:endParaRPr lang="en-US" sz="1600" dirty="0">
              <a:solidFill>
                <a:srgbClr val="243B76"/>
              </a:solidFill>
            </a:endParaRPr>
          </a:p>
          <a:p>
            <a:pPr marL="685800" lvl="1" indent="-114300" defTabSz="457189">
              <a:spcBef>
                <a:spcPct val="20000"/>
              </a:spcBef>
              <a:buClr>
                <a:srgbClr val="FF7431"/>
              </a:buClr>
              <a:buFont typeface="Arial" pitchFamily="34" charset="0"/>
              <a:buChar char="•"/>
            </a:pPr>
            <a:r>
              <a:rPr lang="en-US" sz="1600" dirty="0">
                <a:solidFill>
                  <a:srgbClr val="243B76"/>
                </a:solidFill>
              </a:rPr>
              <a:t>Interchange Operational Analysis Report (IOAR)</a:t>
            </a:r>
          </a:p>
          <a:p>
            <a:pPr marL="1028700" lvl="2" indent="-114300" defTabSz="457189">
              <a:spcBef>
                <a:spcPct val="20000"/>
              </a:spcBef>
              <a:buClr>
                <a:srgbClr val="FFA631"/>
              </a:buClr>
              <a:buFont typeface="Arial" pitchFamily="34" charset="0"/>
              <a:buChar char="•"/>
            </a:pPr>
            <a:r>
              <a:rPr lang="en-US" sz="1200" dirty="0">
                <a:solidFill>
                  <a:srgbClr val="243B76"/>
                </a:solidFill>
              </a:rPr>
              <a:t>Minor modification to existing interchange </a:t>
            </a:r>
          </a:p>
          <a:p>
            <a:pPr marL="1028700" lvl="2" indent="-114300" defTabSz="457189">
              <a:spcBef>
                <a:spcPct val="20000"/>
              </a:spcBef>
              <a:buClr>
                <a:srgbClr val="FFA631"/>
              </a:buClr>
              <a:buFont typeface="Arial" pitchFamily="34" charset="0"/>
              <a:buChar char="•"/>
            </a:pPr>
            <a:r>
              <a:rPr lang="en-US" sz="1200" dirty="0">
                <a:solidFill>
                  <a:srgbClr val="243B76"/>
                </a:solidFill>
              </a:rPr>
              <a:t>For example: signalization of an existing stop-controlled ramp terminal intersection</a:t>
            </a:r>
          </a:p>
        </p:txBody>
      </p:sp>
    </p:spTree>
    <p:extLst>
      <p:ext uri="{BB962C8B-B14F-4D97-AF65-F5344CB8AC3E}">
        <p14:creationId xmlns:p14="http://schemas.microsoft.com/office/powerpoint/2010/main" val="2885731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fade">
                                      <p:cBhvr>
                                        <p:cTn id="18" dur="500"/>
                                        <p:tgtEl>
                                          <p:spTgt spid="7">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500"/>
                                        <p:tgtEl>
                                          <p:spTgt spid="7">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sp>
        <p:nvSpPr>
          <p:cNvPr id="7" name="Title 1">
            <a:extLst>
              <a:ext uri="{FF2B5EF4-FFF2-40B4-BE49-F238E27FC236}">
                <a16:creationId xmlns:a16="http://schemas.microsoft.com/office/drawing/2014/main" id="{1C7F28B4-E1A9-4774-A67C-B6A0CA8E7F21}"/>
              </a:ext>
            </a:extLst>
          </p:cNvPr>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Methodology Meetings</a:t>
            </a:r>
          </a:p>
        </p:txBody>
      </p:sp>
      <p:sp>
        <p:nvSpPr>
          <p:cNvPr id="9" name="Content Placeholder 2"/>
          <p:cNvSpPr txBox="1">
            <a:spLocks/>
          </p:cNvSpPr>
          <p:nvPr/>
        </p:nvSpPr>
        <p:spPr>
          <a:xfrm>
            <a:off x="166540" y="1151763"/>
            <a:ext cx="8840300"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rgbClr val="1C2A5A"/>
                </a:solidFill>
              </a:rPr>
              <a:t>Requestor and IRC start drafting MLOU once project need is determined.</a:t>
            </a:r>
          </a:p>
          <a:p>
            <a:endParaRPr lang="en-US" sz="1200" dirty="0">
              <a:solidFill>
                <a:srgbClr val="1C2A5A"/>
              </a:solidFill>
            </a:endParaRPr>
          </a:p>
          <a:p>
            <a:r>
              <a:rPr lang="en-US" sz="2000" dirty="0">
                <a:solidFill>
                  <a:srgbClr val="1C2A5A"/>
                </a:solidFill>
              </a:rPr>
              <a:t>The MLOU is used to reach a consensus among all stakeholders.</a:t>
            </a:r>
          </a:p>
          <a:p>
            <a:endParaRPr lang="en-US" sz="1200" dirty="0">
              <a:solidFill>
                <a:srgbClr val="1C2A5A"/>
              </a:solidFill>
            </a:endParaRPr>
          </a:p>
          <a:p>
            <a:r>
              <a:rPr lang="en-US" sz="2000" dirty="0">
                <a:solidFill>
                  <a:srgbClr val="1C2A5A"/>
                </a:solidFill>
              </a:rPr>
              <a:t>Meeting should be conducted to discuss the access proposal and MLOU for the access request.</a:t>
            </a:r>
          </a:p>
          <a:p>
            <a:endParaRPr lang="en-US" sz="1200" dirty="0">
              <a:solidFill>
                <a:srgbClr val="1C2A5A"/>
              </a:solidFill>
            </a:endParaRPr>
          </a:p>
          <a:p>
            <a:r>
              <a:rPr lang="en-US" sz="2000" dirty="0">
                <a:solidFill>
                  <a:srgbClr val="1C2A5A"/>
                </a:solidFill>
              </a:rPr>
              <a:t>Any fatal flaws to IAR acceptance should be identified and resolved.</a:t>
            </a:r>
          </a:p>
          <a:p>
            <a:endParaRPr lang="en-US" sz="1200" dirty="0">
              <a:solidFill>
                <a:srgbClr val="1C2A5A"/>
              </a:solidFill>
            </a:endParaRPr>
          </a:p>
          <a:p>
            <a:r>
              <a:rPr lang="en-US" sz="2000" dirty="0">
                <a:solidFill>
                  <a:srgbClr val="1C2A5A"/>
                </a:solidFill>
              </a:rPr>
              <a:t>The MLOU does not serve as a scope of work.</a:t>
            </a:r>
          </a:p>
          <a:p>
            <a:endParaRPr lang="en-US" sz="1200" dirty="0">
              <a:solidFill>
                <a:srgbClr val="1C2A5A"/>
              </a:solidFill>
            </a:endParaRPr>
          </a:p>
          <a:p>
            <a:r>
              <a:rPr lang="en-US" sz="2000" dirty="0">
                <a:solidFill>
                  <a:srgbClr val="1C2A5A"/>
                </a:solidFill>
              </a:rPr>
              <a:t>Any work done prior to approval is at risk.</a:t>
            </a:r>
          </a:p>
          <a:p>
            <a:endParaRPr lang="en-US" sz="1200" dirty="0">
              <a:solidFill>
                <a:srgbClr val="1C2A5A"/>
              </a:solidFill>
            </a:endParaRPr>
          </a:p>
          <a:p>
            <a:r>
              <a:rPr lang="en-US" sz="2000" dirty="0">
                <a:solidFill>
                  <a:srgbClr val="1C2A5A"/>
                </a:solidFill>
              </a:rPr>
              <a:t>Meeting minutes should be documented</a:t>
            </a:r>
          </a:p>
          <a:p>
            <a:endParaRPr lang="en-US" sz="1600" dirty="0">
              <a:solidFill>
                <a:srgbClr val="1C2A5A"/>
              </a:solidFill>
            </a:endParaRPr>
          </a:p>
          <a:p>
            <a:r>
              <a:rPr lang="en-US" sz="2000" dirty="0">
                <a:solidFill>
                  <a:srgbClr val="1C2A5A"/>
                </a:solidFill>
                <a:hlinkClick r:id="rId2"/>
              </a:rPr>
              <a:t>MLOU template</a:t>
            </a:r>
            <a:endParaRPr lang="en-US" sz="1600" dirty="0">
              <a:solidFill>
                <a:srgbClr val="243B76"/>
              </a:solidFill>
            </a:endParaRPr>
          </a:p>
          <a:p>
            <a:pPr marL="114300" indent="-114300" defTabSz="457189">
              <a:buFont typeface="Arial" pitchFamily="34" charset="0"/>
              <a:buChar char="•"/>
            </a:pPr>
            <a:endParaRPr lang="en-US" sz="2000" dirty="0">
              <a:solidFill>
                <a:srgbClr val="243B76"/>
              </a:solidFill>
            </a:endParaRPr>
          </a:p>
          <a:p>
            <a:pPr lvl="1" defTabSz="457189"/>
            <a:endParaRPr lang="en-US" sz="1400" dirty="0">
              <a:solidFill>
                <a:srgbClr val="1C2A5A"/>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258" y="3701526"/>
            <a:ext cx="3200400" cy="2119745"/>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124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75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75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75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8" end="8"/>
                                            </p:txEl>
                                          </p:spTgt>
                                        </p:tgtEl>
                                        <p:attrNameLst>
                                          <p:attrName>style.visibility</p:attrName>
                                        </p:attrNameLst>
                                      </p:cBhvr>
                                      <p:to>
                                        <p:strVal val="visible"/>
                                      </p:to>
                                    </p:set>
                                    <p:animEffect transition="in" filter="fade">
                                      <p:cBhvr>
                                        <p:cTn id="22" dur="750"/>
                                        <p:tgtEl>
                                          <p:spTgt spid="9">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animEffect transition="in" filter="fade">
                                      <p:cBhvr>
                                        <p:cTn id="27" dur="750"/>
                                        <p:tgtEl>
                                          <p:spTgt spid="9">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2" end="12"/>
                                            </p:txEl>
                                          </p:spTgt>
                                        </p:tgtEl>
                                        <p:attrNameLst>
                                          <p:attrName>style.visibility</p:attrName>
                                        </p:attrNameLst>
                                      </p:cBhvr>
                                      <p:to>
                                        <p:strVal val="visible"/>
                                      </p:to>
                                    </p:set>
                                    <p:animEffect transition="in" filter="fade">
                                      <p:cBhvr>
                                        <p:cTn id="32" dur="750"/>
                                        <p:tgtEl>
                                          <p:spTgt spid="9">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4" end="14"/>
                                            </p:txEl>
                                          </p:spTgt>
                                        </p:tgtEl>
                                        <p:attrNameLst>
                                          <p:attrName>style.visibility</p:attrName>
                                        </p:attrNameLst>
                                      </p:cBhvr>
                                      <p:to>
                                        <p:strVal val="visible"/>
                                      </p:to>
                                    </p:set>
                                    <p:animEffect transition="in" filter="fade">
                                      <p:cBhvr>
                                        <p:cTn id="37" dur="750"/>
                                        <p:tgtEl>
                                          <p:spTgt spid="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264341" y="1206081"/>
            <a:ext cx="5873909" cy="4650658"/>
          </a:xfrm>
          <a:prstGeom prst="rect">
            <a:avLst/>
          </a:prstGeom>
        </p:spPr>
        <p:txBody>
          <a:bodyPr>
            <a:noAutofit/>
          </a:bodyPr>
          <a:lstStyle>
            <a:lvl1pPr marL="342900" indent="-342900" algn="l" defTabSz="457200" rtl="0" eaLnBrk="1" latinLnBrk="0" hangingPunct="1">
              <a:spcBef>
                <a:spcPct val="20000"/>
              </a:spcBef>
              <a:buClr>
                <a:srgbClr val="D40A23"/>
              </a:buClr>
              <a:buFont typeface="Arial"/>
              <a:buChar char="•"/>
              <a:defRPr sz="3200" kern="1200">
                <a:solidFill>
                  <a:schemeClr val="tx1"/>
                </a:solidFill>
                <a:latin typeface="+mn-lt"/>
                <a:ea typeface="+mn-ea"/>
                <a:cs typeface="+mn-cs"/>
              </a:defRPr>
            </a:lvl1pPr>
            <a:lvl2pPr marL="914400" indent="-457200" algn="l" defTabSz="457200" rtl="0" eaLnBrk="1" latinLnBrk="0" hangingPunct="1">
              <a:spcBef>
                <a:spcPct val="20000"/>
              </a:spcBef>
              <a:buClr>
                <a:srgbClr val="FF7431"/>
              </a:buClr>
              <a:buFont typeface="Wingdings" charset="2"/>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rgbClr val="FFA631"/>
              </a:buClr>
              <a:buFont typeface="Arial"/>
              <a:buChar char="•"/>
              <a:defRPr sz="2400" kern="1200">
                <a:solidFill>
                  <a:schemeClr val="tx1"/>
                </a:solidFill>
                <a:latin typeface="+mn-lt"/>
                <a:ea typeface="+mn-ea"/>
                <a:cs typeface="+mn-cs"/>
              </a:defRPr>
            </a:lvl3pPr>
            <a:lvl4pPr marL="1714500" indent="-342900" algn="l" defTabSz="457200" rtl="0" eaLnBrk="1" latinLnBrk="0" hangingPunct="1">
              <a:spcBef>
                <a:spcPct val="20000"/>
              </a:spcBef>
              <a:buClr>
                <a:srgbClr val="FFDC31"/>
              </a:buClr>
              <a:buFont typeface="Wingdings" charset="2"/>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Clr>
                <a:schemeClr val="bg1">
                  <a:lumMod val="6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rgbClr val="1C2A5A"/>
                </a:solidFill>
              </a:rPr>
              <a:t>Stakeholders shall accept and sign the MLOU after they concur with the MLOU requirements and need</a:t>
            </a:r>
          </a:p>
          <a:p>
            <a:endParaRPr lang="en-US" sz="2000" dirty="0">
              <a:solidFill>
                <a:srgbClr val="1C2A5A"/>
              </a:solidFill>
            </a:endParaRPr>
          </a:p>
          <a:p>
            <a:r>
              <a:rPr lang="en-US" sz="2000" dirty="0">
                <a:solidFill>
                  <a:srgbClr val="1C2A5A"/>
                </a:solidFill>
              </a:rPr>
              <a:t>Work performed by the requestor prior to the acceptance  is at “at risk”</a:t>
            </a:r>
          </a:p>
          <a:p>
            <a:endParaRPr lang="en-US" sz="2000" dirty="0">
              <a:solidFill>
                <a:srgbClr val="1C2A5A"/>
              </a:solidFill>
            </a:endParaRPr>
          </a:p>
          <a:p>
            <a:r>
              <a:rPr lang="en-US" sz="2000" dirty="0">
                <a:solidFill>
                  <a:srgbClr val="1C2A5A"/>
                </a:solidFill>
              </a:rPr>
              <a:t>Requestor shall prepare amendments, should they be asked for, and submit them for approval.</a:t>
            </a:r>
          </a:p>
          <a:p>
            <a:endParaRPr lang="en-US" sz="2000" dirty="0">
              <a:solidFill>
                <a:srgbClr val="1C2A5A"/>
              </a:solidFill>
            </a:endParaRPr>
          </a:p>
          <a:p>
            <a:r>
              <a:rPr lang="en-US" sz="2000" dirty="0">
                <a:solidFill>
                  <a:srgbClr val="1C2A5A"/>
                </a:solidFill>
              </a:rPr>
              <a:t>All parties must approve the amendment.</a:t>
            </a:r>
          </a:p>
          <a:p>
            <a:pPr marL="685800" lvl="1" indent="-114300" defTabSz="457189">
              <a:buFont typeface="Arial" pitchFamily="34" charset="0"/>
              <a:buChar char="•"/>
            </a:pPr>
            <a:endParaRPr lang="en-US" sz="1600" dirty="0">
              <a:solidFill>
                <a:srgbClr val="243B76"/>
              </a:solidFill>
            </a:endParaRPr>
          </a:p>
          <a:p>
            <a:pPr marL="114300" indent="-114300" defTabSz="457189">
              <a:buFont typeface="Arial" pitchFamily="34" charset="0"/>
              <a:buChar char="•"/>
            </a:pPr>
            <a:endParaRPr lang="en-US" sz="2000" dirty="0">
              <a:solidFill>
                <a:srgbClr val="243B76"/>
              </a:solidFill>
            </a:endParaRPr>
          </a:p>
          <a:p>
            <a:pPr lvl="1" defTabSz="457189"/>
            <a:endParaRPr lang="en-US" sz="1400" dirty="0">
              <a:solidFill>
                <a:srgbClr val="1C2A5A"/>
              </a:solidFill>
            </a:endParaRPr>
          </a:p>
        </p:txBody>
      </p:sp>
      <p:cxnSp>
        <p:nvCxnSpPr>
          <p:cNvPr id="6" name="Straight Connector 5"/>
          <p:cNvCxnSpPr/>
          <p:nvPr/>
        </p:nvCxnSpPr>
        <p:spPr>
          <a:xfrm>
            <a:off x="0" y="1130229"/>
            <a:ext cx="9144000" cy="0"/>
          </a:xfrm>
          <a:prstGeom prst="line">
            <a:avLst/>
          </a:prstGeom>
          <a:ln w="19050" cmpd="sng">
            <a:solidFill>
              <a:srgbClr val="FF6600"/>
            </a:solidFill>
          </a:ln>
        </p:spPr>
        <p:style>
          <a:lnRef idx="1">
            <a:schemeClr val="accent2"/>
          </a:lnRef>
          <a:fillRef idx="0">
            <a:schemeClr val="accent2"/>
          </a:fillRef>
          <a:effectRef idx="0">
            <a:schemeClr val="accent2"/>
          </a:effectRef>
          <a:fontRef idx="minor">
            <a:schemeClr val="tx1"/>
          </a:fontRef>
        </p:style>
      </p:cxnSp>
      <p:pic>
        <p:nvPicPr>
          <p:cNvPr id="10" name="Picture 2" descr="C:\Users\ladag01699\AppData\Local\Microsoft\Windows\Temporary Internet Files\Content.IE5\7D6977VO\accep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4174" y="3640052"/>
            <a:ext cx="2066238" cy="206623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C7F28B4-E1A9-4774-A67C-B6A0CA8E7F21}"/>
              </a:ext>
            </a:extLst>
          </p:cNvPr>
          <p:cNvSpPr txBox="1">
            <a:spLocks/>
          </p:cNvSpPr>
          <p:nvPr/>
        </p:nvSpPr>
        <p:spPr>
          <a:xfrm>
            <a:off x="1" y="2"/>
            <a:ext cx="9144000" cy="1132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D40A23"/>
                </a:solidFill>
                <a:latin typeface="+mj-lt"/>
                <a:ea typeface="+mj-ea"/>
                <a:cs typeface="+mj-cs"/>
              </a:defRPr>
            </a:lvl1pPr>
          </a:lstStyle>
          <a:p>
            <a:r>
              <a:rPr lang="en-US" sz="4800" dirty="0"/>
              <a:t>Review and Acceptance of MLOU</a:t>
            </a:r>
          </a:p>
        </p:txBody>
      </p:sp>
      <p:pic>
        <p:nvPicPr>
          <p:cNvPr id="307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188" y="1646765"/>
            <a:ext cx="1767281" cy="176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500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75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750"/>
                                        <p:tgtEl>
                                          <p:spTgt spid="1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fade">
                                      <p:cBhvr>
                                        <p:cTn id="17" dur="75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3">
      <a:dk1>
        <a:srgbClr val="1C2A5A"/>
      </a:dk1>
      <a:lt1>
        <a:sysClr val="window" lastClr="FFFFFF"/>
      </a:lt1>
      <a:dk2>
        <a:srgbClr val="1C2A5A"/>
      </a:dk2>
      <a:lt2>
        <a:srgbClr val="EEECE1"/>
      </a:lt2>
      <a:accent1>
        <a:srgbClr val="C10C20"/>
      </a:accent1>
      <a:accent2>
        <a:srgbClr val="E3742A"/>
      </a:accent2>
      <a:accent3>
        <a:srgbClr val="EEA52B"/>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3">
      <a:dk1>
        <a:srgbClr val="1C2A5A"/>
      </a:dk1>
      <a:lt1>
        <a:sysClr val="window" lastClr="FFFFFF"/>
      </a:lt1>
      <a:dk2>
        <a:srgbClr val="1C2A5A"/>
      </a:dk2>
      <a:lt2>
        <a:srgbClr val="EEECE1"/>
      </a:lt2>
      <a:accent1>
        <a:srgbClr val="C10C20"/>
      </a:accent1>
      <a:accent2>
        <a:srgbClr val="E3742A"/>
      </a:accent2>
      <a:accent3>
        <a:srgbClr val="EEA52B"/>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3">
      <a:dk1>
        <a:srgbClr val="1C2A5A"/>
      </a:dk1>
      <a:lt1>
        <a:sysClr val="window" lastClr="FFFFFF"/>
      </a:lt1>
      <a:dk2>
        <a:srgbClr val="1C2A5A"/>
      </a:dk2>
      <a:lt2>
        <a:srgbClr val="EEECE1"/>
      </a:lt2>
      <a:accent1>
        <a:srgbClr val="C10C20"/>
      </a:accent1>
      <a:accent2>
        <a:srgbClr val="E3742A"/>
      </a:accent2>
      <a:accent3>
        <a:srgbClr val="EEA52B"/>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rgbClr val="1C2A5A"/>
    </a:dk1>
    <a:lt1>
      <a:sysClr val="window" lastClr="FFFFFF"/>
    </a:lt1>
    <a:dk2>
      <a:srgbClr val="1C2A5A"/>
    </a:dk2>
    <a:lt2>
      <a:srgbClr val="EEECE1"/>
    </a:lt2>
    <a:accent1>
      <a:srgbClr val="C10C20"/>
    </a:accent1>
    <a:accent2>
      <a:srgbClr val="E3742A"/>
    </a:accent2>
    <a:accent3>
      <a:srgbClr val="EEA52B"/>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10009</TotalTime>
  <Words>3152</Words>
  <Application>Microsoft Office PowerPoint</Application>
  <PresentationFormat>On-screen Show (4:3)</PresentationFormat>
  <Paragraphs>512</Paragraphs>
  <Slides>46</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46</vt:i4>
      </vt:variant>
    </vt:vector>
  </HeadingPairs>
  <TitlesOfParts>
    <vt:vector size="53" baseType="lpstr">
      <vt:lpstr>Arial</vt:lpstr>
      <vt:lpstr>Calibri</vt:lpstr>
      <vt:lpstr>Times New Roman</vt:lpstr>
      <vt:lpstr>Wingdings</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Hanson Professional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W. Ladage</dc:creator>
  <cp:lastModifiedBy>Young, Andrew</cp:lastModifiedBy>
  <cp:revision>522</cp:revision>
  <cp:lastPrinted>2018-02-01T22:02:25Z</cp:lastPrinted>
  <dcterms:created xsi:type="dcterms:W3CDTF">2017-03-10T15:03:44Z</dcterms:created>
  <dcterms:modified xsi:type="dcterms:W3CDTF">2018-02-14T14:45:59Z</dcterms:modified>
</cp:coreProperties>
</file>