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1"/>
  </p:notesMasterIdLst>
  <p:sldIdLst>
    <p:sldId id="257" r:id="rId5"/>
    <p:sldId id="265" r:id="rId6"/>
    <p:sldId id="264" r:id="rId7"/>
    <p:sldId id="268" r:id="rId8"/>
    <p:sldId id="259" r:id="rId9"/>
    <p:sldId id="266" r:id="rId10"/>
    <p:sldId id="258" r:id="rId11"/>
    <p:sldId id="273" r:id="rId12"/>
    <p:sldId id="270" r:id="rId13"/>
    <p:sldId id="271" r:id="rId14"/>
    <p:sldId id="260" r:id="rId15"/>
    <p:sldId id="263" r:id="rId16"/>
    <p:sldId id="267" r:id="rId17"/>
    <p:sldId id="262" r:id="rId18"/>
    <p:sldId id="261" r:id="rId19"/>
    <p:sldId id="27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3879"/>
    <a:srgbClr val="D7181F"/>
    <a:srgbClr val="1F4284"/>
    <a:srgbClr val="1F4283"/>
    <a:srgbClr val="0054A8"/>
    <a:srgbClr val="1B1464"/>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99" autoAdjust="0"/>
    <p:restoredTop sz="94643" autoAdjust="0"/>
  </p:normalViewPr>
  <p:slideViewPr>
    <p:cSldViewPr>
      <p:cViewPr varScale="1">
        <p:scale>
          <a:sx n="154" d="100"/>
          <a:sy n="154" d="100"/>
        </p:scale>
        <p:origin x="4542" y="1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likat, Jackson" userId="fbaa992c-c370-43a1-83d1-9a247f0aea08" providerId="ADAL" clId="{20E5243D-2CF9-4678-AA1C-CDD4B4804D0C}"/>
    <pc:docChg chg="modSld">
      <pc:chgData name="Delikat, Jackson" userId="fbaa992c-c370-43a1-83d1-9a247f0aea08" providerId="ADAL" clId="{20E5243D-2CF9-4678-AA1C-CDD4B4804D0C}" dt="2024-03-04T15:08:36.485" v="17" actId="20577"/>
      <pc:docMkLst>
        <pc:docMk/>
      </pc:docMkLst>
      <pc:sldChg chg="modSp mod">
        <pc:chgData name="Delikat, Jackson" userId="fbaa992c-c370-43a1-83d1-9a247f0aea08" providerId="ADAL" clId="{20E5243D-2CF9-4678-AA1C-CDD4B4804D0C}" dt="2024-03-04T15:08:36.485" v="17" actId="20577"/>
        <pc:sldMkLst>
          <pc:docMk/>
          <pc:sldMk cId="791037810" sldId="257"/>
        </pc:sldMkLst>
        <pc:spChg chg="mod">
          <ac:chgData name="Delikat, Jackson" userId="fbaa992c-c370-43a1-83d1-9a247f0aea08" providerId="ADAL" clId="{20E5243D-2CF9-4678-AA1C-CDD4B4804D0C}" dt="2024-03-04T15:08:36.485" v="17" actId="20577"/>
          <ac:spMkLst>
            <pc:docMk/>
            <pc:sldMk cId="791037810" sldId="257"/>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A8FD38-B002-4CAD-9D99-1F0D41176737}" type="datetimeFigureOut">
              <a:rPr lang="en-US" smtClean="0"/>
              <a:t>3/4/2024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EC9AAC-B1C4-4D2C-91D0-85CFAF83A1B3}" type="slidenum">
              <a:rPr lang="en-US" smtClean="0"/>
              <a:t>‹#›</a:t>
            </a:fld>
            <a:endParaRPr lang="en-US"/>
          </a:p>
        </p:txBody>
      </p:sp>
    </p:spTree>
    <p:extLst>
      <p:ext uri="{BB962C8B-B14F-4D97-AF65-F5344CB8AC3E}">
        <p14:creationId xmlns:p14="http://schemas.microsoft.com/office/powerpoint/2010/main" val="17679961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over Slide - Option 2">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2514600"/>
            <a:ext cx="7315200" cy="914400"/>
          </a:xfrm>
          <a:prstGeom prst="rect">
            <a:avLst/>
          </a:prstGeom>
          <a:effectLst/>
        </p:spPr>
        <p:txBody>
          <a:bodyPr anchor="b">
            <a:normAutofit/>
          </a:bodyPr>
          <a:lstStyle>
            <a:lvl1pPr algn="ctr">
              <a:defRPr sz="2800">
                <a:solidFill>
                  <a:srgbClr val="1F4283"/>
                </a:solidFill>
              </a:defRPr>
            </a:lvl1pPr>
          </a:lstStyle>
          <a:p>
            <a:r>
              <a:rPr lang="en-US" dirty="0"/>
              <a:t>Click To Edit Master Title Style</a:t>
            </a:r>
          </a:p>
        </p:txBody>
      </p:sp>
      <p:sp>
        <p:nvSpPr>
          <p:cNvPr id="3" name="Subtitle 2"/>
          <p:cNvSpPr>
            <a:spLocks noGrp="1"/>
          </p:cNvSpPr>
          <p:nvPr>
            <p:ph type="subTitle" idx="1" hasCustomPrompt="1"/>
          </p:nvPr>
        </p:nvSpPr>
        <p:spPr>
          <a:xfrm>
            <a:off x="914400" y="3429000"/>
            <a:ext cx="7315200" cy="914399"/>
          </a:xfrm>
          <a:prstGeom prst="rect">
            <a:avLst/>
          </a:prstGeom>
        </p:spPr>
        <p:txBody>
          <a:bodyPr anchor="t">
            <a:normAutofit/>
          </a:bodyPr>
          <a:lstStyle>
            <a:lvl1pPr marL="0" indent="0" algn="ctr">
              <a:buNone/>
              <a:defRPr sz="1800" cap="none">
                <a:solidFill>
                  <a:srgbClr val="D72E2A"/>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709590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econdary Slide - Option 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35894" y="990600"/>
            <a:ext cx="8272212" cy="609600"/>
          </a:xfrm>
          <a:prstGeom prst="rect">
            <a:avLst/>
          </a:prstGeom>
        </p:spPr>
        <p:txBody>
          <a:bodyPr anchor="t">
            <a:normAutofit/>
          </a:bodyPr>
          <a:lstStyle>
            <a:lvl1pPr>
              <a:defRPr sz="2400" b="1">
                <a:solidFill>
                  <a:srgbClr val="153879"/>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hasCustomPrompt="1"/>
          </p:nvPr>
        </p:nvSpPr>
        <p:spPr>
          <a:xfrm>
            <a:off x="435897" y="1600200"/>
            <a:ext cx="8272211" cy="4572000"/>
          </a:xfrm>
          <a:prstGeom prst="rect">
            <a:avLst/>
          </a:prstGeom>
        </p:spPr>
        <p:txBody>
          <a:bodyPr>
            <a:normAutofit/>
          </a:bodyPr>
          <a:lstStyle>
            <a:lvl1pPr>
              <a:buClr>
                <a:srgbClr val="1F4283"/>
              </a:buClr>
              <a:defRPr sz="1800">
                <a:latin typeface="Arial" panose="020B0604020202020204" pitchFamily="34" charset="0"/>
                <a:cs typeface="Arial" panose="020B0604020202020204" pitchFamily="34" charset="0"/>
              </a:defRPr>
            </a:lvl1pPr>
            <a:lvl2pPr>
              <a:buClr>
                <a:srgbClr val="1F4283"/>
              </a:buClr>
              <a:defRPr sz="1500">
                <a:latin typeface="Arial" panose="020B0604020202020204" pitchFamily="34" charset="0"/>
                <a:cs typeface="Arial" panose="020B0604020202020204" pitchFamily="34" charset="0"/>
              </a:defRPr>
            </a:lvl2pPr>
            <a:lvl3pPr>
              <a:buClr>
                <a:srgbClr val="1F4283"/>
              </a:buClr>
              <a:defRPr sz="1500">
                <a:latin typeface="Arial" panose="020B0604020202020204" pitchFamily="34" charset="0"/>
                <a:cs typeface="Arial" panose="020B0604020202020204" pitchFamily="34" charset="0"/>
              </a:defRPr>
            </a:lvl3pPr>
            <a:lvl4pPr>
              <a:buClr>
                <a:srgbClr val="1F4283"/>
              </a:buClr>
              <a:defRPr sz="1200">
                <a:latin typeface="Arial" panose="020B0604020202020204" pitchFamily="34" charset="0"/>
                <a:cs typeface="Arial" panose="020B0604020202020204" pitchFamily="34" charset="0"/>
              </a:defRPr>
            </a:lvl4pPr>
            <a:lvl5pPr>
              <a:buClr>
                <a:srgbClr val="1F4283"/>
              </a:buClr>
              <a:defRPr sz="12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3"/>
          <p:cNvSpPr>
            <a:spLocks noGrp="1"/>
          </p:cNvSpPr>
          <p:nvPr>
            <p:ph type="sldNum" sz="quarter" idx="10"/>
          </p:nvPr>
        </p:nvSpPr>
        <p:spPr/>
        <p:txBody>
          <a:bodyPr/>
          <a:lstStyle/>
          <a:p>
            <a:fld id="{7363B87F-96C6-4B3D-8E0F-DBA7BF370493}" type="slidenum">
              <a:rPr lang="en-US" smtClean="0"/>
              <a:pPr/>
              <a:t>‹#›</a:t>
            </a:fld>
            <a:endParaRPr lang="en-US" dirty="0"/>
          </a:p>
        </p:txBody>
      </p:sp>
    </p:spTree>
    <p:extLst>
      <p:ext uri="{BB962C8B-B14F-4D97-AF65-F5344CB8AC3E}">
        <p14:creationId xmlns:p14="http://schemas.microsoft.com/office/powerpoint/2010/main" val="1762716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Secondary Slide -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35895" y="990600"/>
            <a:ext cx="8272212" cy="609600"/>
          </a:xfrm>
          <a:prstGeom prst="rect">
            <a:avLst/>
          </a:prstGeom>
        </p:spPr>
        <p:txBody>
          <a:bodyPr>
            <a:normAutofit/>
          </a:bodyPr>
          <a:lstStyle>
            <a:lvl1pPr>
              <a:defRPr sz="2400">
                <a:solidFill>
                  <a:srgbClr val="153879"/>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sz="half" idx="1" hasCustomPrompt="1"/>
          </p:nvPr>
        </p:nvSpPr>
        <p:spPr>
          <a:xfrm>
            <a:off x="435897" y="1600200"/>
            <a:ext cx="4066793" cy="4572000"/>
          </a:xfrm>
          <a:prstGeom prst="rect">
            <a:avLst/>
          </a:prstGeom>
        </p:spPr>
        <p:txBody>
          <a:bodyPr>
            <a:normAutofit/>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4641313" y="1591733"/>
            <a:ext cx="4066794" cy="4572000"/>
          </a:xfrm>
          <a:prstGeom prst="rect">
            <a:avLst/>
          </a:prstGeom>
        </p:spPr>
        <p:txBody>
          <a:bodyPr>
            <a:normAutofit/>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4"/>
          <p:cNvSpPr>
            <a:spLocks noGrp="1"/>
          </p:cNvSpPr>
          <p:nvPr>
            <p:ph type="sldNum" sz="quarter" idx="10"/>
          </p:nvPr>
        </p:nvSpPr>
        <p:spPr/>
        <p:txBody>
          <a:bodyPr/>
          <a:lstStyle/>
          <a:p>
            <a:fld id="{7363B87F-96C6-4B3D-8E0F-DBA7BF370493}" type="slidenum">
              <a:rPr lang="en-US" smtClean="0"/>
              <a:pPr/>
              <a:t>‹#›</a:t>
            </a:fld>
            <a:endParaRPr lang="en-US" dirty="0"/>
          </a:p>
        </p:txBody>
      </p:sp>
    </p:spTree>
    <p:extLst>
      <p:ext uri="{BB962C8B-B14F-4D97-AF65-F5344CB8AC3E}">
        <p14:creationId xmlns:p14="http://schemas.microsoft.com/office/powerpoint/2010/main" val="26794918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ondary Slide - Media">
    <p:spTree>
      <p:nvGrpSpPr>
        <p:cNvPr id="1" name=""/>
        <p:cNvGrpSpPr/>
        <p:nvPr/>
      </p:nvGrpSpPr>
      <p:grpSpPr>
        <a:xfrm>
          <a:off x="0" y="0"/>
          <a:ext cx="0" cy="0"/>
          <a:chOff x="0" y="0"/>
          <a:chExt cx="0" cy="0"/>
        </a:xfrm>
      </p:grpSpPr>
      <p:sp>
        <p:nvSpPr>
          <p:cNvPr id="5" name="Media Placeholder 4"/>
          <p:cNvSpPr>
            <a:spLocks noGrp="1"/>
          </p:cNvSpPr>
          <p:nvPr>
            <p:ph type="media" sz="quarter" idx="10"/>
          </p:nvPr>
        </p:nvSpPr>
        <p:spPr>
          <a:xfrm>
            <a:off x="435894" y="1600200"/>
            <a:ext cx="8245161" cy="4572000"/>
          </a:xfrm>
          <a:prstGeom prst="rect">
            <a:avLst/>
          </a:prstGeom>
        </p:spPr>
        <p:txBody>
          <a:bodyPr/>
          <a:lstStyle/>
          <a:p>
            <a:endParaRPr lang="en-US"/>
          </a:p>
        </p:txBody>
      </p:sp>
      <p:sp>
        <p:nvSpPr>
          <p:cNvPr id="4" name="Title 1"/>
          <p:cNvSpPr>
            <a:spLocks noGrp="1"/>
          </p:cNvSpPr>
          <p:nvPr>
            <p:ph type="title" hasCustomPrompt="1"/>
          </p:nvPr>
        </p:nvSpPr>
        <p:spPr>
          <a:xfrm>
            <a:off x="435895" y="990600"/>
            <a:ext cx="8272212" cy="609600"/>
          </a:xfrm>
          <a:prstGeom prst="rect">
            <a:avLst/>
          </a:prstGeom>
        </p:spPr>
        <p:txBody>
          <a:bodyPr>
            <a:normAutofit/>
          </a:bodyPr>
          <a:lstStyle>
            <a:lvl1pPr>
              <a:defRPr sz="2400">
                <a:solidFill>
                  <a:srgbClr val="153879"/>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2" name="Slide Number Placeholder 1"/>
          <p:cNvSpPr>
            <a:spLocks noGrp="1"/>
          </p:cNvSpPr>
          <p:nvPr>
            <p:ph type="sldNum" sz="quarter" idx="11"/>
          </p:nvPr>
        </p:nvSpPr>
        <p:spPr/>
        <p:txBody>
          <a:bodyPr/>
          <a:lstStyle/>
          <a:p>
            <a:fld id="{7363B87F-96C6-4B3D-8E0F-DBA7BF370493}" type="slidenum">
              <a:rPr lang="en-US" smtClean="0"/>
              <a:pPr/>
              <a:t>‹#›</a:t>
            </a:fld>
            <a:endParaRPr lang="en-US" dirty="0"/>
          </a:p>
        </p:txBody>
      </p:sp>
    </p:spTree>
    <p:extLst>
      <p:ext uri="{BB962C8B-B14F-4D97-AF65-F5344CB8AC3E}">
        <p14:creationId xmlns:p14="http://schemas.microsoft.com/office/powerpoint/2010/main" val="1296115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ondary Slide - Chart">
    <p:spTree>
      <p:nvGrpSpPr>
        <p:cNvPr id="1" name=""/>
        <p:cNvGrpSpPr/>
        <p:nvPr/>
      </p:nvGrpSpPr>
      <p:grpSpPr>
        <a:xfrm>
          <a:off x="0" y="0"/>
          <a:ext cx="0" cy="0"/>
          <a:chOff x="0" y="0"/>
          <a:chExt cx="0" cy="0"/>
        </a:xfrm>
      </p:grpSpPr>
      <p:sp>
        <p:nvSpPr>
          <p:cNvPr id="3" name="Chart Placeholder 2"/>
          <p:cNvSpPr>
            <a:spLocks noGrp="1"/>
          </p:cNvSpPr>
          <p:nvPr>
            <p:ph type="chart" sz="quarter" idx="10"/>
          </p:nvPr>
        </p:nvSpPr>
        <p:spPr>
          <a:xfrm>
            <a:off x="435894" y="1600200"/>
            <a:ext cx="8245162" cy="4572000"/>
          </a:xfrm>
          <a:prstGeom prst="rect">
            <a:avLst/>
          </a:prstGeom>
        </p:spPr>
        <p:txBody>
          <a:bodyPr/>
          <a:lstStyle/>
          <a:p>
            <a:endParaRPr lang="en-US"/>
          </a:p>
        </p:txBody>
      </p:sp>
      <p:sp>
        <p:nvSpPr>
          <p:cNvPr id="4" name="Title 1"/>
          <p:cNvSpPr>
            <a:spLocks noGrp="1"/>
          </p:cNvSpPr>
          <p:nvPr>
            <p:ph type="title" hasCustomPrompt="1"/>
          </p:nvPr>
        </p:nvSpPr>
        <p:spPr>
          <a:xfrm>
            <a:off x="435895" y="990600"/>
            <a:ext cx="8272212" cy="609600"/>
          </a:xfrm>
          <a:prstGeom prst="rect">
            <a:avLst/>
          </a:prstGeom>
        </p:spPr>
        <p:txBody>
          <a:bodyPr>
            <a:normAutofit/>
          </a:bodyPr>
          <a:lstStyle>
            <a:lvl1pPr>
              <a:defRPr sz="2400">
                <a:solidFill>
                  <a:srgbClr val="153879"/>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2" name="Slide Number Placeholder 1"/>
          <p:cNvSpPr>
            <a:spLocks noGrp="1"/>
          </p:cNvSpPr>
          <p:nvPr>
            <p:ph type="sldNum" sz="quarter" idx="11"/>
          </p:nvPr>
        </p:nvSpPr>
        <p:spPr/>
        <p:txBody>
          <a:bodyPr/>
          <a:lstStyle/>
          <a:p>
            <a:fld id="{7363B87F-96C6-4B3D-8E0F-DBA7BF370493}" type="slidenum">
              <a:rPr lang="en-US" smtClean="0"/>
              <a:pPr/>
              <a:t>‹#›</a:t>
            </a:fld>
            <a:endParaRPr lang="en-US" dirty="0"/>
          </a:p>
        </p:txBody>
      </p:sp>
    </p:spTree>
    <p:extLst>
      <p:ext uri="{BB962C8B-B14F-4D97-AF65-F5344CB8AC3E}">
        <p14:creationId xmlns:p14="http://schemas.microsoft.com/office/powerpoint/2010/main" val="2990450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334901" y="457200"/>
            <a:ext cx="2777490" cy="94997"/>
          </a:xfrm>
          <a:prstGeom prst="rect">
            <a:avLst/>
          </a:prstGeom>
          <a:solidFill>
            <a:srgbClr val="1F4283">
              <a:alpha val="94902"/>
            </a:srgbClr>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6031610" y="453643"/>
            <a:ext cx="2777490" cy="98554"/>
          </a:xfrm>
          <a:prstGeom prst="rect">
            <a:avLst/>
          </a:prstGeom>
          <a:solidFill>
            <a:srgbClr val="5174B5"/>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181373" y="457200"/>
            <a:ext cx="2777490" cy="91440"/>
          </a:xfrm>
          <a:prstGeom prst="rect">
            <a:avLst/>
          </a:prstGeom>
          <a:solidFill>
            <a:srgbClr val="3D60A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p:cNvSpPr/>
          <p:nvPr userDrawn="1"/>
        </p:nvSpPr>
        <p:spPr>
          <a:xfrm>
            <a:off x="0" y="6316936"/>
            <a:ext cx="9144000" cy="541064"/>
          </a:xfrm>
          <a:prstGeom prst="rect">
            <a:avLst/>
          </a:prstGeom>
          <a:solidFill>
            <a:srgbClr val="153879"/>
          </a:solidFill>
          <a:ln>
            <a:noFill/>
          </a:ln>
          <a:effectLst/>
        </p:spPr>
        <p:style>
          <a:lnRef idx="1">
            <a:schemeClr val="accent1"/>
          </a:lnRef>
          <a:fillRef idx="3">
            <a:schemeClr val="accent1"/>
          </a:fillRef>
          <a:effectRef idx="2">
            <a:schemeClr val="accent1"/>
          </a:effectRef>
          <a:fontRef idx="minor">
            <a:schemeClr val="lt1"/>
          </a:fontRef>
        </p:style>
      </p:sp>
      <p:pic>
        <p:nvPicPr>
          <p:cNvPr id="12" name="Picture 1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3886200" y="209550"/>
            <a:ext cx="1371600" cy="628650"/>
          </a:xfrm>
          <a:prstGeom prst="rect">
            <a:avLst/>
          </a:prstGeom>
        </p:spPr>
      </p:pic>
      <p:sp>
        <p:nvSpPr>
          <p:cNvPr id="4" name="TextBox 3"/>
          <p:cNvSpPr txBox="1"/>
          <p:nvPr userDrawn="1"/>
        </p:nvSpPr>
        <p:spPr>
          <a:xfrm>
            <a:off x="1828800" y="6428601"/>
            <a:ext cx="5486400" cy="276999"/>
          </a:xfrm>
          <a:prstGeom prst="rect">
            <a:avLst/>
          </a:prstGeom>
          <a:noFill/>
        </p:spPr>
        <p:txBody>
          <a:bodyPr wrap="square" rtlCol="0">
            <a:spAutoFit/>
          </a:bodyPr>
          <a:lstStyle/>
          <a:p>
            <a:pPr algn="ctr"/>
            <a:r>
              <a:rPr lang="en-US" sz="1200" b="1" dirty="0">
                <a:solidFill>
                  <a:schemeClr val="bg1"/>
                </a:solidFill>
                <a:latin typeface="Arial" panose="020B0604020202020204" pitchFamily="34" charset="0"/>
                <a:cs typeface="Arial" panose="020B0604020202020204" pitchFamily="34" charset="0"/>
              </a:rPr>
              <a:t>Florida Department of Transportation</a:t>
            </a:r>
          </a:p>
        </p:txBody>
      </p:sp>
      <p:sp>
        <p:nvSpPr>
          <p:cNvPr id="3" name="Slide Number Placeholder 2"/>
          <p:cNvSpPr>
            <a:spLocks noGrp="1"/>
          </p:cNvSpPr>
          <p:nvPr>
            <p:ph type="sldNum" sz="quarter" idx="4"/>
          </p:nvPr>
        </p:nvSpPr>
        <p:spPr>
          <a:xfrm>
            <a:off x="8448947" y="6354375"/>
            <a:ext cx="666750" cy="425450"/>
          </a:xfrm>
          <a:prstGeom prst="rect">
            <a:avLst/>
          </a:prstGeom>
        </p:spPr>
        <p:txBody>
          <a:bodyPr vert="horz" lIns="91440" tIns="45720" rIns="91440" bIns="45720" rtlCol="0" anchor="ctr"/>
          <a:lstStyle>
            <a:lvl1pPr algn="r">
              <a:defRPr lang="en-US" sz="1200" b="1" kern="1200" smtClean="0">
                <a:solidFill>
                  <a:schemeClr val="bg1"/>
                </a:solidFill>
                <a:latin typeface="Arial" panose="020B0604020202020204" pitchFamily="34" charset="0"/>
                <a:ea typeface="+mn-ea"/>
                <a:cs typeface="Arial" panose="020B0604020202020204" pitchFamily="34" charset="0"/>
              </a:defRPr>
            </a:lvl1pPr>
          </a:lstStyle>
          <a:p>
            <a:fld id="{7363B87F-96C6-4B3D-8E0F-DBA7BF370493}" type="slidenum">
              <a:rPr lang="en-US" smtClean="0"/>
              <a:pPr/>
              <a:t>‹#›</a:t>
            </a:fld>
            <a:endParaRPr lang="en-US" dirty="0"/>
          </a:p>
        </p:txBody>
      </p:sp>
    </p:spTree>
    <p:extLst>
      <p:ext uri="{BB962C8B-B14F-4D97-AF65-F5344CB8AC3E}">
        <p14:creationId xmlns:p14="http://schemas.microsoft.com/office/powerpoint/2010/main" val="423460544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6" r:id="rId3"/>
    <p:sldLayoutId id="2147483675" r:id="rId4"/>
    <p:sldLayoutId id="2147483685"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257175" rtl="0" eaLnBrk="1" latinLnBrk="0" hangingPunct="1">
        <a:spcBef>
          <a:spcPct val="0"/>
        </a:spcBef>
        <a:buNone/>
        <a:defRPr sz="2400" b="1" kern="1200" cap="none">
          <a:solidFill>
            <a:srgbClr val="335697"/>
          </a:solidFill>
          <a:latin typeface="Arial" panose="020B0604020202020204" pitchFamily="34" charset="0"/>
          <a:ea typeface="+mj-ea"/>
          <a:cs typeface="Arial" panose="020B060402020202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2125" indent="-172125" algn="l" defTabSz="257175" rtl="0" eaLnBrk="1" latinLnBrk="0" hangingPunct="1">
        <a:spcBef>
          <a:spcPct val="20000"/>
        </a:spcBef>
        <a:spcAft>
          <a:spcPts val="338"/>
        </a:spcAft>
        <a:buClr>
          <a:srgbClr val="153879"/>
        </a:buClr>
        <a:buSzPct val="92000"/>
        <a:buFont typeface="Wingdings 2" panose="05020102010507070707" pitchFamily="18" charset="2"/>
        <a:buChar char=""/>
        <a:defRPr sz="1800" b="1" kern="1200">
          <a:solidFill>
            <a:schemeClr val="tx2"/>
          </a:solidFill>
          <a:latin typeface="Arial" panose="020B0604020202020204" pitchFamily="34" charset="0"/>
          <a:ea typeface="+mn-ea"/>
          <a:cs typeface="Arial" panose="020B0604020202020204" pitchFamily="34" charset="0"/>
        </a:defRPr>
      </a:lvl1pPr>
      <a:lvl2pPr marL="354375" indent="-172125" algn="l" defTabSz="257175" rtl="0" eaLnBrk="1" latinLnBrk="0" hangingPunct="1">
        <a:spcBef>
          <a:spcPct val="20000"/>
        </a:spcBef>
        <a:spcAft>
          <a:spcPts val="338"/>
        </a:spcAft>
        <a:buClr>
          <a:srgbClr val="153879"/>
        </a:buClr>
        <a:buSzPct val="92000"/>
        <a:buFont typeface="Wingdings 2" panose="05020102010507070707" pitchFamily="18" charset="2"/>
        <a:buChar char=""/>
        <a:defRPr sz="1500" kern="1200">
          <a:solidFill>
            <a:schemeClr val="tx2"/>
          </a:solidFill>
          <a:latin typeface="Arial" panose="020B0604020202020204" pitchFamily="34" charset="0"/>
          <a:ea typeface="+mn-ea"/>
          <a:cs typeface="Arial" panose="020B0604020202020204" pitchFamily="34" charset="0"/>
        </a:defRPr>
      </a:lvl2pPr>
      <a:lvl3pPr marL="506250" indent="-151875" algn="l" defTabSz="257175" rtl="0" eaLnBrk="1" latinLnBrk="0" hangingPunct="1">
        <a:spcBef>
          <a:spcPct val="20000"/>
        </a:spcBef>
        <a:spcAft>
          <a:spcPts val="338"/>
        </a:spcAft>
        <a:buClr>
          <a:srgbClr val="153879"/>
        </a:buClr>
        <a:buSzPct val="92000"/>
        <a:buFont typeface="Wingdings 2" panose="05020102010507070707" pitchFamily="18" charset="2"/>
        <a:buChar char=""/>
        <a:defRPr sz="1500" kern="1200">
          <a:solidFill>
            <a:schemeClr val="tx2"/>
          </a:solidFill>
          <a:latin typeface="Arial" panose="020B0604020202020204" pitchFamily="34" charset="0"/>
          <a:ea typeface="+mn-ea"/>
          <a:cs typeface="Arial" panose="020B0604020202020204" pitchFamily="34" charset="0"/>
        </a:defRPr>
      </a:lvl3pPr>
      <a:lvl4pPr marL="698625" indent="-131625" algn="l" defTabSz="257175" rtl="0" eaLnBrk="1" latinLnBrk="0" hangingPunct="1">
        <a:spcBef>
          <a:spcPct val="20000"/>
        </a:spcBef>
        <a:spcAft>
          <a:spcPts val="338"/>
        </a:spcAft>
        <a:buClr>
          <a:srgbClr val="153879"/>
        </a:buClr>
        <a:buSzPct val="92000"/>
        <a:buFont typeface="Wingdings 2" panose="05020102010507070707" pitchFamily="18" charset="2"/>
        <a:buChar char=""/>
        <a:defRPr sz="1200" kern="1200">
          <a:solidFill>
            <a:schemeClr val="tx2"/>
          </a:solidFill>
          <a:latin typeface="Arial" panose="020B0604020202020204" pitchFamily="34" charset="0"/>
          <a:ea typeface="+mn-ea"/>
          <a:cs typeface="Arial" panose="020B0604020202020204" pitchFamily="34" charset="0"/>
        </a:defRPr>
      </a:lvl4pPr>
      <a:lvl5pPr marL="901125" indent="-131625" algn="l" defTabSz="257175" rtl="0" eaLnBrk="1" latinLnBrk="0" hangingPunct="1">
        <a:spcBef>
          <a:spcPct val="20000"/>
        </a:spcBef>
        <a:spcAft>
          <a:spcPts val="338"/>
        </a:spcAft>
        <a:buClr>
          <a:srgbClr val="153879"/>
        </a:buClr>
        <a:buSzPct val="92000"/>
        <a:buFont typeface="Wingdings 2" panose="05020102010507070707" pitchFamily="18" charset="2"/>
        <a:buChar char=""/>
        <a:defRPr sz="1200" kern="1200">
          <a:solidFill>
            <a:schemeClr val="tx2"/>
          </a:solidFill>
          <a:latin typeface="Arial" panose="020B0604020202020204" pitchFamily="34" charset="0"/>
          <a:ea typeface="+mn-ea"/>
          <a:cs typeface="Arial" panose="020B0604020202020204" pitchFamily="34" charset="0"/>
        </a:defRPr>
      </a:lvl5pPr>
      <a:lvl6pPr marL="106875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6pPr>
      <a:lvl7pPr marL="123750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7pPr>
      <a:lvl8pPr marL="140625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8pPr>
      <a:lvl9pPr marL="157500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9pPr>
    </p:bodyStyle>
    <p:otherStyle>
      <a:defPPr>
        <a:defRPr lang="en-US"/>
      </a:defPPr>
      <a:lvl1pPr marL="0" algn="l" defTabSz="257175" rtl="0" eaLnBrk="1" latinLnBrk="0" hangingPunct="1">
        <a:defRPr sz="1013" kern="1200">
          <a:solidFill>
            <a:schemeClr val="tx1"/>
          </a:solidFill>
          <a:latin typeface="+mn-lt"/>
          <a:ea typeface="+mn-ea"/>
          <a:cs typeface="+mn-cs"/>
        </a:defRPr>
      </a:lvl1pPr>
      <a:lvl2pPr marL="257175" algn="l" defTabSz="257175" rtl="0" eaLnBrk="1" latinLnBrk="0" hangingPunct="1">
        <a:defRPr sz="1013" kern="1200">
          <a:solidFill>
            <a:schemeClr val="tx1"/>
          </a:solidFill>
          <a:latin typeface="+mn-lt"/>
          <a:ea typeface="+mn-ea"/>
          <a:cs typeface="+mn-cs"/>
        </a:defRPr>
      </a:lvl2pPr>
      <a:lvl3pPr marL="514350" algn="l" defTabSz="257175" rtl="0" eaLnBrk="1" latinLnBrk="0" hangingPunct="1">
        <a:defRPr sz="1013" kern="1200">
          <a:solidFill>
            <a:schemeClr val="tx1"/>
          </a:solidFill>
          <a:latin typeface="+mn-lt"/>
          <a:ea typeface="+mn-ea"/>
          <a:cs typeface="+mn-cs"/>
        </a:defRPr>
      </a:lvl3pPr>
      <a:lvl4pPr marL="771525" algn="l" defTabSz="257175" rtl="0" eaLnBrk="1" latinLnBrk="0" hangingPunct="1">
        <a:defRPr sz="1013" kern="1200">
          <a:solidFill>
            <a:schemeClr val="tx1"/>
          </a:solidFill>
          <a:latin typeface="+mn-lt"/>
          <a:ea typeface="+mn-ea"/>
          <a:cs typeface="+mn-cs"/>
        </a:defRPr>
      </a:lvl4pPr>
      <a:lvl5pPr marL="1028700" algn="l" defTabSz="257175" rtl="0" eaLnBrk="1" latinLnBrk="0" hangingPunct="1">
        <a:defRPr sz="1013" kern="1200">
          <a:solidFill>
            <a:schemeClr val="tx1"/>
          </a:solidFill>
          <a:latin typeface="+mn-lt"/>
          <a:ea typeface="+mn-ea"/>
          <a:cs typeface="+mn-cs"/>
        </a:defRPr>
      </a:lvl5pPr>
      <a:lvl6pPr marL="1285875" algn="l" defTabSz="257175" rtl="0" eaLnBrk="1" latinLnBrk="0" hangingPunct="1">
        <a:defRPr sz="1013" kern="1200">
          <a:solidFill>
            <a:schemeClr val="tx1"/>
          </a:solidFill>
          <a:latin typeface="+mn-lt"/>
          <a:ea typeface="+mn-ea"/>
          <a:cs typeface="+mn-cs"/>
        </a:defRPr>
      </a:lvl6pPr>
      <a:lvl7pPr marL="1543050" algn="l" defTabSz="257175" rtl="0" eaLnBrk="1" latinLnBrk="0" hangingPunct="1">
        <a:defRPr sz="1013" kern="1200">
          <a:solidFill>
            <a:schemeClr val="tx1"/>
          </a:solidFill>
          <a:latin typeface="+mn-lt"/>
          <a:ea typeface="+mn-ea"/>
          <a:cs typeface="+mn-cs"/>
        </a:defRPr>
      </a:lvl7pPr>
      <a:lvl8pPr marL="1800225" algn="l" defTabSz="257175" rtl="0" eaLnBrk="1" latinLnBrk="0" hangingPunct="1">
        <a:defRPr sz="1013" kern="1200">
          <a:solidFill>
            <a:schemeClr val="tx1"/>
          </a:solidFill>
          <a:latin typeface="+mn-lt"/>
          <a:ea typeface="+mn-ea"/>
          <a:cs typeface="+mn-cs"/>
        </a:defRPr>
      </a:lvl8pPr>
      <a:lvl9pPr marL="2057400" algn="l" defTabSz="257175"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Dewayne.Baxley@dot.state.fl.us" TargetMode="External"/><Relationship Id="rId2" Type="http://schemas.openxmlformats.org/officeDocument/2006/relationships/hyperlink" Target="mailto:jackson.delikat@dot.state.fl.us" TargetMode="External"/><Relationship Id="rId1" Type="http://schemas.openxmlformats.org/officeDocument/2006/relationships/slideLayout" Target="../slideLayouts/slideLayout2.xml"/><Relationship Id="rId4" Type="http://schemas.openxmlformats.org/officeDocument/2006/relationships/hyperlink" Target="mailto:Dooqas@dot.state.fl.u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2" Type="http://schemas.openxmlformats.org/officeDocument/2006/relationships/hyperlink" Target="http://www.fdot.gov/procurement/pdf/Changes%20to%20Overhead%20Audit.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cbt.dot.state.fl.us/ois/TravelTrainingBasics/TravelTrainingBasics.htm" TargetMode="External"/><Relationship Id="rId2" Type="http://schemas.openxmlformats.org/officeDocument/2006/relationships/hyperlink" Target="https://fldot.sharepoint.com/sites/FDOT-OOC/DOO/HB/Shared%20Documents/Disbursement%20Handbook%20for%20Employees%20and%20Managers.pdf" TargetMode="External"/><Relationship Id="rId1" Type="http://schemas.openxmlformats.org/officeDocument/2006/relationships/slideLayout" Target="../slideLayouts/slideLayout2.xml"/><Relationship Id="rId4" Type="http://schemas.openxmlformats.org/officeDocument/2006/relationships/hyperlink" Target="http://www.leg.state.fl.us/statutes/index.cfm?App_mode=Display_Statute&amp;URL=0100-0199/0112/Sections/0112.061.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Invoice Training for Project Managers</a:t>
            </a:r>
          </a:p>
        </p:txBody>
      </p:sp>
      <p:sp>
        <p:nvSpPr>
          <p:cNvPr id="3" name="Subtitle 2"/>
          <p:cNvSpPr>
            <a:spLocks noGrp="1"/>
          </p:cNvSpPr>
          <p:nvPr>
            <p:ph type="subTitle" idx="1"/>
          </p:nvPr>
        </p:nvSpPr>
        <p:spPr/>
        <p:txBody>
          <a:bodyPr/>
          <a:lstStyle/>
          <a:p>
            <a:r>
              <a:rPr lang="en-US" dirty="0"/>
              <a:t>Presented by Jackson Delikat and Dewayne Baxley</a:t>
            </a:r>
          </a:p>
        </p:txBody>
      </p:sp>
    </p:spTree>
    <p:extLst>
      <p:ext uri="{BB962C8B-B14F-4D97-AF65-F5344CB8AC3E}">
        <p14:creationId xmlns:p14="http://schemas.microsoft.com/office/powerpoint/2010/main" val="791037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audit travel expenses?</a:t>
            </a:r>
          </a:p>
        </p:txBody>
      </p:sp>
      <p:sp>
        <p:nvSpPr>
          <p:cNvPr id="3" name="Content Placeholder 2"/>
          <p:cNvSpPr>
            <a:spLocks noGrp="1"/>
          </p:cNvSpPr>
          <p:nvPr>
            <p:ph idx="1"/>
          </p:nvPr>
        </p:nvSpPr>
        <p:spPr/>
        <p:txBody>
          <a:bodyPr>
            <a:normAutofit/>
          </a:bodyPr>
          <a:lstStyle/>
          <a:p>
            <a:pPr marL="182250" lvl="1" indent="0">
              <a:buNone/>
            </a:pPr>
            <a:r>
              <a:rPr lang="en-US" sz="1900" dirty="0">
                <a:solidFill>
                  <a:schemeClr val="tx1"/>
                </a:solidFill>
                <a:sym typeface="Wingdings" panose="05000000000000000000" pitchFamily="2" charset="2"/>
              </a:rPr>
              <a:t>If firm does not have direct expense rate - </a:t>
            </a:r>
            <a:endParaRPr lang="en-US" sz="1900" dirty="0">
              <a:solidFill>
                <a:schemeClr val="tx1"/>
              </a:solidFill>
            </a:endParaRPr>
          </a:p>
          <a:p>
            <a:r>
              <a:rPr lang="en-US" dirty="0">
                <a:solidFill>
                  <a:schemeClr val="tx1"/>
                </a:solidFill>
              </a:rPr>
              <a:t>Example of allowable: Commercial Coach Flights, Hotel Rooms up to $175/night (not including taxes), Meals/Per Diem</a:t>
            </a:r>
          </a:p>
          <a:p>
            <a:r>
              <a:rPr lang="en-US" dirty="0">
                <a:solidFill>
                  <a:schemeClr val="tx1"/>
                </a:solidFill>
              </a:rPr>
              <a:t>Examples of disallowed: Food for Conference, First Class Flights, rental car upgrades without business justification.</a:t>
            </a:r>
          </a:p>
        </p:txBody>
      </p:sp>
      <p:sp>
        <p:nvSpPr>
          <p:cNvPr id="4" name="Slide Number Placeholder 3"/>
          <p:cNvSpPr>
            <a:spLocks noGrp="1"/>
          </p:cNvSpPr>
          <p:nvPr>
            <p:ph type="sldNum" sz="quarter" idx="10"/>
          </p:nvPr>
        </p:nvSpPr>
        <p:spPr/>
        <p:txBody>
          <a:bodyPr/>
          <a:lstStyle/>
          <a:p>
            <a:fld id="{7363B87F-96C6-4B3D-8E0F-DBA7BF370493}" type="slidenum">
              <a:rPr lang="en-US" smtClean="0"/>
              <a:pPr/>
              <a:t>10</a:t>
            </a:fld>
            <a:endParaRPr lang="en-US" dirty="0"/>
          </a:p>
        </p:txBody>
      </p:sp>
    </p:spTree>
    <p:extLst>
      <p:ext uri="{BB962C8B-B14F-4D97-AF65-F5344CB8AC3E}">
        <p14:creationId xmlns:p14="http://schemas.microsoft.com/office/powerpoint/2010/main" val="2695170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Required documentation</a:t>
            </a:r>
          </a:p>
        </p:txBody>
      </p:sp>
      <p:sp>
        <p:nvSpPr>
          <p:cNvPr id="3" name="Content Placeholder 2"/>
          <p:cNvSpPr>
            <a:spLocks noGrp="1"/>
          </p:cNvSpPr>
          <p:nvPr>
            <p:ph idx="1"/>
          </p:nvPr>
        </p:nvSpPr>
        <p:spPr/>
        <p:txBody>
          <a:bodyPr/>
          <a:lstStyle/>
          <a:p>
            <a:r>
              <a:rPr lang="en-US" dirty="0">
                <a:solidFill>
                  <a:schemeClr val="tx1"/>
                </a:solidFill>
              </a:rPr>
              <a:t>Documents to substantiate payments and keep in your file</a:t>
            </a:r>
          </a:p>
          <a:p>
            <a:pPr lvl="1"/>
            <a:r>
              <a:rPr lang="en-US" dirty="0">
                <a:solidFill>
                  <a:schemeClr val="tx1"/>
                </a:solidFill>
              </a:rPr>
              <a:t>Receipts for utility costs such as electricity, water, natural gas, sewer, internet connection (e.g., non-mobile DSL or cable lines), trash pick-up, and hook-up fees associated with the aforementioned utilities.</a:t>
            </a:r>
          </a:p>
          <a:p>
            <a:pPr lvl="1"/>
            <a:r>
              <a:rPr lang="en-US" dirty="0">
                <a:solidFill>
                  <a:schemeClr val="tx1"/>
                </a:solidFill>
              </a:rPr>
              <a:t>Receipts for field office set-up/mobilization and de-mobilization charges involved with transporting the trailer to and from the job site.</a:t>
            </a:r>
          </a:p>
          <a:p>
            <a:pPr lvl="1"/>
            <a:r>
              <a:rPr lang="en-US" dirty="0">
                <a:solidFill>
                  <a:schemeClr val="tx1"/>
                </a:solidFill>
              </a:rPr>
              <a:t>Receipts for the field office trailer or field office building lease.</a:t>
            </a:r>
          </a:p>
          <a:p>
            <a:pPr lvl="1"/>
            <a:r>
              <a:rPr lang="en-US" dirty="0">
                <a:solidFill>
                  <a:schemeClr val="tx1"/>
                </a:solidFill>
              </a:rPr>
              <a:t>Receipts for any “extraordinary” expenses, “extraordinary” expenses in the contract must first be approved by Central Office Audit Administrator; Jeffrey Owens, CPA.</a:t>
            </a:r>
          </a:p>
          <a:p>
            <a:pPr lvl="1"/>
            <a:r>
              <a:rPr lang="en-US" dirty="0">
                <a:solidFill>
                  <a:schemeClr val="tx1"/>
                </a:solidFill>
              </a:rPr>
              <a:t>Travel forms for reimbursable preapproved travel (when no direct expense rate). </a:t>
            </a:r>
          </a:p>
          <a:p>
            <a:pPr marL="182250" lvl="1" indent="0">
              <a:buNone/>
            </a:pPr>
            <a:r>
              <a:rPr lang="en-US" dirty="0">
                <a:solidFill>
                  <a:schemeClr val="tx1"/>
                </a:solidFill>
              </a:rPr>
              <a:t>If quotes are received in advance during negotiation to support the costs, such as monthly utility fees, and field office monthly lease, these costs can be added in Table 6 as monthly unit rates, and won’t require submittal of backup documentation to support the charges for the expenses with the invoices each month.</a:t>
            </a:r>
          </a:p>
          <a:p>
            <a:pPr marL="182250" lvl="1"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fld id="{7363B87F-96C6-4B3D-8E0F-DBA7BF370493}" type="slidenum">
              <a:rPr lang="en-US" smtClean="0"/>
              <a:pPr/>
              <a:t>11</a:t>
            </a:fld>
            <a:endParaRPr lang="en-US" dirty="0"/>
          </a:p>
        </p:txBody>
      </p:sp>
    </p:spTree>
    <p:extLst>
      <p:ext uri="{BB962C8B-B14F-4D97-AF65-F5344CB8AC3E}">
        <p14:creationId xmlns:p14="http://schemas.microsoft.com/office/powerpoint/2010/main" val="2617239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Invoice timing required for payment of invoice per contract</a:t>
            </a:r>
          </a:p>
        </p:txBody>
      </p:sp>
      <p:sp>
        <p:nvSpPr>
          <p:cNvPr id="3" name="Content Placeholder 2"/>
          <p:cNvSpPr>
            <a:spLocks noGrp="1"/>
          </p:cNvSpPr>
          <p:nvPr>
            <p:ph idx="1"/>
          </p:nvPr>
        </p:nvSpPr>
        <p:spPr/>
        <p:txBody>
          <a:bodyPr/>
          <a:lstStyle/>
          <a:p>
            <a:r>
              <a:rPr lang="en-US" dirty="0"/>
              <a:t>Based on contract language found in the method of compensation section 3.0 Invoice Procedure : “The Department will render a decision on the acceptability of services within ____ working days of receipt of either the services, invoice, or progress report, whichever is later.”</a:t>
            </a:r>
          </a:p>
          <a:p>
            <a:pPr lvl="1"/>
            <a:r>
              <a:rPr lang="en-US" dirty="0"/>
              <a:t>The number of working days will be specified in the contract. Typically 5 or 10 days.</a:t>
            </a:r>
          </a:p>
          <a:p>
            <a:pPr lvl="1"/>
            <a:r>
              <a:rPr lang="en-US" dirty="0"/>
              <a:t>The invoice must be approved or rejected by the Project Manager. </a:t>
            </a:r>
          </a:p>
          <a:p>
            <a:r>
              <a:rPr lang="en-US" dirty="0">
                <a:solidFill>
                  <a:schemeClr val="tx1"/>
                </a:solidFill>
              </a:rPr>
              <a:t>If approved it goes to Financial Services where it has an additional 5 days to be approved.</a:t>
            </a:r>
          </a:p>
          <a:p>
            <a:r>
              <a:rPr lang="en-US" dirty="0">
                <a:solidFill>
                  <a:schemeClr val="tx1"/>
                </a:solidFill>
              </a:rPr>
              <a:t>Once Financial Services approval is met the invoice is submitted electronically and is processed through Electronic Estimates Disbursement (EED).</a:t>
            </a:r>
          </a:p>
          <a:p>
            <a:r>
              <a:rPr lang="en-US" dirty="0">
                <a:solidFill>
                  <a:schemeClr val="tx1"/>
                </a:solidFill>
              </a:rPr>
              <a:t>Lastly it is approved by Department of Financial Services (10 days to approve) and funds are disbursed to the consultant.</a:t>
            </a:r>
          </a:p>
          <a:p>
            <a:endParaRPr lang="en-US" dirty="0"/>
          </a:p>
        </p:txBody>
      </p:sp>
      <p:sp>
        <p:nvSpPr>
          <p:cNvPr id="4" name="Slide Number Placeholder 3"/>
          <p:cNvSpPr>
            <a:spLocks noGrp="1"/>
          </p:cNvSpPr>
          <p:nvPr>
            <p:ph type="sldNum" sz="quarter" idx="10"/>
          </p:nvPr>
        </p:nvSpPr>
        <p:spPr/>
        <p:txBody>
          <a:bodyPr/>
          <a:lstStyle/>
          <a:p>
            <a:fld id="{7363B87F-96C6-4B3D-8E0F-DBA7BF370493}" type="slidenum">
              <a:rPr lang="en-US" smtClean="0"/>
              <a:pPr/>
              <a:t>12</a:t>
            </a:fld>
            <a:endParaRPr lang="en-US" dirty="0"/>
          </a:p>
        </p:txBody>
      </p:sp>
    </p:spTree>
    <p:extLst>
      <p:ext uri="{BB962C8B-B14F-4D97-AF65-F5344CB8AC3E}">
        <p14:creationId xmlns:p14="http://schemas.microsoft.com/office/powerpoint/2010/main" val="592175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Federal Participating Indicator</a:t>
            </a:r>
          </a:p>
        </p:txBody>
      </p:sp>
      <p:sp>
        <p:nvSpPr>
          <p:cNvPr id="3" name="Content Placeholder 2"/>
          <p:cNvSpPr>
            <a:spLocks noGrp="1"/>
          </p:cNvSpPr>
          <p:nvPr>
            <p:ph idx="1"/>
          </p:nvPr>
        </p:nvSpPr>
        <p:spPr/>
        <p:txBody>
          <a:bodyPr/>
          <a:lstStyle/>
          <a:p>
            <a:pPr marL="0" indent="0">
              <a:buNone/>
            </a:pPr>
            <a:r>
              <a:rPr lang="en-US" dirty="0">
                <a:solidFill>
                  <a:schemeClr val="tx1"/>
                </a:solidFill>
              </a:rPr>
              <a:t>In CITS, a B/CB (Current Billing) indicator of “0” indicates federal participating, and “1” non-participating.</a:t>
            </a:r>
          </a:p>
          <a:p>
            <a:pPr marL="0" indent="0">
              <a:buNone/>
            </a:pPr>
            <a:endParaRPr lang="en-US" dirty="0">
              <a:solidFill>
                <a:srgbClr val="7030A0"/>
              </a:solidFill>
            </a:endParaRPr>
          </a:p>
          <a:p>
            <a:pPr marL="0" indent="0">
              <a:buNone/>
            </a:pPr>
            <a:endParaRPr lang="en-US" dirty="0">
              <a:solidFill>
                <a:srgbClr val="7030A0"/>
              </a:solidFill>
            </a:endParaRPr>
          </a:p>
        </p:txBody>
      </p:sp>
      <p:pic>
        <p:nvPicPr>
          <p:cNvPr id="4" name="Picture 3"/>
          <p:cNvPicPr>
            <a:picLocks noChangeAspect="1"/>
          </p:cNvPicPr>
          <p:nvPr/>
        </p:nvPicPr>
        <p:blipFill>
          <a:blip r:embed="rId2"/>
          <a:stretch>
            <a:fillRect/>
          </a:stretch>
        </p:blipFill>
        <p:spPr>
          <a:xfrm>
            <a:off x="1181524" y="2843285"/>
            <a:ext cx="6780952" cy="1171429"/>
          </a:xfrm>
          <a:prstGeom prst="rect">
            <a:avLst/>
          </a:prstGeom>
        </p:spPr>
      </p:pic>
      <p:sp>
        <p:nvSpPr>
          <p:cNvPr id="5" name="Slide Number Placeholder 4"/>
          <p:cNvSpPr>
            <a:spLocks noGrp="1"/>
          </p:cNvSpPr>
          <p:nvPr>
            <p:ph type="sldNum" sz="quarter" idx="10"/>
          </p:nvPr>
        </p:nvSpPr>
        <p:spPr/>
        <p:txBody>
          <a:bodyPr/>
          <a:lstStyle/>
          <a:p>
            <a:fld id="{7363B87F-96C6-4B3D-8E0F-DBA7BF370493}" type="slidenum">
              <a:rPr lang="en-US" smtClean="0"/>
              <a:pPr/>
              <a:t>13</a:t>
            </a:fld>
            <a:endParaRPr lang="en-US" dirty="0"/>
          </a:p>
        </p:txBody>
      </p:sp>
    </p:spTree>
    <p:extLst>
      <p:ext uri="{BB962C8B-B14F-4D97-AF65-F5344CB8AC3E}">
        <p14:creationId xmlns:p14="http://schemas.microsoft.com/office/powerpoint/2010/main" val="3337991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Federal participating vs non-participating on invoices</a:t>
            </a:r>
          </a:p>
        </p:txBody>
      </p:sp>
      <p:sp>
        <p:nvSpPr>
          <p:cNvPr id="3" name="Content Placeholder 2"/>
          <p:cNvSpPr>
            <a:spLocks noGrp="1"/>
          </p:cNvSpPr>
          <p:nvPr>
            <p:ph idx="1"/>
          </p:nvPr>
        </p:nvSpPr>
        <p:spPr/>
        <p:txBody>
          <a:bodyPr/>
          <a:lstStyle/>
          <a:p>
            <a:r>
              <a:rPr lang="en-US" dirty="0"/>
              <a:t>To check for financial project correlation to federal participating – the work program SharePoint site for project search.</a:t>
            </a:r>
          </a:p>
          <a:p>
            <a:endParaRPr lang="en-US" dirty="0"/>
          </a:p>
        </p:txBody>
      </p:sp>
      <p:pic>
        <p:nvPicPr>
          <p:cNvPr id="4" name="Picture 3"/>
          <p:cNvPicPr>
            <a:picLocks noChangeAspect="1"/>
          </p:cNvPicPr>
          <p:nvPr/>
        </p:nvPicPr>
        <p:blipFill>
          <a:blip r:embed="rId2"/>
          <a:stretch>
            <a:fillRect/>
          </a:stretch>
        </p:blipFill>
        <p:spPr>
          <a:xfrm>
            <a:off x="2176890" y="2178050"/>
            <a:ext cx="4790219" cy="2105298"/>
          </a:xfrm>
          <a:prstGeom prst="rect">
            <a:avLst/>
          </a:prstGeom>
        </p:spPr>
      </p:pic>
      <p:pic>
        <p:nvPicPr>
          <p:cNvPr id="5" name="Picture 4"/>
          <p:cNvPicPr>
            <a:picLocks noChangeAspect="1"/>
          </p:cNvPicPr>
          <p:nvPr/>
        </p:nvPicPr>
        <p:blipFill>
          <a:blip r:embed="rId3"/>
          <a:stretch>
            <a:fillRect/>
          </a:stretch>
        </p:blipFill>
        <p:spPr>
          <a:xfrm>
            <a:off x="1066800" y="4387685"/>
            <a:ext cx="7010400" cy="1680178"/>
          </a:xfrm>
          <a:prstGeom prst="rect">
            <a:avLst/>
          </a:prstGeom>
        </p:spPr>
      </p:pic>
      <p:sp>
        <p:nvSpPr>
          <p:cNvPr id="6" name="Slide Number Placeholder 5"/>
          <p:cNvSpPr>
            <a:spLocks noGrp="1"/>
          </p:cNvSpPr>
          <p:nvPr>
            <p:ph type="sldNum" sz="quarter" idx="10"/>
          </p:nvPr>
        </p:nvSpPr>
        <p:spPr/>
        <p:txBody>
          <a:bodyPr/>
          <a:lstStyle/>
          <a:p>
            <a:fld id="{7363B87F-96C6-4B3D-8E0F-DBA7BF370493}" type="slidenum">
              <a:rPr lang="en-US" smtClean="0"/>
              <a:pPr/>
              <a:t>14</a:t>
            </a:fld>
            <a:endParaRPr lang="en-US" dirty="0"/>
          </a:p>
        </p:txBody>
      </p:sp>
    </p:spTree>
    <p:extLst>
      <p:ext uri="{BB962C8B-B14F-4D97-AF65-F5344CB8AC3E}">
        <p14:creationId xmlns:p14="http://schemas.microsoft.com/office/powerpoint/2010/main" val="3476765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Appropriate dates in invoices</a:t>
            </a:r>
          </a:p>
        </p:txBody>
      </p:sp>
      <p:sp>
        <p:nvSpPr>
          <p:cNvPr id="3" name="Content Placeholder 2"/>
          <p:cNvSpPr>
            <a:spLocks noGrp="1"/>
          </p:cNvSpPr>
          <p:nvPr>
            <p:ph idx="1"/>
          </p:nvPr>
        </p:nvSpPr>
        <p:spPr/>
        <p:txBody>
          <a:bodyPr/>
          <a:lstStyle/>
          <a:p>
            <a:r>
              <a:rPr lang="en-US" dirty="0"/>
              <a:t>The Consultant will be eligible for progress payments under this agreement at monthly intervals or when individual tasks or mileposts defined in this agreement are completed or reached.</a:t>
            </a:r>
          </a:p>
          <a:p>
            <a:r>
              <a:rPr lang="en-US" dirty="0"/>
              <a:t>Date invoice and/or any required documentation received should reflect the last date all required documents are received.</a:t>
            </a:r>
          </a:p>
        </p:txBody>
      </p:sp>
      <p:sp>
        <p:nvSpPr>
          <p:cNvPr id="4" name="Slide Number Placeholder 3"/>
          <p:cNvSpPr>
            <a:spLocks noGrp="1"/>
          </p:cNvSpPr>
          <p:nvPr>
            <p:ph type="sldNum" sz="quarter" idx="10"/>
          </p:nvPr>
        </p:nvSpPr>
        <p:spPr/>
        <p:txBody>
          <a:bodyPr/>
          <a:lstStyle/>
          <a:p>
            <a:fld id="{7363B87F-96C6-4B3D-8E0F-DBA7BF370493}" type="slidenum">
              <a:rPr lang="en-US" smtClean="0"/>
              <a:pPr/>
              <a:t>15</a:t>
            </a:fld>
            <a:endParaRPr lang="en-US" dirty="0"/>
          </a:p>
        </p:txBody>
      </p:sp>
    </p:spTree>
    <p:extLst>
      <p:ext uri="{BB962C8B-B14F-4D97-AF65-F5344CB8AC3E}">
        <p14:creationId xmlns:p14="http://schemas.microsoft.com/office/powerpoint/2010/main" val="1663888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 for participating</a:t>
            </a:r>
          </a:p>
        </p:txBody>
      </p:sp>
      <p:sp>
        <p:nvSpPr>
          <p:cNvPr id="3" name="Content Placeholder 2"/>
          <p:cNvSpPr>
            <a:spLocks noGrp="1"/>
          </p:cNvSpPr>
          <p:nvPr>
            <p:ph idx="1"/>
          </p:nvPr>
        </p:nvSpPr>
        <p:spPr/>
        <p:txBody>
          <a:bodyPr/>
          <a:lstStyle/>
          <a:p>
            <a:r>
              <a:rPr lang="en-US" dirty="0"/>
              <a:t>If you have any questions, please contact us by phone or e-mail.</a:t>
            </a:r>
          </a:p>
          <a:p>
            <a:pPr marL="182250" lvl="1" indent="0">
              <a:buNone/>
            </a:pPr>
            <a:r>
              <a:rPr lang="en-US" dirty="0"/>
              <a:t>Procurement Office</a:t>
            </a:r>
          </a:p>
          <a:p>
            <a:pPr lvl="2"/>
            <a:r>
              <a:rPr lang="en-US" dirty="0"/>
              <a:t>Jackson Delikat</a:t>
            </a:r>
          </a:p>
          <a:p>
            <a:pPr lvl="3"/>
            <a:r>
              <a:rPr lang="en-US" dirty="0">
                <a:hlinkClick r:id="rId2"/>
              </a:rPr>
              <a:t>Jackson.Delikat@dot.state.fl.us</a:t>
            </a:r>
            <a:endParaRPr lang="en-US" dirty="0"/>
          </a:p>
          <a:p>
            <a:pPr lvl="3"/>
            <a:r>
              <a:rPr lang="en-US" dirty="0"/>
              <a:t>(850) 414-4476</a:t>
            </a:r>
          </a:p>
          <a:p>
            <a:pPr marL="182250" lvl="1" indent="0">
              <a:buNone/>
            </a:pPr>
            <a:r>
              <a:rPr lang="en-US" dirty="0"/>
              <a:t>Office of Comptroller</a:t>
            </a:r>
          </a:p>
          <a:p>
            <a:pPr lvl="2"/>
            <a:r>
              <a:rPr lang="en-US" dirty="0"/>
              <a:t>Dewayne Baxley</a:t>
            </a:r>
          </a:p>
          <a:p>
            <a:pPr lvl="3"/>
            <a:r>
              <a:rPr lang="en-US" dirty="0">
                <a:hlinkClick r:id="rId3"/>
              </a:rPr>
              <a:t>Dewayne.Baxley@dot.state.fl.us</a:t>
            </a:r>
            <a:endParaRPr lang="en-US" dirty="0"/>
          </a:p>
          <a:p>
            <a:pPr lvl="3"/>
            <a:r>
              <a:rPr lang="en-US" dirty="0"/>
              <a:t>(850) 414-4678</a:t>
            </a:r>
          </a:p>
          <a:p>
            <a:pPr marL="567000" lvl="3" indent="0">
              <a:buNone/>
            </a:pPr>
            <a:endParaRPr lang="en-US" dirty="0"/>
          </a:p>
          <a:p>
            <a:pPr marL="374625" lvl="2" indent="0">
              <a:buNone/>
            </a:pPr>
            <a:r>
              <a:rPr lang="en-US" dirty="0"/>
              <a:t>For questions regarding travel expenses and allowable charges contact </a:t>
            </a:r>
            <a:r>
              <a:rPr lang="en-US" dirty="0">
                <a:hlinkClick r:id="rId4"/>
              </a:rPr>
              <a:t>Dooqas@dot.state.fl.us</a:t>
            </a:r>
            <a:endParaRPr lang="en-US" dirty="0"/>
          </a:p>
          <a:p>
            <a:pPr marL="374625" lvl="2" indent="0">
              <a:buNone/>
            </a:pPr>
            <a:endParaRPr lang="en-US" dirty="0"/>
          </a:p>
        </p:txBody>
      </p:sp>
      <p:sp>
        <p:nvSpPr>
          <p:cNvPr id="4" name="Slide Number Placeholder 3"/>
          <p:cNvSpPr>
            <a:spLocks noGrp="1"/>
          </p:cNvSpPr>
          <p:nvPr>
            <p:ph type="sldNum" sz="quarter" idx="10"/>
          </p:nvPr>
        </p:nvSpPr>
        <p:spPr/>
        <p:txBody>
          <a:bodyPr/>
          <a:lstStyle/>
          <a:p>
            <a:fld id="{7363B87F-96C6-4B3D-8E0F-DBA7BF370493}" type="slidenum">
              <a:rPr lang="en-US" smtClean="0"/>
              <a:pPr/>
              <a:t>16</a:t>
            </a:fld>
            <a:endParaRPr lang="en-US" dirty="0"/>
          </a:p>
        </p:txBody>
      </p:sp>
    </p:spTree>
    <p:extLst>
      <p:ext uri="{BB962C8B-B14F-4D97-AF65-F5344CB8AC3E}">
        <p14:creationId xmlns:p14="http://schemas.microsoft.com/office/powerpoint/2010/main" val="1792152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Standard Professional Services Agreement</a:t>
            </a:r>
          </a:p>
        </p:txBody>
      </p:sp>
      <p:sp>
        <p:nvSpPr>
          <p:cNvPr id="3" name="Content Placeholder 2"/>
          <p:cNvSpPr>
            <a:spLocks noGrp="1"/>
          </p:cNvSpPr>
          <p:nvPr>
            <p:ph idx="1"/>
          </p:nvPr>
        </p:nvSpPr>
        <p:spPr/>
        <p:txBody>
          <a:bodyPr/>
          <a:lstStyle/>
          <a:p>
            <a:pPr marL="0" indent="0">
              <a:buNone/>
            </a:pPr>
            <a:endParaRPr lang="en-US" dirty="0">
              <a:solidFill>
                <a:srgbClr val="FF0000"/>
              </a:solidFill>
            </a:endParaRPr>
          </a:p>
          <a:p>
            <a:pPr marL="0" indent="0">
              <a:buNone/>
            </a:pPr>
            <a:endParaRPr lang="en-US" dirty="0">
              <a:solidFill>
                <a:srgbClr val="FF0000"/>
              </a:solidFill>
            </a:endParaRPr>
          </a:p>
        </p:txBody>
      </p:sp>
      <p:sp>
        <p:nvSpPr>
          <p:cNvPr id="4" name="Slide Number Placeholder 3"/>
          <p:cNvSpPr>
            <a:spLocks noGrp="1"/>
          </p:cNvSpPr>
          <p:nvPr>
            <p:ph type="sldNum" sz="quarter" idx="10"/>
          </p:nvPr>
        </p:nvSpPr>
        <p:spPr/>
        <p:txBody>
          <a:bodyPr/>
          <a:lstStyle/>
          <a:p>
            <a:fld id="{7363B87F-96C6-4B3D-8E0F-DBA7BF370493}" type="slidenum">
              <a:rPr lang="en-US" smtClean="0"/>
              <a:pPr/>
              <a:t>2</a:t>
            </a:fld>
            <a:endParaRPr lang="en-US" dirty="0"/>
          </a:p>
        </p:txBody>
      </p:sp>
      <p:sp>
        <p:nvSpPr>
          <p:cNvPr id="5" name="Rectangle 4"/>
          <p:cNvSpPr/>
          <p:nvPr/>
        </p:nvSpPr>
        <p:spPr>
          <a:xfrm>
            <a:off x="901104" y="1448829"/>
            <a:ext cx="7315200" cy="646331"/>
          </a:xfrm>
          <a:prstGeom prst="rect">
            <a:avLst/>
          </a:prstGeom>
        </p:spPr>
        <p:txBody>
          <a:bodyPr wrap="square">
            <a:spAutoFit/>
          </a:bodyPr>
          <a:lstStyle/>
          <a:p>
            <a:pPr lvl="2"/>
            <a:r>
              <a:rPr lang="en-US" dirty="0"/>
              <a:t>Project Managers are advised to look at Exhibit B, Method of Compensation, Section 2.2.</a:t>
            </a:r>
          </a:p>
        </p:txBody>
      </p:sp>
      <p:pic>
        <p:nvPicPr>
          <p:cNvPr id="8" name="Picture 7">
            <a:extLst>
              <a:ext uri="{FF2B5EF4-FFF2-40B4-BE49-F238E27FC236}">
                <a16:creationId xmlns:a16="http://schemas.microsoft.com/office/drawing/2014/main" id="{19C9EA60-C4DF-4366-ADB0-3B7118A87C18}"/>
              </a:ext>
            </a:extLst>
          </p:cNvPr>
          <p:cNvPicPr>
            <a:picLocks noChangeAspect="1"/>
          </p:cNvPicPr>
          <p:nvPr/>
        </p:nvPicPr>
        <p:blipFill>
          <a:blip r:embed="rId2"/>
          <a:stretch>
            <a:fillRect/>
          </a:stretch>
        </p:blipFill>
        <p:spPr>
          <a:xfrm>
            <a:off x="1971675" y="2137949"/>
            <a:ext cx="4962525" cy="1090186"/>
          </a:xfrm>
          <a:prstGeom prst="rect">
            <a:avLst/>
          </a:prstGeom>
        </p:spPr>
      </p:pic>
      <p:pic>
        <p:nvPicPr>
          <p:cNvPr id="9" name="Picture 8">
            <a:extLst>
              <a:ext uri="{FF2B5EF4-FFF2-40B4-BE49-F238E27FC236}">
                <a16:creationId xmlns:a16="http://schemas.microsoft.com/office/drawing/2014/main" id="{876E75CF-45CD-485E-97AA-EC7D44A459EC}"/>
              </a:ext>
            </a:extLst>
          </p:cNvPr>
          <p:cNvPicPr>
            <a:picLocks noChangeAspect="1"/>
          </p:cNvPicPr>
          <p:nvPr/>
        </p:nvPicPr>
        <p:blipFill>
          <a:blip r:embed="rId3"/>
          <a:stretch>
            <a:fillRect/>
          </a:stretch>
        </p:blipFill>
        <p:spPr>
          <a:xfrm>
            <a:off x="1999956" y="3244614"/>
            <a:ext cx="4962524" cy="3034128"/>
          </a:xfrm>
          <a:prstGeom prst="rect">
            <a:avLst/>
          </a:prstGeom>
        </p:spPr>
      </p:pic>
    </p:spTree>
    <p:extLst>
      <p:ext uri="{BB962C8B-B14F-4D97-AF65-F5344CB8AC3E}">
        <p14:creationId xmlns:p14="http://schemas.microsoft.com/office/powerpoint/2010/main" val="3480465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Miscellaneous Direct Expenses</a:t>
            </a:r>
          </a:p>
        </p:txBody>
      </p:sp>
      <p:sp>
        <p:nvSpPr>
          <p:cNvPr id="3" name="Content Placeholder 2"/>
          <p:cNvSpPr>
            <a:spLocks noGrp="1"/>
          </p:cNvSpPr>
          <p:nvPr>
            <p:ph idx="1"/>
          </p:nvPr>
        </p:nvSpPr>
        <p:spPr/>
        <p:txBody>
          <a:bodyPr/>
          <a:lstStyle/>
          <a:p>
            <a:r>
              <a:rPr lang="en-US" dirty="0">
                <a:solidFill>
                  <a:schemeClr val="tx1"/>
                </a:solidFill>
              </a:rPr>
              <a:t>Authorized rates established in Table 6 of the contract.</a:t>
            </a:r>
          </a:p>
          <a:p>
            <a:r>
              <a:rPr lang="en-US" dirty="0">
                <a:solidFill>
                  <a:schemeClr val="tx1"/>
                </a:solidFill>
              </a:rPr>
              <a:t>Firms that can be reimbursed for miscellaneous direct expenses through the contract are listed in the Method of Compensation Section 2.2 Details of Compensation Miscellaneous Direct Expenses LA-5.</a:t>
            </a:r>
          </a:p>
          <a:p>
            <a:pPr lvl="1"/>
            <a:r>
              <a:rPr lang="en-US" dirty="0">
                <a:solidFill>
                  <a:schemeClr val="tx1"/>
                </a:solidFill>
              </a:rPr>
              <a:t>Miscellaneous direct expenses must be authorized and properly supported by evidence of costs incurred.</a:t>
            </a:r>
          </a:p>
          <a:p>
            <a:r>
              <a:rPr lang="en-US" dirty="0">
                <a:solidFill>
                  <a:schemeClr val="tx1"/>
                </a:solidFill>
              </a:rPr>
              <a:t>The Prime Consultant may be compensated for the separate miscellaneous direct expense purchase of the Tangible Personal Property if such expenses are identified under Section 2.1 of the contract, properly supported by evidence of costs incurred.</a:t>
            </a:r>
          </a:p>
          <a:p>
            <a:pPr lvl="1"/>
            <a:r>
              <a:rPr lang="en-US" dirty="0">
                <a:solidFill>
                  <a:schemeClr val="tx1"/>
                </a:solidFill>
              </a:rPr>
              <a:t>Approval must be obtained from Central Office Audit Rate Manager for tangible assets.</a:t>
            </a:r>
          </a:p>
          <a:p>
            <a:endParaRPr lang="en-US" dirty="0"/>
          </a:p>
        </p:txBody>
      </p:sp>
      <p:sp>
        <p:nvSpPr>
          <p:cNvPr id="4" name="Slide Number Placeholder 3"/>
          <p:cNvSpPr>
            <a:spLocks noGrp="1"/>
          </p:cNvSpPr>
          <p:nvPr>
            <p:ph type="sldNum" sz="quarter" idx="10"/>
          </p:nvPr>
        </p:nvSpPr>
        <p:spPr/>
        <p:txBody>
          <a:bodyPr/>
          <a:lstStyle/>
          <a:p>
            <a:fld id="{7363B87F-96C6-4B3D-8E0F-DBA7BF370493}" type="slidenum">
              <a:rPr lang="en-US" smtClean="0"/>
              <a:pPr/>
              <a:t>3</a:t>
            </a:fld>
            <a:endParaRPr lang="en-US" dirty="0"/>
          </a:p>
        </p:txBody>
      </p:sp>
    </p:spTree>
    <p:extLst>
      <p:ext uri="{BB962C8B-B14F-4D97-AF65-F5344CB8AC3E}">
        <p14:creationId xmlns:p14="http://schemas.microsoft.com/office/powerpoint/2010/main" val="3881221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Field Office Direct Expenses</a:t>
            </a:r>
          </a:p>
        </p:txBody>
      </p:sp>
      <p:sp>
        <p:nvSpPr>
          <p:cNvPr id="5" name="Content Placeholder 4"/>
          <p:cNvSpPr>
            <a:spLocks noGrp="1"/>
          </p:cNvSpPr>
          <p:nvPr>
            <p:ph idx="1"/>
          </p:nvPr>
        </p:nvSpPr>
        <p:spPr/>
        <p:txBody>
          <a:bodyPr>
            <a:normAutofit lnSpcReduction="10000"/>
          </a:bodyPr>
          <a:lstStyle/>
          <a:p>
            <a:pPr marL="0" indent="0">
              <a:buNone/>
            </a:pPr>
            <a:r>
              <a:rPr lang="en-US" u="sng" dirty="0"/>
              <a:t>Miscellaneous Direct Expenses for Field Office Rent and Utilities - LA-5</a:t>
            </a:r>
          </a:p>
          <a:p>
            <a:pPr marL="0" indent="0">
              <a:buNone/>
            </a:pPr>
            <a:r>
              <a:rPr lang="en-US" b="0" dirty="0"/>
              <a:t>Subject to the established limiting amount, only the following firm(s) is/are approved to receive compensation for itemized direct expenses associated with field office rent, utilities (excluding phone services), field office set-up/mobilization and de-mobilization costs </a:t>
            </a:r>
            <a:r>
              <a:rPr lang="en-US" b="0" u="sng" dirty="0"/>
              <a:t>only</a:t>
            </a:r>
            <a:r>
              <a:rPr lang="en-US" b="0" dirty="0"/>
              <a:t>, when authorized and when properly supported by evidence of costs incurred: </a:t>
            </a:r>
            <a:r>
              <a:rPr lang="en-US" b="0" i="1" u="sng" dirty="0"/>
              <a:t>list firms here                  </a:t>
            </a:r>
            <a:r>
              <a:rPr lang="en-US" b="0" dirty="0"/>
              <a:t>.  Utility costs to be reimbursed as a direct project cost are: electricity, water, natural gas, sewer, internet service, trash pick-up, and hook-up fees associated with the aforementioned utilities.  Field office set-up/mobilization and de-mobilization charges involved with transporting the trailer to and from the job site may also be reimbursed.  Utility costs associated with phone services will not be reimbursed as a direct project charge.  Charges for furniture, supplies, insurance, cleaning, and equipment (including fax, copier, computer, and phone equipment), and all phone services are included in the direct expense percentage and are not compensated as an itemized expense directly on the contract.</a:t>
            </a:r>
          </a:p>
        </p:txBody>
      </p:sp>
      <p:sp>
        <p:nvSpPr>
          <p:cNvPr id="6" name="Slide Number Placeholder 5"/>
          <p:cNvSpPr>
            <a:spLocks noGrp="1"/>
          </p:cNvSpPr>
          <p:nvPr>
            <p:ph type="sldNum" sz="quarter" idx="10"/>
          </p:nvPr>
        </p:nvSpPr>
        <p:spPr/>
        <p:txBody>
          <a:bodyPr/>
          <a:lstStyle/>
          <a:p>
            <a:fld id="{7363B87F-96C6-4B3D-8E0F-DBA7BF370493}" type="slidenum">
              <a:rPr lang="en-US" smtClean="0"/>
              <a:pPr/>
              <a:t>4</a:t>
            </a:fld>
            <a:endParaRPr lang="en-US" dirty="0"/>
          </a:p>
        </p:txBody>
      </p:sp>
    </p:spTree>
    <p:extLst>
      <p:ext uri="{BB962C8B-B14F-4D97-AF65-F5344CB8AC3E}">
        <p14:creationId xmlns:p14="http://schemas.microsoft.com/office/powerpoint/2010/main" val="1016412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Field Office Direct Expenses</a:t>
            </a:r>
          </a:p>
        </p:txBody>
      </p:sp>
      <p:sp>
        <p:nvSpPr>
          <p:cNvPr id="5" name="Content Placeholder 4"/>
          <p:cNvSpPr>
            <a:spLocks noGrp="1"/>
          </p:cNvSpPr>
          <p:nvPr>
            <p:ph idx="1"/>
          </p:nvPr>
        </p:nvSpPr>
        <p:spPr/>
        <p:txBody>
          <a:bodyPr>
            <a:normAutofit/>
          </a:bodyPr>
          <a:lstStyle/>
          <a:p>
            <a:pPr marL="0" indent="0">
              <a:buNone/>
            </a:pPr>
            <a:r>
              <a:rPr lang="en-US" dirty="0">
                <a:solidFill>
                  <a:schemeClr val="tx1"/>
                </a:solidFill>
              </a:rPr>
              <a:t>Must be included on the contract and explicitly listed on the contract that the firms are eligible to receive field office direct expenses.</a:t>
            </a:r>
          </a:p>
          <a:p>
            <a:pPr marL="0" indent="0">
              <a:buNone/>
            </a:pPr>
            <a:endParaRPr lang="en-US" dirty="0">
              <a:solidFill>
                <a:schemeClr val="tx1"/>
              </a:solidFill>
            </a:endParaRPr>
          </a:p>
          <a:p>
            <a:pPr marL="0" indent="0">
              <a:buNone/>
            </a:pPr>
            <a:r>
              <a:rPr lang="en-US" dirty="0">
                <a:solidFill>
                  <a:schemeClr val="tx1"/>
                </a:solidFill>
              </a:rPr>
              <a:t>What may be reimbursed?</a:t>
            </a:r>
          </a:p>
          <a:p>
            <a:pPr marL="0" indent="0">
              <a:buNone/>
            </a:pPr>
            <a:r>
              <a:rPr lang="en-US" dirty="0">
                <a:solidFill>
                  <a:schemeClr val="tx1"/>
                </a:solidFill>
              </a:rPr>
              <a:t>Direct expenses associated with field office rent, utilities, field office set-up/mobilization and de-mobilization costs; </a:t>
            </a:r>
            <a:r>
              <a:rPr lang="en-US" u="sng" dirty="0">
                <a:solidFill>
                  <a:schemeClr val="tx1"/>
                </a:solidFill>
              </a:rPr>
              <a:t>only</a:t>
            </a:r>
            <a:r>
              <a:rPr lang="en-US" dirty="0">
                <a:solidFill>
                  <a:schemeClr val="tx1"/>
                </a:solidFill>
              </a:rPr>
              <a:t> when authorized and when properly supported by evidence of costs.</a:t>
            </a:r>
          </a:p>
          <a:p>
            <a:pPr lvl="1"/>
            <a:r>
              <a:rPr lang="en-US" dirty="0">
                <a:solidFill>
                  <a:schemeClr val="tx1"/>
                </a:solidFill>
              </a:rPr>
              <a:t>Utility costs may include electricity, water, natural gas, sewer, internet connection (e.g., non-mobile DSL or cable lines), trash pick-up, and hook-up fees associated with the aforementioned utilities.</a:t>
            </a:r>
          </a:p>
          <a:p>
            <a:pPr lvl="1"/>
            <a:r>
              <a:rPr lang="en-US" dirty="0">
                <a:solidFill>
                  <a:schemeClr val="tx1"/>
                </a:solidFill>
              </a:rPr>
              <a:t>Field office set-up/mobilization and de-mobilization charges involved with transporting the trailer to and from the job site may also be reimbursed. </a:t>
            </a:r>
          </a:p>
          <a:p>
            <a:pPr lvl="1"/>
            <a:r>
              <a:rPr lang="en-US" dirty="0">
                <a:solidFill>
                  <a:schemeClr val="tx1"/>
                </a:solidFill>
              </a:rPr>
              <a:t>Charges for furniture, supplies, and equipment (including fax, copier, computer, phone, and monthly phone charges) are included in the direct expense percentage and are </a:t>
            </a:r>
            <a:r>
              <a:rPr lang="en-US" b="1" u="sng" dirty="0">
                <a:solidFill>
                  <a:schemeClr val="tx1"/>
                </a:solidFill>
              </a:rPr>
              <a:t>not</a:t>
            </a:r>
            <a:r>
              <a:rPr lang="en-US" dirty="0">
                <a:solidFill>
                  <a:schemeClr val="tx1"/>
                </a:solidFill>
              </a:rPr>
              <a:t> compensated as an itemized expense directly on the contract.</a:t>
            </a:r>
          </a:p>
          <a:p>
            <a:endParaRPr lang="en-US" dirty="0">
              <a:solidFill>
                <a:srgbClr val="00B050"/>
              </a:solidFill>
            </a:endParaRPr>
          </a:p>
        </p:txBody>
      </p:sp>
      <p:sp>
        <p:nvSpPr>
          <p:cNvPr id="2" name="Slide Number Placeholder 1"/>
          <p:cNvSpPr>
            <a:spLocks noGrp="1"/>
          </p:cNvSpPr>
          <p:nvPr>
            <p:ph type="sldNum" sz="quarter" idx="10"/>
          </p:nvPr>
        </p:nvSpPr>
        <p:spPr/>
        <p:txBody>
          <a:bodyPr/>
          <a:lstStyle/>
          <a:p>
            <a:fld id="{7363B87F-96C6-4B3D-8E0F-DBA7BF370493}" type="slidenum">
              <a:rPr lang="en-US" smtClean="0"/>
              <a:pPr/>
              <a:t>5</a:t>
            </a:fld>
            <a:endParaRPr lang="en-US" dirty="0"/>
          </a:p>
        </p:txBody>
      </p:sp>
    </p:spTree>
    <p:extLst>
      <p:ext uri="{BB962C8B-B14F-4D97-AF65-F5344CB8AC3E}">
        <p14:creationId xmlns:p14="http://schemas.microsoft.com/office/powerpoint/2010/main" val="299080284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Field Office Direct Expenses FAQ</a:t>
            </a:r>
          </a:p>
        </p:txBody>
      </p:sp>
      <p:sp>
        <p:nvSpPr>
          <p:cNvPr id="3" name="Content Placeholder 2"/>
          <p:cNvSpPr>
            <a:spLocks noGrp="1"/>
          </p:cNvSpPr>
          <p:nvPr>
            <p:ph idx="1"/>
          </p:nvPr>
        </p:nvSpPr>
        <p:spPr/>
        <p:txBody>
          <a:bodyPr>
            <a:normAutofit fontScale="92500" lnSpcReduction="20000"/>
          </a:bodyPr>
          <a:lstStyle/>
          <a:p>
            <a:pPr marL="182250" lvl="1" indent="0">
              <a:buNone/>
            </a:pPr>
            <a:endParaRPr lang="en-US" u="sng" dirty="0">
              <a:solidFill>
                <a:schemeClr val="tx1"/>
              </a:solidFill>
            </a:endParaRPr>
          </a:p>
          <a:p>
            <a:pPr marL="342900" lvl="0" indent="-342900">
              <a:buFont typeface="+mj-lt"/>
              <a:buAutoNum type="arabicPeriod"/>
            </a:pPr>
            <a:r>
              <a:rPr lang="en-US" u="sng" dirty="0">
                <a:solidFill>
                  <a:schemeClr val="tx1"/>
                </a:solidFill>
              </a:rPr>
              <a:t>Utilities:</a:t>
            </a:r>
            <a:r>
              <a:rPr lang="en-US" dirty="0">
                <a:solidFill>
                  <a:schemeClr val="tx1"/>
                </a:solidFill>
              </a:rPr>
              <a:t> Does this include monthly </a:t>
            </a:r>
            <a:r>
              <a:rPr lang="en-US" u="sng" dirty="0">
                <a:solidFill>
                  <a:schemeClr val="tx1"/>
                </a:solidFill>
              </a:rPr>
              <a:t>electric</a:t>
            </a:r>
            <a:r>
              <a:rPr lang="en-US" dirty="0">
                <a:solidFill>
                  <a:schemeClr val="tx1"/>
                </a:solidFill>
              </a:rPr>
              <a:t> bill, </a:t>
            </a:r>
            <a:r>
              <a:rPr lang="en-US" u="sng" dirty="0">
                <a:solidFill>
                  <a:schemeClr val="tx1"/>
                </a:solidFill>
              </a:rPr>
              <a:t>water</a:t>
            </a:r>
            <a:r>
              <a:rPr lang="en-US" dirty="0">
                <a:solidFill>
                  <a:schemeClr val="tx1"/>
                </a:solidFill>
              </a:rPr>
              <a:t> bill, phone or cable installation, </a:t>
            </a:r>
            <a:r>
              <a:rPr lang="en-US" u="sng" dirty="0">
                <a:solidFill>
                  <a:schemeClr val="tx1"/>
                </a:solidFill>
              </a:rPr>
              <a:t>garbage</a:t>
            </a:r>
            <a:r>
              <a:rPr lang="en-US" dirty="0">
                <a:solidFill>
                  <a:schemeClr val="tx1"/>
                </a:solidFill>
              </a:rPr>
              <a:t> disposal, building maintenance fee, etc.. what are the parameters? </a:t>
            </a:r>
          </a:p>
          <a:p>
            <a:pPr lvl="1"/>
            <a:r>
              <a:rPr lang="en-US" dirty="0">
                <a:solidFill>
                  <a:schemeClr val="tx1"/>
                </a:solidFill>
              </a:rPr>
              <a:t>Per April 13, 2007 Memo (</a:t>
            </a:r>
            <a:r>
              <a:rPr lang="en-US" u="sng" dirty="0">
                <a:solidFill>
                  <a:schemeClr val="tx1"/>
                </a:solidFill>
                <a:hlinkClick r:id="rId2"/>
              </a:rPr>
              <a:t>http://www.fdot.gov/procurement/pdf/Changes%20to%20Overhead%20Audit.pdf</a:t>
            </a:r>
            <a:r>
              <a:rPr lang="en-US" dirty="0">
                <a:solidFill>
                  <a:schemeClr val="tx1"/>
                </a:solidFill>
              </a:rPr>
              <a:t>), Utilities are </a:t>
            </a:r>
            <a:r>
              <a:rPr lang="en-US" u="sng" dirty="0">
                <a:solidFill>
                  <a:schemeClr val="tx1"/>
                </a:solidFill>
              </a:rPr>
              <a:t>limited</a:t>
            </a:r>
            <a:r>
              <a:rPr lang="en-US" dirty="0">
                <a:solidFill>
                  <a:schemeClr val="tx1"/>
                </a:solidFill>
              </a:rPr>
              <a:t> to “electricity, gas, water, sewer and trash pick-up.”  However, the “Method of Compensation” language includes “internet connection (e.g., non-mobile DSL or cable lines)” … “and hook-up fees associated with the aforementioned utilities.” </a:t>
            </a:r>
          </a:p>
          <a:p>
            <a:pPr marL="342900" lvl="0" indent="-342900">
              <a:buFont typeface="+mj-lt"/>
              <a:buAutoNum type="arabicPeriod"/>
            </a:pPr>
            <a:r>
              <a:rPr lang="en-US" dirty="0">
                <a:solidFill>
                  <a:schemeClr val="tx1"/>
                </a:solidFill>
              </a:rPr>
              <a:t>Would paying for a “Moving Company” to move furniture and equipment to the field office be acceptable?</a:t>
            </a:r>
          </a:p>
          <a:p>
            <a:pPr lvl="1"/>
            <a:r>
              <a:rPr lang="en-US" dirty="0">
                <a:solidFill>
                  <a:schemeClr val="tx1"/>
                </a:solidFill>
              </a:rPr>
              <a:t>No, however, the costs should be reimbursed through the direct expense rate.</a:t>
            </a:r>
          </a:p>
          <a:p>
            <a:pPr marL="342900" indent="-342900">
              <a:buFont typeface="+mj-lt"/>
              <a:buAutoNum type="arabicPeriod"/>
            </a:pPr>
            <a:r>
              <a:rPr lang="en-US" dirty="0">
                <a:solidFill>
                  <a:schemeClr val="tx1"/>
                </a:solidFill>
              </a:rPr>
              <a:t>Are deposits allowed to be reimbursed?</a:t>
            </a:r>
          </a:p>
          <a:p>
            <a:pPr lvl="1"/>
            <a:r>
              <a:rPr lang="en-US" dirty="0">
                <a:solidFill>
                  <a:schemeClr val="tx1"/>
                </a:solidFill>
              </a:rPr>
              <a:t>Deposits cannot be reimbursed.  These costs are “pre-paid” costs and generally returned at a specified date.</a:t>
            </a:r>
          </a:p>
          <a:p>
            <a:pPr marL="342900" indent="-342900">
              <a:buFont typeface="+mj-lt"/>
              <a:buAutoNum type="arabicPeriod"/>
            </a:pPr>
            <a:r>
              <a:rPr lang="en-US" dirty="0">
                <a:solidFill>
                  <a:schemeClr val="tx1"/>
                </a:solidFill>
              </a:rPr>
              <a:t>Are security services/costs considered “utility” costs for actual reimbursement?  </a:t>
            </a:r>
          </a:p>
          <a:p>
            <a:pPr lvl="1"/>
            <a:r>
              <a:rPr lang="en-US" dirty="0">
                <a:solidFill>
                  <a:schemeClr val="tx1"/>
                </a:solidFill>
              </a:rPr>
              <a:t>No, however, the costs for security should be included in the direct expense rate, just not reimbursed on the contract.</a:t>
            </a:r>
          </a:p>
          <a:p>
            <a:pPr marL="342900" indent="-342900">
              <a:buFont typeface="+mj-lt"/>
              <a:buAutoNum type="arabicPeriod"/>
            </a:pPr>
            <a:endParaRPr lang="en-US" dirty="0">
              <a:solidFill>
                <a:srgbClr val="FF0000"/>
              </a:solidFill>
            </a:endParaRPr>
          </a:p>
          <a:p>
            <a:pPr lvl="1"/>
            <a:endParaRPr lang="en-US" dirty="0"/>
          </a:p>
        </p:txBody>
      </p:sp>
      <p:sp>
        <p:nvSpPr>
          <p:cNvPr id="4" name="Slide Number Placeholder 3"/>
          <p:cNvSpPr>
            <a:spLocks noGrp="1"/>
          </p:cNvSpPr>
          <p:nvPr>
            <p:ph type="sldNum" sz="quarter" idx="10"/>
          </p:nvPr>
        </p:nvSpPr>
        <p:spPr/>
        <p:txBody>
          <a:bodyPr/>
          <a:lstStyle/>
          <a:p>
            <a:fld id="{7363B87F-96C6-4B3D-8E0F-DBA7BF370493}" type="slidenum">
              <a:rPr lang="en-US" smtClean="0"/>
              <a:pPr/>
              <a:t>6</a:t>
            </a:fld>
            <a:endParaRPr lang="en-US" dirty="0"/>
          </a:p>
        </p:txBody>
      </p:sp>
    </p:spTree>
    <p:extLst>
      <p:ext uri="{BB962C8B-B14F-4D97-AF65-F5344CB8AC3E}">
        <p14:creationId xmlns:p14="http://schemas.microsoft.com/office/powerpoint/2010/main" val="4215120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audit travel expenses?</a:t>
            </a:r>
          </a:p>
        </p:txBody>
      </p:sp>
      <p:sp>
        <p:nvSpPr>
          <p:cNvPr id="3" name="Content Placeholder 2"/>
          <p:cNvSpPr>
            <a:spLocks noGrp="1"/>
          </p:cNvSpPr>
          <p:nvPr>
            <p:ph idx="1"/>
          </p:nvPr>
        </p:nvSpPr>
        <p:spPr/>
        <p:txBody>
          <a:bodyPr>
            <a:normAutofit/>
          </a:bodyPr>
          <a:lstStyle/>
          <a:p>
            <a:r>
              <a:rPr lang="en-US" b="0" dirty="0">
                <a:solidFill>
                  <a:schemeClr val="tx1"/>
                </a:solidFill>
              </a:rPr>
              <a:t>If the firm has a direct expense rate they cannot bill for travel expenses separately. (In other words, if a firm appears in LA-4, they are not to be reimbursed for Miscellaneous Direct Expenses on the contract-i.e. Travel Schedule E-3)</a:t>
            </a:r>
          </a:p>
          <a:p>
            <a:endParaRPr lang="en-US" b="0" dirty="0">
              <a:solidFill>
                <a:srgbClr val="FF0000"/>
              </a:solidFill>
            </a:endParaRPr>
          </a:p>
        </p:txBody>
      </p:sp>
      <p:sp>
        <p:nvSpPr>
          <p:cNvPr id="5" name="Slide Number Placeholder 4"/>
          <p:cNvSpPr>
            <a:spLocks noGrp="1"/>
          </p:cNvSpPr>
          <p:nvPr>
            <p:ph type="sldNum" sz="quarter" idx="10"/>
          </p:nvPr>
        </p:nvSpPr>
        <p:spPr/>
        <p:txBody>
          <a:bodyPr/>
          <a:lstStyle/>
          <a:p>
            <a:fld id="{7363B87F-96C6-4B3D-8E0F-DBA7BF370493}" type="slidenum">
              <a:rPr lang="en-US" smtClean="0"/>
              <a:pPr/>
              <a:t>7</a:t>
            </a:fld>
            <a:endParaRPr lang="en-US" dirty="0"/>
          </a:p>
        </p:txBody>
      </p:sp>
      <p:pic>
        <p:nvPicPr>
          <p:cNvPr id="6" name="Picture 5">
            <a:extLst>
              <a:ext uri="{FF2B5EF4-FFF2-40B4-BE49-F238E27FC236}">
                <a16:creationId xmlns:a16="http://schemas.microsoft.com/office/drawing/2014/main" id="{8B41284B-32E2-409A-BE3F-6CA56038F0A8}"/>
              </a:ext>
            </a:extLst>
          </p:cNvPr>
          <p:cNvPicPr>
            <a:picLocks noChangeAspect="1"/>
          </p:cNvPicPr>
          <p:nvPr/>
        </p:nvPicPr>
        <p:blipFill>
          <a:blip r:embed="rId2"/>
          <a:stretch>
            <a:fillRect/>
          </a:stretch>
        </p:blipFill>
        <p:spPr>
          <a:xfrm>
            <a:off x="858799" y="3138571"/>
            <a:ext cx="7590148" cy="2119229"/>
          </a:xfrm>
          <a:prstGeom prst="rect">
            <a:avLst/>
          </a:prstGeom>
        </p:spPr>
      </p:pic>
    </p:spTree>
    <p:extLst>
      <p:ext uri="{BB962C8B-B14F-4D97-AF65-F5344CB8AC3E}">
        <p14:creationId xmlns:p14="http://schemas.microsoft.com/office/powerpoint/2010/main" val="902986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audit travel expenses?</a:t>
            </a:r>
          </a:p>
        </p:txBody>
      </p:sp>
      <p:pic>
        <p:nvPicPr>
          <p:cNvPr id="6" name="Content Placeholder 5"/>
          <p:cNvPicPr>
            <a:picLocks noGrp="1" noChangeAspect="1"/>
          </p:cNvPicPr>
          <p:nvPr>
            <p:ph idx="1"/>
          </p:nvPr>
        </p:nvPicPr>
        <p:blipFill>
          <a:blip r:embed="rId2"/>
          <a:stretch>
            <a:fillRect/>
          </a:stretch>
        </p:blipFill>
        <p:spPr>
          <a:xfrm>
            <a:off x="1905000" y="1828800"/>
            <a:ext cx="6009029" cy="3798701"/>
          </a:xfrm>
          <a:prstGeom prst="rect">
            <a:avLst/>
          </a:prstGeom>
        </p:spPr>
      </p:pic>
      <p:sp>
        <p:nvSpPr>
          <p:cNvPr id="5" name="Slide Number Placeholder 4"/>
          <p:cNvSpPr>
            <a:spLocks noGrp="1"/>
          </p:cNvSpPr>
          <p:nvPr>
            <p:ph type="sldNum" sz="quarter" idx="10"/>
          </p:nvPr>
        </p:nvSpPr>
        <p:spPr/>
        <p:txBody>
          <a:bodyPr/>
          <a:lstStyle/>
          <a:p>
            <a:fld id="{7363B87F-96C6-4B3D-8E0F-DBA7BF370493}" type="slidenum">
              <a:rPr lang="en-US" smtClean="0"/>
              <a:pPr/>
              <a:t>8</a:t>
            </a:fld>
            <a:endParaRPr lang="en-US" dirty="0"/>
          </a:p>
        </p:txBody>
      </p:sp>
    </p:spTree>
    <p:extLst>
      <p:ext uri="{BB962C8B-B14F-4D97-AF65-F5344CB8AC3E}">
        <p14:creationId xmlns:p14="http://schemas.microsoft.com/office/powerpoint/2010/main" val="40210874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audit travel expenses?</a:t>
            </a:r>
          </a:p>
        </p:txBody>
      </p:sp>
      <p:sp>
        <p:nvSpPr>
          <p:cNvPr id="3" name="Content Placeholder 2"/>
          <p:cNvSpPr>
            <a:spLocks noGrp="1"/>
          </p:cNvSpPr>
          <p:nvPr>
            <p:ph idx="1"/>
          </p:nvPr>
        </p:nvSpPr>
        <p:spPr/>
        <p:txBody>
          <a:bodyPr>
            <a:normAutofit fontScale="92500" lnSpcReduction="10000"/>
          </a:bodyPr>
          <a:lstStyle/>
          <a:p>
            <a:r>
              <a:rPr lang="en-US" b="0" dirty="0">
                <a:solidFill>
                  <a:schemeClr val="tx1"/>
                </a:solidFill>
              </a:rPr>
              <a:t>If the firm does not have a direct expense rate they can bill for travel expenses that have been approved by the Project Manager and that meet the following criteria.</a:t>
            </a:r>
          </a:p>
          <a:p>
            <a:pPr lvl="1"/>
            <a:r>
              <a:rPr lang="en-US" b="0" dirty="0">
                <a:solidFill>
                  <a:schemeClr val="tx1"/>
                </a:solidFill>
              </a:rPr>
              <a:t>Unit rates used to compute travel costs may not exceed those authorized for State employee travel in accordance with </a:t>
            </a:r>
            <a:r>
              <a:rPr lang="en-US" i="1" dirty="0">
                <a:solidFill>
                  <a:schemeClr val="tx1"/>
                </a:solidFill>
              </a:rPr>
              <a:t>Section 112.061, F.S</a:t>
            </a:r>
            <a:r>
              <a:rPr lang="en-US" b="0" dirty="0">
                <a:solidFill>
                  <a:schemeClr val="tx1"/>
                </a:solidFill>
              </a:rPr>
              <a:t>. Air fare must be based on coach rates with reasonable advance purchase and costs for rental cars must be based on the use of compact cars, unless otherwise justified and approved by the Department. Mileage for private vehicles must be at the state rate. </a:t>
            </a:r>
            <a:r>
              <a:rPr lang="en-US" i="1" dirty="0">
                <a:solidFill>
                  <a:schemeClr val="tx1"/>
                </a:solidFill>
                <a:hlinkClick r:id="rId2"/>
              </a:rPr>
              <a:t>The Disbursement Operations Handbook</a:t>
            </a:r>
            <a:r>
              <a:rPr lang="en-US" b="0" dirty="0">
                <a:solidFill>
                  <a:schemeClr val="tx1"/>
                </a:solidFill>
              </a:rPr>
              <a:t>, is available on the Department’s Office of Comptroller (OOC) Intranet website.</a:t>
            </a:r>
          </a:p>
          <a:p>
            <a:pPr lvl="1"/>
            <a:r>
              <a:rPr lang="en-US" dirty="0">
                <a:solidFill>
                  <a:srgbClr val="FF0000"/>
                </a:solidFill>
                <a:hlinkClick r:id="rId3"/>
              </a:rPr>
              <a:t>http://cbt.dot.state.fl.us/ois/TravelTrainingBasics/TravelTrainingBasics.htm</a:t>
            </a:r>
            <a:r>
              <a:rPr lang="en-US" dirty="0">
                <a:solidFill>
                  <a:srgbClr val="FF0000"/>
                </a:solidFill>
              </a:rPr>
              <a:t> </a:t>
            </a:r>
          </a:p>
          <a:p>
            <a:pPr lvl="4"/>
            <a:r>
              <a:rPr lang="en-US" sz="1000" dirty="0">
                <a:solidFill>
                  <a:srgbClr val="FF0000"/>
                </a:solidFill>
              </a:rPr>
              <a:t>*Training is geared towards FDOT Employees but rates and allowability rules still apply</a:t>
            </a:r>
          </a:p>
          <a:p>
            <a:pPr lvl="1"/>
            <a:r>
              <a:rPr lang="en-US" dirty="0">
                <a:solidFill>
                  <a:schemeClr val="tx1"/>
                </a:solidFill>
                <a:hlinkClick r:id="rId2"/>
              </a:rPr>
              <a:t>https://fldot.sharepoint.com/sites/FDOT-OOC/DOO/HB/Shared%20Documents/Disbursement%20Handbook%20for%20Employees%20and%20Managers.pdf</a:t>
            </a:r>
            <a:endParaRPr lang="en-US" dirty="0">
              <a:solidFill>
                <a:schemeClr val="tx1"/>
              </a:solidFill>
            </a:endParaRPr>
          </a:p>
          <a:p>
            <a:pPr lvl="1"/>
            <a:r>
              <a:rPr lang="en-US" dirty="0">
                <a:solidFill>
                  <a:schemeClr val="tx1"/>
                </a:solidFill>
                <a:hlinkClick r:id="rId4"/>
              </a:rPr>
              <a:t>http://www.leg.state.fl.us/statutes/index.cfm?App_mode=Display_Statute&amp;URL=0100-0199/0112/Sections/0112.061.html</a:t>
            </a:r>
            <a:r>
              <a:rPr lang="en-US" dirty="0">
                <a:solidFill>
                  <a:schemeClr val="tx1"/>
                </a:solidFill>
              </a:rPr>
              <a:t> </a:t>
            </a:r>
          </a:p>
          <a:p>
            <a:pPr lvl="1"/>
            <a:r>
              <a:rPr lang="en-US" dirty="0">
                <a:solidFill>
                  <a:schemeClr val="tx1"/>
                </a:solidFill>
              </a:rPr>
              <a:t>For travel expenses, state travel forms must be submitted.</a:t>
            </a:r>
          </a:p>
          <a:p>
            <a:pPr lvl="2"/>
            <a:r>
              <a:rPr lang="en-US" dirty="0">
                <a:solidFill>
                  <a:schemeClr val="tx1"/>
                </a:solidFill>
              </a:rPr>
              <a:t>Contractor Travel Form, 300-000-06</a:t>
            </a:r>
          </a:p>
          <a:p>
            <a:pPr lvl="3"/>
            <a:r>
              <a:rPr lang="en-US" dirty="0">
                <a:solidFill>
                  <a:schemeClr val="tx1"/>
                </a:solidFill>
              </a:rPr>
              <a:t>https://fms.fdot.gov/Anonymous/SendDocumentToClient?documentId=1194</a:t>
            </a:r>
          </a:p>
        </p:txBody>
      </p:sp>
      <p:sp>
        <p:nvSpPr>
          <p:cNvPr id="4" name="Slide Number Placeholder 3"/>
          <p:cNvSpPr>
            <a:spLocks noGrp="1"/>
          </p:cNvSpPr>
          <p:nvPr>
            <p:ph type="sldNum" sz="quarter" idx="10"/>
          </p:nvPr>
        </p:nvSpPr>
        <p:spPr/>
        <p:txBody>
          <a:bodyPr/>
          <a:lstStyle/>
          <a:p>
            <a:fld id="{7363B87F-96C6-4B3D-8E0F-DBA7BF370493}" type="slidenum">
              <a:rPr lang="en-US" smtClean="0"/>
              <a:pPr/>
              <a:t>9</a:t>
            </a:fld>
            <a:endParaRPr lang="en-US" dirty="0"/>
          </a:p>
        </p:txBody>
      </p:sp>
    </p:spTree>
    <p:extLst>
      <p:ext uri="{BB962C8B-B14F-4D97-AF65-F5344CB8AC3E}">
        <p14:creationId xmlns:p14="http://schemas.microsoft.com/office/powerpoint/2010/main" val="1532364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FDOT Theme">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spDef>
      <a:spPr>
        <a:solidFill>
          <a:srgbClr val="153879"/>
        </a:solidFill>
        <a:ln>
          <a:noFill/>
        </a:ln>
        <a:effectLst/>
      </a:spPr>
      <a:body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RC_theme" id="{A7175390-DF83-466A-9C83-B62EBF498C1C}" vid="{52629A61-70AC-4558-8F2F-BD381EA541B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D87B0C9171DC34990EB49D1908ED2AB" ma:contentTypeVersion="" ma:contentTypeDescription="Create a new document." ma:contentTypeScope="" ma:versionID="4a44dc10245e6c870f71c5a1f6bb1fe0">
  <xsd:schema xmlns:xsd="http://www.w3.org/2001/XMLSchema" xmlns:xs="http://www.w3.org/2001/XMLSchema" xmlns:p="http://schemas.microsoft.com/office/2006/metadata/properties" targetNamespace="http://schemas.microsoft.com/office/2006/metadata/properties" ma:root="true" ma:fieldsID="b2384c6cc0088fcedbaf6edaf557defa">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1661391-B2DE-4B91-950E-811BC4E92986}">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311A2C68-923F-489D-87F1-4A320178E3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36E77DBF-0183-45D2-A685-5D1A40D99B2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2214</TotalTime>
  <Words>1641</Words>
  <Application>Microsoft Office PowerPoint</Application>
  <PresentationFormat>On-screen Show (4:3)</PresentationFormat>
  <Paragraphs>97</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Wingdings</vt:lpstr>
      <vt:lpstr>Wingdings 2</vt:lpstr>
      <vt:lpstr>FDOT Theme</vt:lpstr>
      <vt:lpstr>Invoice Training for Project Managers</vt:lpstr>
      <vt:lpstr>Standard Professional Services Agreement</vt:lpstr>
      <vt:lpstr>Miscellaneous Direct Expenses</vt:lpstr>
      <vt:lpstr>Field Office Direct Expenses</vt:lpstr>
      <vt:lpstr>Field Office Direct Expenses</vt:lpstr>
      <vt:lpstr>Field Office Direct Expenses FAQ</vt:lpstr>
      <vt:lpstr>How to audit travel expenses?</vt:lpstr>
      <vt:lpstr>How to audit travel expenses?</vt:lpstr>
      <vt:lpstr>How to audit travel expenses?</vt:lpstr>
      <vt:lpstr>How to audit travel expenses?</vt:lpstr>
      <vt:lpstr>Required documentation</vt:lpstr>
      <vt:lpstr>Invoice timing required for payment of invoice per contract</vt:lpstr>
      <vt:lpstr>Federal Participating Indicator</vt:lpstr>
      <vt:lpstr>Federal participating vs non-participating on invoices</vt:lpstr>
      <vt:lpstr>Appropriate dates in invoices</vt:lpstr>
      <vt:lpstr>Thank you for participating</vt:lpstr>
    </vt:vector>
  </TitlesOfParts>
  <Company>FDOT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Heading 2</dc:title>
  <dc:creator>rt826cm</dc:creator>
  <cp:lastModifiedBy>Delikat, Jackson</cp:lastModifiedBy>
  <cp:revision>149</cp:revision>
  <dcterms:created xsi:type="dcterms:W3CDTF">2013-02-15T23:23:43Z</dcterms:created>
  <dcterms:modified xsi:type="dcterms:W3CDTF">2024-03-04T15:08:38Z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0x0101001D87B0C9171DC34990EB49D1908ED2AB</vt:lpwstr>
  </property>
</Properties>
</file>