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12"/>
  </p:notesMasterIdLst>
  <p:handoutMasterIdLst>
    <p:handoutMasterId r:id="rId13"/>
  </p:handoutMasterIdLst>
  <p:sldIdLst>
    <p:sldId id="351" r:id="rId5"/>
    <p:sldId id="318" r:id="rId6"/>
    <p:sldId id="307" r:id="rId7"/>
    <p:sldId id="330" r:id="rId8"/>
    <p:sldId id="324" r:id="rId9"/>
    <p:sldId id="325" r:id="rId10"/>
    <p:sldId id="310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153879"/>
    <a:srgbClr val="D7181F"/>
    <a:srgbClr val="1F4284"/>
    <a:srgbClr val="1F4283"/>
    <a:srgbClr val="0054A8"/>
    <a:srgbClr val="1B1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43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7BD7E19-F693-4EE9-81E0-AD5F1E9638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FAE69-AC7A-4FF8-9351-576CF1427E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E1C8728D-FA75-4783-AC71-FB833F4EE68B}" type="datetimeFigureOut">
              <a:rPr lang="en-US" smtClean="0"/>
              <a:t>1/7/2020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54E6D6-4718-418F-96BD-2DC95FC92DE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6F63F-0F75-439A-A12E-7DF080E64F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5977C6F-6D40-4853-B035-8EF4517055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0990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41A8FD38-B002-4CAD-9D99-1F0D41176737}" type="datetimeFigureOut">
              <a:rPr lang="en-US" smtClean="0"/>
              <a:t>1/7/2020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AEEC9AAC-B1C4-4D2C-91D0-85CFAF83A1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9610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514600"/>
            <a:ext cx="7315200" cy="914400"/>
          </a:xfrm>
          <a:prstGeom prst="rect">
            <a:avLst/>
          </a:prstGeom>
          <a:effectLst/>
        </p:spPr>
        <p:txBody>
          <a:bodyPr anchor="b">
            <a:normAutofit/>
          </a:bodyPr>
          <a:lstStyle>
            <a:lvl1pPr algn="ctr">
              <a:defRPr sz="2800">
                <a:solidFill>
                  <a:srgbClr val="1F428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429000"/>
            <a:ext cx="7315200" cy="91439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buNone/>
              <a:defRPr sz="1800" cap="none">
                <a:solidFill>
                  <a:srgbClr val="D72E2A"/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33B463D-6B0F-42BF-93BA-7340E3AA7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D86D39A-7826-40DF-A636-3C8C0A00F1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590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condary Slide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5894" y="990600"/>
            <a:ext cx="8272212" cy="6096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 b="1">
                <a:solidFill>
                  <a:srgbClr val="15387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5897" y="1600200"/>
            <a:ext cx="8272211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1F4283"/>
              </a:buCl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1F4283"/>
              </a:buCl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1F4283"/>
              </a:buCl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1F4283"/>
              </a:buCl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1F4283"/>
              </a:buCl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8E8CB79B-9526-448B-9C00-EE89EE122C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D86D39A-7826-40DF-A636-3C8C0A00F1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71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econdary Slide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5895" y="990600"/>
            <a:ext cx="8272212" cy="609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rgbClr val="15387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35897" y="1600200"/>
            <a:ext cx="4066793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1313" y="1591733"/>
            <a:ext cx="4066794" cy="4572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EFA0DBC3-0A36-4AE9-80FA-7F2DB8D28C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D86D39A-7826-40DF-A636-3C8C0A00F1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49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Slide -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dia Placeholder 4"/>
          <p:cNvSpPr>
            <a:spLocks noGrp="1"/>
          </p:cNvSpPr>
          <p:nvPr>
            <p:ph type="media" sz="quarter" idx="10"/>
          </p:nvPr>
        </p:nvSpPr>
        <p:spPr>
          <a:xfrm>
            <a:off x="435894" y="1600200"/>
            <a:ext cx="8245161" cy="4572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35895" y="990600"/>
            <a:ext cx="8272212" cy="609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rgbClr val="15387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3CB9CBB7-484C-41DA-ABD3-5FEF977E7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D86D39A-7826-40DF-A636-3C8C0A00F1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11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Slide -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435894" y="1600200"/>
            <a:ext cx="8245162" cy="4572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35895" y="990600"/>
            <a:ext cx="8272212" cy="609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solidFill>
                  <a:srgbClr val="15387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D02F5F09-993D-436A-8658-846B5B2A0F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D86D39A-7826-40DF-A636-3C8C0A00F1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45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rgbClr val="1F4283">
              <a:alpha val="9490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rgbClr val="5174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rgbClr val="3D60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0" y="6316936"/>
            <a:ext cx="9144000" cy="541064"/>
          </a:xfrm>
          <a:prstGeom prst="rect">
            <a:avLst/>
          </a:prstGeom>
          <a:solidFill>
            <a:srgbClr val="1538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09550"/>
            <a:ext cx="1371600" cy="62865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828800" y="6428601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Florida Department of Transportation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20BB59-6DD4-440E-902B-90F3BDE5A9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D86D39A-7826-40DF-A636-3C8C0A00F1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605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5" r:id="rId4"/>
    <p:sldLayoutId id="214748368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257175" rtl="0" eaLnBrk="1" latinLnBrk="0" hangingPunct="1">
        <a:spcBef>
          <a:spcPct val="0"/>
        </a:spcBef>
        <a:buNone/>
        <a:defRPr sz="2400" b="1" kern="1200" cap="none">
          <a:solidFill>
            <a:srgbClr val="3356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72125" indent="-172125" algn="l" defTabSz="257175" rtl="0" eaLnBrk="1" latinLnBrk="0" hangingPunct="1">
        <a:spcBef>
          <a:spcPct val="20000"/>
        </a:spcBef>
        <a:spcAft>
          <a:spcPts val="338"/>
        </a:spcAft>
        <a:buClr>
          <a:srgbClr val="153879"/>
        </a:buClr>
        <a:buSzPct val="92000"/>
        <a:buFont typeface="Wingdings 2" panose="05020102010507070707" pitchFamily="18" charset="2"/>
        <a:buChar char=""/>
        <a:defRPr sz="1800" b="1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4375" indent="-172125" algn="l" defTabSz="257175" rtl="0" eaLnBrk="1" latinLnBrk="0" hangingPunct="1">
        <a:spcBef>
          <a:spcPct val="20000"/>
        </a:spcBef>
        <a:spcAft>
          <a:spcPts val="338"/>
        </a:spcAft>
        <a:buClr>
          <a:srgbClr val="153879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06250" indent="-151875" algn="l" defTabSz="257175" rtl="0" eaLnBrk="1" latinLnBrk="0" hangingPunct="1">
        <a:spcBef>
          <a:spcPct val="20000"/>
        </a:spcBef>
        <a:spcAft>
          <a:spcPts val="338"/>
        </a:spcAft>
        <a:buClr>
          <a:srgbClr val="153879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698625" indent="-131625" algn="l" defTabSz="257175" rtl="0" eaLnBrk="1" latinLnBrk="0" hangingPunct="1">
        <a:spcBef>
          <a:spcPct val="20000"/>
        </a:spcBef>
        <a:spcAft>
          <a:spcPts val="338"/>
        </a:spcAft>
        <a:buClr>
          <a:srgbClr val="153879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1125" indent="-131625" algn="l" defTabSz="257175" rtl="0" eaLnBrk="1" latinLnBrk="0" hangingPunct="1">
        <a:spcBef>
          <a:spcPct val="20000"/>
        </a:spcBef>
        <a:spcAft>
          <a:spcPts val="338"/>
        </a:spcAft>
        <a:buClr>
          <a:srgbClr val="153879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068750" indent="-128588" algn="l" defTabSz="257175" rtl="0" eaLnBrk="1" latinLnBrk="0" hangingPunct="1">
        <a:spcBef>
          <a:spcPct val="20000"/>
        </a:spcBef>
        <a:spcAft>
          <a:spcPts val="33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675" kern="1200">
          <a:solidFill>
            <a:schemeClr val="tx2"/>
          </a:solidFill>
          <a:latin typeface="+mn-lt"/>
          <a:ea typeface="+mn-ea"/>
          <a:cs typeface="+mn-cs"/>
        </a:defRPr>
      </a:lvl6pPr>
      <a:lvl7pPr marL="1237500" indent="-128588" algn="l" defTabSz="257175" rtl="0" eaLnBrk="1" latinLnBrk="0" hangingPunct="1">
        <a:spcBef>
          <a:spcPct val="20000"/>
        </a:spcBef>
        <a:spcAft>
          <a:spcPts val="33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675" kern="1200">
          <a:solidFill>
            <a:schemeClr val="tx2"/>
          </a:solidFill>
          <a:latin typeface="+mn-lt"/>
          <a:ea typeface="+mn-ea"/>
          <a:cs typeface="+mn-cs"/>
        </a:defRPr>
      </a:lvl7pPr>
      <a:lvl8pPr marL="1406250" indent="-128588" algn="l" defTabSz="257175" rtl="0" eaLnBrk="1" latinLnBrk="0" hangingPunct="1">
        <a:spcBef>
          <a:spcPct val="20000"/>
        </a:spcBef>
        <a:spcAft>
          <a:spcPts val="33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675" kern="1200">
          <a:solidFill>
            <a:schemeClr val="tx2"/>
          </a:solidFill>
          <a:latin typeface="+mn-lt"/>
          <a:ea typeface="+mn-ea"/>
          <a:cs typeface="+mn-cs"/>
        </a:defRPr>
      </a:lvl8pPr>
      <a:lvl9pPr marL="1575000" indent="-128588" algn="l" defTabSz="257175" rtl="0" eaLnBrk="1" latinLnBrk="0" hangingPunct="1">
        <a:spcBef>
          <a:spcPct val="20000"/>
        </a:spcBef>
        <a:spcAft>
          <a:spcPts val="33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675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dot.gov/docs/default-source/content-docs/procurement/pdf/Rule-14-75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jon.cook@dot.state.fl.us" TargetMode="External"/><Relationship Id="rId2" Type="http://schemas.openxmlformats.org/officeDocument/2006/relationships/hyperlink" Target="mailto:jeffrey.owens@dot.state.fl.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315200" cy="2438400"/>
          </a:xfrm>
        </p:spPr>
        <p:txBody>
          <a:bodyPr>
            <a:normAutofit/>
          </a:bodyPr>
          <a:lstStyle/>
          <a:p>
            <a:r>
              <a:rPr lang="en-US" dirty="0"/>
              <a:t>Requirements for </a:t>
            </a:r>
            <a:br>
              <a:rPr lang="en-US" dirty="0"/>
            </a:br>
            <a:r>
              <a:rPr lang="en-US" dirty="0"/>
              <a:t>Cost Analysis</a:t>
            </a:r>
            <a:br>
              <a:rPr lang="en-US" dirty="0"/>
            </a:br>
            <a:r>
              <a:rPr lang="en-US" dirty="0"/>
              <a:t>for Professional Services Contracts:</a:t>
            </a:r>
            <a:br>
              <a:rPr lang="en-US" dirty="0"/>
            </a:br>
            <a:r>
              <a:rPr lang="en-US" dirty="0"/>
              <a:t>A Determination of Loaded Rate</a:t>
            </a:r>
          </a:p>
        </p:txBody>
      </p:sp>
    </p:spTree>
    <p:extLst>
      <p:ext uri="{BB962C8B-B14F-4D97-AF65-F5344CB8AC3E}">
        <p14:creationId xmlns:p14="http://schemas.microsoft.com/office/powerpoint/2010/main" val="377933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E1F88-5CF5-4686-AD2F-ECDEC5F8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Requirements Concerning Costs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D449A-67FF-45C0-92E5-6E306DE35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FontTx/>
              <a:buNone/>
              <a:defRPr/>
            </a:pPr>
            <a:r>
              <a:rPr lang="en-US" sz="2400" dirty="0">
                <a:solidFill>
                  <a:srgbClr val="FF0000"/>
                </a:solidFill>
              </a:rPr>
              <a:t>A cost analysis is required by law.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FontTx/>
              <a:buNone/>
              <a:defRPr/>
            </a:pPr>
            <a:r>
              <a:rPr lang="en-US" sz="2400" dirty="0"/>
              <a:t>Authority concerning costs in negotiations for professional services contracts: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dirty="0"/>
              <a:t>Title 23 CFR Part 172, Title 23 U.S.C. 112, &amp; Title 40 U.S.C. Chapter 11 – “</a:t>
            </a:r>
            <a:r>
              <a:rPr lang="en-US" sz="2400" u="sng" dirty="0"/>
              <a:t>fair</a:t>
            </a:r>
            <a:r>
              <a:rPr lang="en-US" sz="2400" dirty="0"/>
              <a:t> and </a:t>
            </a:r>
            <a:r>
              <a:rPr lang="en-US" sz="2400" u="sng" dirty="0"/>
              <a:t>reasonable</a:t>
            </a:r>
            <a:r>
              <a:rPr lang="en-US" sz="2400" dirty="0"/>
              <a:t>”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dirty="0"/>
              <a:t>2 CFR Part 200 – “must perform a </a:t>
            </a:r>
            <a:r>
              <a:rPr lang="en-US" sz="2400" u="sng" dirty="0"/>
              <a:t>cost or price analysis</a:t>
            </a:r>
            <a:r>
              <a:rPr lang="en-US" sz="2400" dirty="0"/>
              <a:t>”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2400" dirty="0"/>
              <a:t>Section 287.055, F.S. – “</a:t>
            </a:r>
            <a:r>
              <a:rPr lang="en-US" sz="2400" u="sng" dirty="0"/>
              <a:t>fair</a:t>
            </a:r>
            <a:r>
              <a:rPr lang="en-US" sz="2400" dirty="0"/>
              <a:t>, </a:t>
            </a:r>
            <a:r>
              <a:rPr lang="en-US" sz="2400" u="sng" dirty="0"/>
              <a:t>competitive</a:t>
            </a:r>
            <a:r>
              <a:rPr lang="en-US" sz="2400" dirty="0"/>
              <a:t>, and </a:t>
            </a:r>
            <a:r>
              <a:rPr lang="en-US" sz="2400" u="sng" dirty="0"/>
              <a:t>reasonable</a:t>
            </a:r>
            <a:r>
              <a:rPr lang="en-US" sz="2400" dirty="0"/>
              <a:t>” &amp; “conduct a </a:t>
            </a:r>
            <a:r>
              <a:rPr lang="en-US" sz="2400" u="sng" dirty="0"/>
              <a:t>detailed analysis of the cost</a:t>
            </a:r>
            <a:r>
              <a:rPr lang="en-US" sz="2400" dirty="0"/>
              <a:t>”</a:t>
            </a:r>
          </a:p>
          <a:p>
            <a:pPr lvl="0"/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A0702-65F0-4149-9436-F5F449B0DE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6D39A-7826-40DF-A636-3C8C0A00F1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1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0F381-29E0-43CD-9D1A-45DB401A4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685800"/>
            <a:ext cx="8272212" cy="457200"/>
          </a:xfrm>
        </p:spPr>
        <p:txBody>
          <a:bodyPr>
            <a:normAutofit/>
          </a:bodyPr>
          <a:lstStyle/>
          <a:p>
            <a:r>
              <a:rPr lang="en-US" dirty="0"/>
              <a:t>Purpose of cost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9D28C-3053-456F-BA00-1086CBAF1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143000"/>
            <a:ext cx="8763001" cy="4800600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en-US" sz="2400" dirty="0"/>
              <a:t>Because </a:t>
            </a:r>
            <a:r>
              <a:rPr lang="en-US" altLang="en-US" sz="2400" u="sng" dirty="0"/>
              <a:t>selection</a:t>
            </a:r>
            <a:r>
              <a:rPr lang="en-US" altLang="en-US" sz="2400" dirty="0"/>
              <a:t> on a Professional Services contract is based on qualifications, not price, and Federal Code of Regulations and State Law require a determination that costs are “fair, competitive and reasonable.”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7ECD06-9738-405A-9AF2-07509240E4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6D39A-7826-40DF-A636-3C8C0A00F1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27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40066-9478-436B-B880-061C38378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Rule Chapter 14-75, F.A.C.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A74F4-1CDF-4344-B2F6-B15CA920A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628931"/>
            <a:ext cx="8272211" cy="45720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/>
              <a:t>“A Professional Consultant who desires to qualify with the Department shall submit a Request for Qualification Package for Professional Consultants, Form 375-030-01” </a:t>
            </a:r>
            <a:r>
              <a:rPr lang="en-US" altLang="en-US" sz="2400" dirty="0">
                <a:hlinkClick r:id="rId2"/>
              </a:rPr>
              <a:t>https://www.fdot.gov/docs/default-source/content-docs/procurement/pdf/Rule-14-75.pdf</a:t>
            </a:r>
            <a:r>
              <a:rPr lang="en-US" altLang="en-US" sz="24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EB129A-689B-4518-8F9A-D0D911F27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6D39A-7826-40DF-A636-3C8C0A00F1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4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9CFED-45AA-4D4D-9BAB-7B103F982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7" y="838200"/>
            <a:ext cx="7869903" cy="5334000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300"/>
              </a:spcBef>
              <a:buClr>
                <a:srgbClr val="FF0000"/>
              </a:buClr>
              <a:buNone/>
              <a:defRPr/>
            </a:pPr>
            <a:r>
              <a:rPr lang="en-US" altLang="en-US" sz="2600" dirty="0">
                <a:solidFill>
                  <a:srgbClr val="FF0000"/>
                </a:solidFill>
              </a:rPr>
              <a:t>What is involved with a Cost Analysis?</a:t>
            </a:r>
          </a:p>
          <a:p>
            <a:pPr marL="0" indent="0">
              <a:spcBef>
                <a:spcPts val="300"/>
              </a:spcBef>
              <a:buClr>
                <a:srgbClr val="FF0000"/>
              </a:buClr>
              <a:buNone/>
              <a:defRPr/>
            </a:pPr>
            <a:r>
              <a:rPr lang="en-US" altLang="en-US" sz="2600" dirty="0"/>
              <a:t>Cost Analysis consists of a review of the following contract cost elements – supported by appropriate documents:</a:t>
            </a:r>
          </a:p>
          <a:p>
            <a:pPr marL="0" indent="0">
              <a:spcBef>
                <a:spcPts val="300"/>
              </a:spcBef>
              <a:buClr>
                <a:srgbClr val="FF0000"/>
              </a:buClr>
              <a:buNone/>
              <a:defRPr/>
            </a:pPr>
            <a:r>
              <a:rPr lang="en-US" altLang="en-US" i="1" dirty="0"/>
              <a:t>(FDOT does not use a Company’s “billing” rate)</a:t>
            </a:r>
            <a:r>
              <a:rPr lang="en-US" altLang="en-US" sz="2600" i="1" dirty="0"/>
              <a:t> </a:t>
            </a:r>
            <a:endParaRPr lang="en-US" altLang="en-US" sz="2600" i="1" dirty="0">
              <a:solidFill>
                <a:srgbClr val="FF0000"/>
              </a:solidFill>
            </a:endParaRPr>
          </a:p>
          <a:p>
            <a:pPr marL="688975" lvl="1" indent="-231775">
              <a:spcBef>
                <a:spcPts val="300"/>
              </a:spcBef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altLang="en-US" sz="1800" dirty="0"/>
              <a:t>Staff hours (per position) – Negotiated by Project Manager (PM).  {Resumes support the proper categorization of job classification in accordance with the Negotiation Handbook.}</a:t>
            </a:r>
          </a:p>
          <a:p>
            <a:pPr marL="688975" lvl="1" indent="-231775"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altLang="en-US" sz="1800" dirty="0"/>
              <a:t>Hourly rates (raw – per position) – verification performed by Professional Service Unit (PSU) using payroll registers</a:t>
            </a:r>
            <a:r>
              <a:rPr lang="en-US" altLang="en-US" sz="2000" b="1" dirty="0">
                <a:solidFill>
                  <a:srgbClr val="FF0000"/>
                </a:solidFill>
              </a:rPr>
              <a:t>*</a:t>
            </a:r>
            <a:r>
              <a:rPr lang="en-US" altLang="en-US" sz="1800" dirty="0"/>
              <a:t>.</a:t>
            </a:r>
          </a:p>
          <a:p>
            <a:pPr marL="688975" lvl="1" indent="-231775"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altLang="en-US" sz="1800" dirty="0"/>
              <a:t>Operating Margin (negotiated) </a:t>
            </a:r>
          </a:p>
          <a:p>
            <a:pPr marL="688975" lvl="1" indent="-231775">
              <a:buClr>
                <a:srgbClr val="C0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altLang="en-US" sz="1800" dirty="0"/>
              <a:t>Multiplier (aka loaded rate)</a:t>
            </a:r>
          </a:p>
          <a:p>
            <a:pPr marL="1035050" lvl="2" indent="-285750">
              <a:buClr>
                <a:srgbClr val="C00000"/>
              </a:buClr>
              <a:buSzPct val="130000"/>
              <a:buFont typeface="Wingdings" panose="05000000000000000000" pitchFamily="2" charset="2"/>
              <a:buChar char="ü"/>
              <a:defRPr/>
            </a:pPr>
            <a:r>
              <a:rPr lang="en-US" altLang="en-US" sz="1800" dirty="0"/>
              <a:t>Overhead – Indirect Cost Rate</a:t>
            </a:r>
          </a:p>
          <a:p>
            <a:pPr marL="1035050" lvl="2" indent="-285750">
              <a:buClr>
                <a:srgbClr val="C00000"/>
              </a:buClr>
              <a:buSzPct val="110000"/>
              <a:buFont typeface="Wingdings" panose="05000000000000000000" pitchFamily="2" charset="2"/>
              <a:buChar char="ü"/>
              <a:defRPr/>
            </a:pPr>
            <a:r>
              <a:rPr lang="en-US" altLang="en-US" sz="1800" dirty="0"/>
              <a:t>Direct Expense Rate</a:t>
            </a:r>
          </a:p>
          <a:p>
            <a:pPr marL="1035050" lvl="2" indent="-285750">
              <a:buClr>
                <a:srgbClr val="C00000"/>
              </a:buClr>
              <a:buSzPct val="110000"/>
              <a:buFont typeface="Wingdings" panose="05000000000000000000" pitchFamily="2" charset="2"/>
              <a:buChar char="ü"/>
              <a:defRPr/>
            </a:pPr>
            <a:r>
              <a:rPr lang="en-US" altLang="en-US" sz="1800" dirty="0"/>
              <a:t>Facilities Capital Cost of Money (FCCM) Rate</a:t>
            </a:r>
          </a:p>
          <a:p>
            <a:pPr marL="1035050" lvl="2" indent="-285750">
              <a:buClr>
                <a:srgbClr val="C00000"/>
              </a:buClr>
              <a:buSzPct val="110000"/>
              <a:buFont typeface="Wingdings" panose="05000000000000000000" pitchFamily="2" charset="2"/>
              <a:buChar char="ü"/>
              <a:defRPr/>
            </a:pPr>
            <a:r>
              <a:rPr lang="en-US" altLang="en-US" sz="1800" dirty="0"/>
              <a:t>Operating Margin</a:t>
            </a:r>
          </a:p>
          <a:p>
            <a:pPr marL="285750" lvl="1" indent="0">
              <a:buSzPct val="110000"/>
              <a:buNone/>
              <a:defRPr/>
            </a:pPr>
            <a:r>
              <a:rPr lang="en-US" altLang="en-US" sz="2000" b="1" i="1" dirty="0">
                <a:solidFill>
                  <a:srgbClr val="FF0000"/>
                </a:solidFill>
              </a:rPr>
              <a:t>*</a:t>
            </a:r>
            <a:r>
              <a:rPr lang="en-US" altLang="en-US" sz="2200" i="1" dirty="0"/>
              <a:t> </a:t>
            </a:r>
            <a:r>
              <a:rPr lang="en-US" altLang="en-US" sz="1800" b="1" dirty="0">
                <a:solidFill>
                  <a:srgbClr val="FF0000"/>
                </a:solidFill>
              </a:rPr>
              <a:t>In some cases payroll registers may not be available for sole proprietors or LLCs.  See other options - next slide.</a:t>
            </a:r>
            <a:endParaRPr lang="en-US" altLang="en-US" sz="2200" i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FA1D1-FCFA-4AEA-82E4-8732018A2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6D39A-7826-40DF-A636-3C8C0A00F1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4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871A9-59E5-4D6F-BDF4-2550B023C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97" y="838200"/>
            <a:ext cx="8272211" cy="533400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300"/>
              </a:spcBef>
              <a:buClr>
                <a:srgbClr val="FF0000"/>
              </a:buClr>
              <a:buNone/>
              <a:defRPr/>
            </a:pPr>
            <a:r>
              <a:rPr lang="en-US" altLang="en-US" sz="2600" kern="0" dirty="0">
                <a:solidFill>
                  <a:srgbClr val="FF0000"/>
                </a:solidFill>
              </a:rPr>
              <a:t>What is involved with a Cost Analysis (continued)?</a:t>
            </a:r>
          </a:p>
          <a:p>
            <a:pPr marL="0" indent="0">
              <a:spcBef>
                <a:spcPts val="300"/>
              </a:spcBef>
              <a:buClr>
                <a:srgbClr val="FF0000"/>
              </a:buClr>
              <a:buNone/>
              <a:defRPr/>
            </a:pPr>
            <a:r>
              <a:rPr lang="en-US" altLang="en-US" sz="2600" kern="0" dirty="0"/>
              <a:t>Other options for Payroll Register (for sole proprietors or LLCs):</a:t>
            </a:r>
          </a:p>
          <a:p>
            <a:pPr marL="0" indent="0">
              <a:spcBef>
                <a:spcPts val="300"/>
              </a:spcBef>
              <a:buClr>
                <a:srgbClr val="FF0000"/>
              </a:buClr>
              <a:buNone/>
              <a:defRPr/>
            </a:pPr>
            <a:r>
              <a:rPr lang="en-US" altLang="en-US" b="0" kern="0" dirty="0"/>
              <a:t>(FDOT does not use a Company’s “billing” rate)</a:t>
            </a:r>
            <a:r>
              <a:rPr lang="en-US" altLang="en-US" sz="2600" b="0" kern="0" dirty="0"/>
              <a:t> </a:t>
            </a:r>
            <a:endParaRPr lang="en-US" altLang="en-US" sz="2600" kern="0" dirty="0">
              <a:solidFill>
                <a:srgbClr val="FF0000"/>
              </a:solidFill>
            </a:endParaRPr>
          </a:p>
          <a:p>
            <a:pPr marL="685800" lvl="1" indent="-228600">
              <a:buSzPct val="130000"/>
              <a:buFontTx/>
              <a:buChar char="•"/>
              <a:defRPr/>
            </a:pPr>
            <a:r>
              <a:rPr lang="en-US" altLang="en-US" sz="1800" kern="0" dirty="0"/>
              <a:t>*Hourly rates (raw – per position) – verification </a:t>
            </a:r>
            <a:r>
              <a:rPr lang="en-US" altLang="en-US" sz="1800" u="sng" kern="0" dirty="0"/>
              <a:t>using other than payroll registers</a:t>
            </a:r>
            <a:r>
              <a:rPr lang="en-US" altLang="en-US" sz="1800" kern="0" dirty="0"/>
              <a:t>. {these rates may </a:t>
            </a:r>
            <a:r>
              <a:rPr lang="en-US" altLang="en-US" sz="1800" kern="0"/>
              <a:t>be capped}</a:t>
            </a:r>
            <a:endParaRPr lang="en-US" altLang="en-US" sz="1800" kern="0" dirty="0"/>
          </a:p>
          <a:p>
            <a:pPr marL="960437" lvl="2">
              <a:buClr>
                <a:srgbClr val="C00000"/>
              </a:buClr>
              <a:buSzPct val="130000"/>
              <a:defRPr/>
            </a:pPr>
            <a:r>
              <a:rPr lang="en-US" altLang="en-US" sz="1800" kern="0" dirty="0"/>
              <a:t>A formal Agreement with the Company that states a dollar amount for periodic draws (supported by current posting to General Ledger).  Tracking work hours (not just billable hours) would need to be provided with this Agreement.</a:t>
            </a:r>
          </a:p>
          <a:p>
            <a:pPr marL="960437" lvl="2">
              <a:buClr>
                <a:srgbClr val="C00000"/>
              </a:buClr>
              <a:buSzPct val="130000"/>
              <a:defRPr/>
            </a:pPr>
            <a:r>
              <a:rPr lang="en-US" altLang="en-US" sz="1800" kern="0" dirty="0"/>
              <a:t>Some other proof of consistent and periodic draws that represent salary along with total hours.</a:t>
            </a:r>
          </a:p>
          <a:p>
            <a:pPr marL="960437" lvl="2">
              <a:buClr>
                <a:srgbClr val="C00000"/>
              </a:buClr>
              <a:buSzPct val="130000"/>
              <a:defRPr/>
            </a:pPr>
            <a:r>
              <a:rPr lang="en-US" altLang="en-US" sz="1800" kern="0" dirty="0"/>
              <a:t>A recent paystub/pay statement from a previous employer.</a:t>
            </a:r>
          </a:p>
          <a:p>
            <a:pPr marL="731837" lvl="2" indent="0">
              <a:buSzPct val="130000"/>
              <a:buNone/>
              <a:defRPr/>
            </a:pPr>
            <a:endParaRPr lang="en-US" altLang="en-US" sz="1800" kern="0" dirty="0"/>
          </a:p>
          <a:p>
            <a:pPr marL="331787" lvl="1" indent="0">
              <a:buSzPct val="130000"/>
              <a:buNone/>
              <a:defRPr/>
            </a:pPr>
            <a:r>
              <a:rPr lang="en-US" altLang="en-US" sz="1600" kern="0" dirty="0"/>
              <a:t>*These options are an effort to determine a salary for the individual in order to calculate a “fair, reasonable, and competitive” hourly rate.  To mimic salary, the draws should be consistent in amount and periodically paid.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9F4F0-5DE6-43C1-B356-EBDC512E7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6D39A-7826-40DF-A636-3C8C0A00F1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72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3B240-CF4F-4032-9F0B-A0825ECD1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9E733-6167-44DD-B30B-5293B7821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questions, please contact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hlink"/>
                </a:solidFill>
                <a:hlinkClick r:id="rId2"/>
              </a:rPr>
              <a:t>jeffrey.owens@dot.state.fl.us</a:t>
            </a:r>
            <a:endParaRPr lang="en-US" altLang="en-US" sz="2400" dirty="0">
              <a:solidFill>
                <a:schemeClr val="hlink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sz="2400" dirty="0">
                <a:solidFill>
                  <a:schemeClr val="hlink"/>
                </a:solidFill>
              </a:rPr>
              <a:t>or </a:t>
            </a:r>
            <a:r>
              <a:rPr lang="en-US" altLang="en-US" sz="2400" dirty="0">
                <a:solidFill>
                  <a:schemeClr val="hlink"/>
                </a:solidFill>
                <a:hlinkClick r:id="rId3"/>
              </a:rPr>
              <a:t>jon.cook@dot.state.fl.us</a:t>
            </a:r>
            <a:r>
              <a:rPr lang="en-US" altLang="en-US" sz="2400" dirty="0">
                <a:solidFill>
                  <a:schemeClr val="hlink"/>
                </a:solidFill>
              </a:rPr>
              <a:t> </a:t>
            </a:r>
            <a:endParaRPr lang="en-US" altLang="en-US" sz="2000" dirty="0">
              <a:solidFill>
                <a:schemeClr val="hlink"/>
              </a:solidFill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7EC9C3-111E-41B8-A0D1-1C708F637B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D86D39A-7826-40DF-A636-3C8C0A00F1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696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DOT Theme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solidFill>
          <a:srgbClr val="153879"/>
        </a:solidFill>
        <a:ln>
          <a:noFill/>
        </a:ln>
        <a:effectLst/>
      </a:spPr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C_theme" id="{A7175390-DF83-466A-9C83-B62EBF498C1C}" vid="{52629A61-70AC-4558-8F2F-BD381EA541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7B0C9171DC34990EB49D1908ED2AB" ma:contentTypeVersion="" ma:contentTypeDescription="Create a new document." ma:contentTypeScope="" ma:versionID="4a44dc10245e6c870f71c5a1f6bb1fe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384c6cc0088fcedbaf6edaf557def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1A2C68-923F-489D-87F1-4A320178E3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6E77DBF-0183-45D2-A685-5D1A40D99B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661391-B2DE-4B91-950E-811BC4E9298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13913</TotalTime>
  <Words>539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Wingdings</vt:lpstr>
      <vt:lpstr>Wingdings 2</vt:lpstr>
      <vt:lpstr>FDOT Theme</vt:lpstr>
      <vt:lpstr>Requirements for  Cost Analysis for Professional Services Contracts: A Determination of Loaded Rate</vt:lpstr>
      <vt:lpstr>Requirements Concerning Costs</vt:lpstr>
      <vt:lpstr>Purpose of cost analysis</vt:lpstr>
      <vt:lpstr>Rule Chapter 14-75, F.A.C.</vt:lpstr>
      <vt:lpstr>PowerPoint Presentation</vt:lpstr>
      <vt:lpstr>PowerPoint Presentation</vt:lpstr>
      <vt:lpstr>PowerPoint Presentation</vt:lpstr>
    </vt:vector>
  </TitlesOfParts>
  <Company>FDOT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2</dc:title>
  <dc:creator>Carla.Perry@dot.state.fl.us</dc:creator>
  <cp:lastModifiedBy>Owens, Jeffrey</cp:lastModifiedBy>
  <cp:revision>377</cp:revision>
  <cp:lastPrinted>2019-10-17T13:42:52Z</cp:lastPrinted>
  <dcterms:created xsi:type="dcterms:W3CDTF">2013-02-15T23:23:43Z</dcterms:created>
  <dcterms:modified xsi:type="dcterms:W3CDTF">2020-01-07T19:53:17Z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0x0101001D87B0C9171DC34990EB49D1908ED2AB</vt:lpwstr>
  </property>
</Properties>
</file>