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40" r:id="rId1"/>
    <p:sldMasterId id="2147483754" r:id="rId2"/>
  </p:sldMasterIdLst>
  <p:notesMasterIdLst>
    <p:notesMasterId r:id="rId51"/>
  </p:notesMasterIdLst>
  <p:handoutMasterIdLst>
    <p:handoutMasterId r:id="rId52"/>
  </p:handoutMasterIdLst>
  <p:sldIdLst>
    <p:sldId id="256" r:id="rId3"/>
    <p:sldId id="375" r:id="rId4"/>
    <p:sldId id="333" r:id="rId5"/>
    <p:sldId id="258" r:id="rId6"/>
    <p:sldId id="332" r:id="rId7"/>
    <p:sldId id="337" r:id="rId8"/>
    <p:sldId id="338" r:id="rId9"/>
    <p:sldId id="340" r:id="rId10"/>
    <p:sldId id="342" r:id="rId11"/>
    <p:sldId id="336" r:id="rId12"/>
    <p:sldId id="341" r:id="rId13"/>
    <p:sldId id="345" r:id="rId14"/>
    <p:sldId id="343" r:id="rId15"/>
    <p:sldId id="346" r:id="rId16"/>
    <p:sldId id="347" r:id="rId17"/>
    <p:sldId id="348" r:id="rId18"/>
    <p:sldId id="349" r:id="rId19"/>
    <p:sldId id="350" r:id="rId20"/>
    <p:sldId id="351" r:id="rId21"/>
    <p:sldId id="352" r:id="rId22"/>
    <p:sldId id="353" r:id="rId23"/>
    <p:sldId id="355" r:id="rId24"/>
    <p:sldId id="356" r:id="rId25"/>
    <p:sldId id="358" r:id="rId26"/>
    <p:sldId id="359" r:id="rId27"/>
    <p:sldId id="361" r:id="rId28"/>
    <p:sldId id="362" r:id="rId29"/>
    <p:sldId id="335" r:id="rId30"/>
    <p:sldId id="374" r:id="rId31"/>
    <p:sldId id="363" r:id="rId32"/>
    <p:sldId id="364" r:id="rId33"/>
    <p:sldId id="365" r:id="rId34"/>
    <p:sldId id="366" r:id="rId35"/>
    <p:sldId id="367" r:id="rId36"/>
    <p:sldId id="382" r:id="rId37"/>
    <p:sldId id="439" r:id="rId38"/>
    <p:sldId id="368" r:id="rId39"/>
    <p:sldId id="448" r:id="rId40"/>
    <p:sldId id="396" r:id="rId41"/>
    <p:sldId id="397" r:id="rId42"/>
    <p:sldId id="398" r:id="rId43"/>
    <p:sldId id="399" r:id="rId44"/>
    <p:sldId id="400" r:id="rId45"/>
    <p:sldId id="401" r:id="rId46"/>
    <p:sldId id="455" r:id="rId47"/>
    <p:sldId id="395" r:id="rId48"/>
    <p:sldId id="392" r:id="rId49"/>
    <p:sldId id="369" r:id="rId5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1E8E8"/>
    <a:srgbClr val="18A8A8"/>
    <a:srgbClr val="A4BD8B"/>
    <a:srgbClr val="B7BC8C"/>
    <a:srgbClr val="C2D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88" autoAdjust="0"/>
    <p:restoredTop sz="89447" autoAdjust="0"/>
  </p:normalViewPr>
  <p:slideViewPr>
    <p:cSldViewPr>
      <p:cViewPr varScale="1">
        <p:scale>
          <a:sx n="77" d="100"/>
          <a:sy n="77" d="100"/>
        </p:scale>
        <p:origin x="1032" y="53"/>
      </p:cViewPr>
      <p:guideLst>
        <p:guide orient="horz" pos="2160"/>
        <p:guide pos="3840"/>
      </p:guideLst>
    </p:cSldViewPr>
  </p:slideViewPr>
  <p:outlineViewPr>
    <p:cViewPr>
      <p:scale>
        <a:sx n="33" d="100"/>
        <a:sy n="33" d="100"/>
      </p:scale>
      <p:origin x="42"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1" d="100"/>
          <a:sy n="81" d="100"/>
        </p:scale>
        <p:origin x="-1026"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B5FD4B-1EDB-49A3-BE9E-BCA9D3D0628A}"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n-US"/>
        </a:p>
      </dgm:t>
    </dgm:pt>
    <dgm:pt modelId="{C9190803-EF47-4B48-B8B9-269C2C05A9DF}">
      <dgm:prSet phldrT="[Text]"/>
      <dgm:spPr>
        <a:xfrm>
          <a:off x="3063699" y="73904"/>
          <a:ext cx="679413" cy="431427"/>
        </a:xfrm>
        <a:solidFill>
          <a:sysClr val="window" lastClr="FFFFFF">
            <a:alpha val="90000"/>
            <a:hueOff val="0"/>
            <a:satOff val="0"/>
            <a:lumOff val="0"/>
            <a:alphaOff val="0"/>
          </a:sysClr>
        </a:solidFill>
        <a:ln w="38100" cap="flat" cmpd="sng" algn="ctr">
          <a:solidFill>
            <a:srgbClr val="4F81BD">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All Roads</a:t>
          </a:r>
        </a:p>
      </dgm:t>
    </dgm:pt>
    <dgm:pt modelId="{EDAB797F-423E-4516-8BE2-BF04B9A61DA0}" type="parTrans" cxnId="{971254E9-5793-4121-9F55-16AD2A637942}">
      <dgm:prSet/>
      <dgm:spPr/>
      <dgm:t>
        <a:bodyPr/>
        <a:lstStyle/>
        <a:p>
          <a:endParaRPr lang="en-US" b="1"/>
        </a:p>
      </dgm:t>
    </dgm:pt>
    <dgm:pt modelId="{9587B992-9DA1-417E-A198-DB18A5EFA2E2}" type="sibTrans" cxnId="{971254E9-5793-4121-9F55-16AD2A637942}">
      <dgm:prSet/>
      <dgm:spPr/>
      <dgm:t>
        <a:bodyPr/>
        <a:lstStyle/>
        <a:p>
          <a:endParaRPr lang="en-US" b="1"/>
        </a:p>
      </dgm:t>
    </dgm:pt>
    <dgm:pt modelId="{F561F8B7-CFA0-475C-8C4D-E4C7F9CE6EFE}">
      <dgm:prSet phldrT="[Text]"/>
      <dgm:spPr>
        <a:xfrm>
          <a:off x="2233305" y="702928"/>
          <a:ext cx="679413" cy="431427"/>
        </a:xfrm>
        <a:solidFill>
          <a:sysClr val="window" lastClr="FFFFFF">
            <a:alpha val="90000"/>
            <a:hueOff val="0"/>
            <a:satOff val="0"/>
            <a:lumOff val="0"/>
            <a:alphaOff val="0"/>
          </a:sysClr>
        </a:solidFill>
        <a:ln w="38100" cap="flat" cmpd="sng" algn="ctr">
          <a:solidFill>
            <a:srgbClr val="9BBB59">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Arterial</a:t>
          </a:r>
        </a:p>
      </dgm:t>
    </dgm:pt>
    <dgm:pt modelId="{9FA4E780-1960-4FA6-ABD1-A3C28E019BCD}" type="parTrans" cxnId="{9012898A-14BD-4342-9590-622BDCA28AA1}">
      <dgm:prSet/>
      <dgm:spPr>
        <a:xfrm>
          <a:off x="2497521" y="433616"/>
          <a:ext cx="830394" cy="197596"/>
        </a:xfrm>
        <a:noFill/>
        <a:ln w="25400" cap="flat" cmpd="sng" algn="ctr">
          <a:solidFill>
            <a:srgbClr val="9BBB59">
              <a:lumMod val="75000"/>
            </a:srgbClr>
          </a:solidFill>
          <a:prstDash val="solid"/>
        </a:ln>
        <a:effectLst/>
      </dgm:spPr>
      <dgm:t>
        <a:bodyPr/>
        <a:lstStyle/>
        <a:p>
          <a:endParaRPr lang="en-US" b="1"/>
        </a:p>
      </dgm:t>
    </dgm:pt>
    <dgm:pt modelId="{7CD9E947-D4A2-4338-9F3B-CCE7E3C7B964}" type="sibTrans" cxnId="{9012898A-14BD-4342-9590-622BDCA28AA1}">
      <dgm:prSet/>
      <dgm:spPr/>
      <dgm:t>
        <a:bodyPr/>
        <a:lstStyle/>
        <a:p>
          <a:endParaRPr lang="en-US" b="1"/>
        </a:p>
      </dgm:t>
    </dgm:pt>
    <dgm:pt modelId="{0D655BE7-FF40-4113-9237-21792E4B0896}">
      <dgm:prSet phldrT="[Text]"/>
      <dgm:spPr>
        <a:xfrm>
          <a:off x="1818108" y="1331952"/>
          <a:ext cx="679413" cy="431427"/>
        </a:xfrm>
        <a:solidFill>
          <a:sysClr val="window" lastClr="FFFFFF">
            <a:alpha val="90000"/>
            <a:hueOff val="0"/>
            <a:satOff val="0"/>
            <a:lumOff val="0"/>
            <a:alphaOff val="0"/>
          </a:sysClr>
        </a:solidFill>
        <a:ln w="38100" cap="flat" cmpd="sng" algn="ctr">
          <a:solidFill>
            <a:srgbClr val="F7964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Principal</a:t>
          </a:r>
        </a:p>
      </dgm:t>
    </dgm:pt>
    <dgm:pt modelId="{2DB95756-F5D1-42CD-A190-1A2276BC1701}" type="parTrans" cxnId="{9F72B19C-AFF8-46FB-904B-0A37D655672C}">
      <dgm:prSet/>
      <dgm:spPr>
        <a:xfrm>
          <a:off x="2082324" y="1062640"/>
          <a:ext cx="415197" cy="197596"/>
        </a:xfrm>
        <a:noFill/>
        <a:ln w="25400" cap="flat" cmpd="sng" algn="ctr">
          <a:solidFill>
            <a:srgbClr val="F79646">
              <a:lumMod val="75000"/>
            </a:srgbClr>
          </a:solidFill>
          <a:prstDash val="solid"/>
        </a:ln>
        <a:effectLst/>
      </dgm:spPr>
      <dgm:t>
        <a:bodyPr/>
        <a:lstStyle/>
        <a:p>
          <a:endParaRPr lang="en-US" b="1"/>
        </a:p>
      </dgm:t>
    </dgm:pt>
    <dgm:pt modelId="{ADD7D93D-EEB9-41F3-94A4-4758C5FD932A}" type="sibTrans" cxnId="{9F72B19C-AFF8-46FB-904B-0A37D655672C}">
      <dgm:prSet/>
      <dgm:spPr/>
      <dgm:t>
        <a:bodyPr/>
        <a:lstStyle/>
        <a:p>
          <a:endParaRPr lang="en-US" b="1"/>
        </a:p>
      </dgm:t>
    </dgm:pt>
    <dgm:pt modelId="{7C3EC89F-7287-4E04-BEF3-A65EBC037A8C}">
      <dgm:prSet phldrT="[Text]"/>
      <dgm:spPr>
        <a:xfrm>
          <a:off x="2648502" y="1331952"/>
          <a:ext cx="679413" cy="431427"/>
        </a:xfrm>
        <a:solidFill>
          <a:schemeClr val="accent6">
            <a:lumMod val="20000"/>
            <a:lumOff val="80000"/>
            <a:alpha val="90000"/>
          </a:schemeClr>
        </a:solidFill>
        <a:ln w="38100" cap="flat" cmpd="sng" algn="ctr">
          <a:solidFill>
            <a:srgbClr val="F7964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Minor </a:t>
          </a:r>
        </a:p>
        <a:p>
          <a:r>
            <a:rPr lang="en-US" b="1" dirty="0">
              <a:solidFill>
                <a:sysClr val="windowText" lastClr="000000">
                  <a:hueOff val="0"/>
                  <a:satOff val="0"/>
                  <a:lumOff val="0"/>
                  <a:alphaOff val="0"/>
                </a:sysClr>
              </a:solidFill>
              <a:latin typeface="Calibri"/>
              <a:ea typeface="+mn-ea"/>
              <a:cs typeface="+mn-cs"/>
            </a:rPr>
            <a:t> (Full Access)</a:t>
          </a:r>
        </a:p>
      </dgm:t>
    </dgm:pt>
    <dgm:pt modelId="{238EAC5D-839F-41B9-B02E-B17CDAD5ACB5}" type="parTrans" cxnId="{49E2D627-992C-4C52-AFEE-D383E106CE71}">
      <dgm:prSet/>
      <dgm:spPr>
        <a:xfrm>
          <a:off x="2497521" y="1062640"/>
          <a:ext cx="415197" cy="197596"/>
        </a:xfrm>
        <a:noFill/>
        <a:ln w="25400" cap="flat" cmpd="sng" algn="ctr">
          <a:solidFill>
            <a:srgbClr val="F79646">
              <a:lumMod val="75000"/>
            </a:srgbClr>
          </a:solidFill>
          <a:prstDash val="solid"/>
        </a:ln>
        <a:effectLst/>
      </dgm:spPr>
      <dgm:t>
        <a:bodyPr/>
        <a:lstStyle/>
        <a:p>
          <a:endParaRPr lang="en-US" b="1"/>
        </a:p>
      </dgm:t>
    </dgm:pt>
    <dgm:pt modelId="{960BDAAF-B239-4C4D-8C18-B29F9141D0DA}" type="sibTrans" cxnId="{49E2D627-992C-4C52-AFEE-D383E106CE71}">
      <dgm:prSet/>
      <dgm:spPr/>
      <dgm:t>
        <a:bodyPr/>
        <a:lstStyle/>
        <a:p>
          <a:endParaRPr lang="en-US" b="1"/>
        </a:p>
      </dgm:t>
    </dgm:pt>
    <dgm:pt modelId="{62E4132B-8F4E-4E01-950D-8B06D97ACD14}">
      <dgm:prSet phldrT="[Text]"/>
      <dgm:spPr>
        <a:xfrm>
          <a:off x="3894093" y="702928"/>
          <a:ext cx="679413" cy="431427"/>
        </a:xfrm>
        <a:solidFill>
          <a:sysClr val="window" lastClr="FFFFFF">
            <a:alpha val="90000"/>
            <a:hueOff val="0"/>
            <a:satOff val="0"/>
            <a:lumOff val="0"/>
            <a:alphaOff val="0"/>
          </a:sysClr>
        </a:solidFill>
        <a:ln w="38100" cap="flat" cmpd="sng" algn="ctr">
          <a:solidFill>
            <a:srgbClr val="9BBB59">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Non-Arterial</a:t>
          </a:r>
        </a:p>
      </dgm:t>
    </dgm:pt>
    <dgm:pt modelId="{5CDC4A91-7163-4D94-AE35-A967234F8DEE}" type="parTrans" cxnId="{548FD545-1DF1-40EE-8163-8BC6BC76E82D}">
      <dgm:prSet/>
      <dgm:spPr>
        <a:xfrm>
          <a:off x="3327915" y="433616"/>
          <a:ext cx="830394" cy="197596"/>
        </a:xfrm>
        <a:noFill/>
        <a:ln w="25400" cap="flat" cmpd="sng" algn="ctr">
          <a:solidFill>
            <a:srgbClr val="9BBB59">
              <a:lumMod val="75000"/>
            </a:srgbClr>
          </a:solidFill>
          <a:prstDash val="solid"/>
        </a:ln>
        <a:effectLst/>
      </dgm:spPr>
      <dgm:t>
        <a:bodyPr/>
        <a:lstStyle/>
        <a:p>
          <a:endParaRPr lang="en-US" b="1"/>
        </a:p>
      </dgm:t>
    </dgm:pt>
    <dgm:pt modelId="{92088D31-08F6-4577-975D-B7276EF37CF8}" type="sibTrans" cxnId="{548FD545-1DF1-40EE-8163-8BC6BC76E82D}">
      <dgm:prSet/>
      <dgm:spPr/>
      <dgm:t>
        <a:bodyPr/>
        <a:lstStyle/>
        <a:p>
          <a:endParaRPr lang="en-US" b="1"/>
        </a:p>
      </dgm:t>
    </dgm:pt>
    <dgm:pt modelId="{86EA3024-E56B-47B4-9AE9-104A8F9EA018}">
      <dgm:prSet phldrT="[Text]"/>
      <dgm:spPr>
        <a:xfrm>
          <a:off x="3478896" y="1331952"/>
          <a:ext cx="679413" cy="431427"/>
        </a:xfrm>
        <a:solidFill>
          <a:sysClr val="window" lastClr="FFFFFF">
            <a:alpha val="90000"/>
            <a:hueOff val="0"/>
            <a:satOff val="0"/>
            <a:lumOff val="0"/>
            <a:alphaOff val="0"/>
          </a:sysClr>
        </a:solidFill>
        <a:ln w="38100" cap="flat" cmpd="sng" algn="ctr">
          <a:solidFill>
            <a:srgbClr val="F7964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Collector</a:t>
          </a:r>
        </a:p>
      </dgm:t>
    </dgm:pt>
    <dgm:pt modelId="{8E4E43C7-E01A-4A93-9670-026B3CE32485}" type="parTrans" cxnId="{A0E11BC3-06F5-4C13-BEE1-78F5F6A037C2}">
      <dgm:prSet/>
      <dgm:spPr>
        <a:xfrm>
          <a:off x="3743113" y="1062640"/>
          <a:ext cx="415197" cy="197596"/>
        </a:xfrm>
        <a:noFill/>
        <a:ln w="25400" cap="flat" cmpd="sng" algn="ctr">
          <a:solidFill>
            <a:srgbClr val="F79646">
              <a:lumMod val="75000"/>
            </a:srgbClr>
          </a:solidFill>
          <a:prstDash val="solid"/>
        </a:ln>
        <a:effectLst/>
      </dgm:spPr>
      <dgm:t>
        <a:bodyPr/>
        <a:lstStyle/>
        <a:p>
          <a:endParaRPr lang="en-US" b="1"/>
        </a:p>
      </dgm:t>
    </dgm:pt>
    <dgm:pt modelId="{479ADE3C-BA05-4996-BF82-60D00BAD058B}" type="sibTrans" cxnId="{A0E11BC3-06F5-4C13-BEE1-78F5F6A037C2}">
      <dgm:prSet/>
      <dgm:spPr/>
      <dgm:t>
        <a:bodyPr/>
        <a:lstStyle/>
        <a:p>
          <a:endParaRPr lang="en-US" b="1"/>
        </a:p>
      </dgm:t>
    </dgm:pt>
    <dgm:pt modelId="{68ED20F2-CAAD-44D1-A8B5-B8E85EE57AFE}">
      <dgm:prSet phldrT="[Text]"/>
      <dgm:spPr>
        <a:xfrm>
          <a:off x="4309290" y="1331952"/>
          <a:ext cx="679413" cy="431427"/>
        </a:xfrm>
        <a:solidFill>
          <a:schemeClr val="accent6">
            <a:lumMod val="40000"/>
            <a:lumOff val="60000"/>
            <a:alpha val="90000"/>
          </a:schemeClr>
        </a:solidFill>
        <a:ln w="38100" cap="flat" cmpd="sng" algn="ctr">
          <a:solidFill>
            <a:srgbClr val="F7964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Local</a:t>
          </a:r>
        </a:p>
      </dgm:t>
    </dgm:pt>
    <dgm:pt modelId="{9E8D2BAD-8BF5-489A-9199-3DB3457420C8}" type="parTrans" cxnId="{398D8862-115A-4792-BB07-123C01C16D13}">
      <dgm:prSet/>
      <dgm:spPr>
        <a:xfrm>
          <a:off x="4158310" y="1062640"/>
          <a:ext cx="415197" cy="197596"/>
        </a:xfrm>
        <a:noFill/>
        <a:ln w="25400" cap="flat" cmpd="sng" algn="ctr">
          <a:solidFill>
            <a:srgbClr val="F79646">
              <a:lumMod val="75000"/>
            </a:srgbClr>
          </a:solidFill>
          <a:prstDash val="solid"/>
        </a:ln>
        <a:effectLst/>
      </dgm:spPr>
      <dgm:t>
        <a:bodyPr/>
        <a:lstStyle/>
        <a:p>
          <a:endParaRPr lang="en-US" b="1"/>
        </a:p>
      </dgm:t>
    </dgm:pt>
    <dgm:pt modelId="{03AD7696-5339-42C9-93A0-3E528E6E3C45}" type="sibTrans" cxnId="{398D8862-115A-4792-BB07-123C01C16D13}">
      <dgm:prSet/>
      <dgm:spPr/>
      <dgm:t>
        <a:bodyPr/>
        <a:lstStyle/>
        <a:p>
          <a:endParaRPr lang="en-US" b="1"/>
        </a:p>
      </dgm:t>
    </dgm:pt>
    <dgm:pt modelId="{E61A909F-A87C-4E2F-A7A8-88CA940D14DB}">
      <dgm:prSet phldrT="[Text]"/>
      <dgm:spPr>
        <a:xfrm>
          <a:off x="1402911" y="1960975"/>
          <a:ext cx="679413" cy="431427"/>
        </a:xfrm>
        <a:solidFill>
          <a:sysClr val="window" lastClr="FFFFFF">
            <a:alpha val="90000"/>
            <a:hueOff val="0"/>
            <a:satOff val="0"/>
            <a:lumOff val="0"/>
            <a:alphaOff val="0"/>
          </a:sysClr>
        </a:solidFill>
        <a:ln w="38100" cap="flat" cmpd="sng" algn="ctr">
          <a:solidFill>
            <a:srgbClr val="4BACC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Limited Access</a:t>
          </a:r>
        </a:p>
      </dgm:t>
    </dgm:pt>
    <dgm:pt modelId="{BDC4D188-634E-4FAE-A4AA-0B614323F9A2}" type="parTrans" cxnId="{6527CDCD-A9BA-4F52-AACF-F74C253A01EB}">
      <dgm:prSet/>
      <dgm:spPr>
        <a:xfrm>
          <a:off x="1667127" y="1691663"/>
          <a:ext cx="415197" cy="197596"/>
        </a:xfrm>
        <a:noFill/>
        <a:ln w="25400" cap="flat" cmpd="sng" algn="ctr">
          <a:solidFill>
            <a:srgbClr val="4BACC6">
              <a:lumMod val="75000"/>
            </a:srgbClr>
          </a:solidFill>
          <a:prstDash val="solid"/>
        </a:ln>
        <a:effectLst/>
      </dgm:spPr>
      <dgm:t>
        <a:bodyPr/>
        <a:lstStyle/>
        <a:p>
          <a:endParaRPr lang="en-US" b="1"/>
        </a:p>
      </dgm:t>
    </dgm:pt>
    <dgm:pt modelId="{52444121-CC13-4E2A-8C0F-CAE040D182A5}" type="sibTrans" cxnId="{6527CDCD-A9BA-4F52-AACF-F74C253A01EB}">
      <dgm:prSet/>
      <dgm:spPr/>
      <dgm:t>
        <a:bodyPr/>
        <a:lstStyle/>
        <a:p>
          <a:endParaRPr lang="en-US" b="1"/>
        </a:p>
      </dgm:t>
    </dgm:pt>
    <dgm:pt modelId="{14C5BAFB-FB54-4D99-8871-45A44DD819C2}">
      <dgm:prSet phldrT="[Text]"/>
      <dgm:spPr>
        <a:xfrm>
          <a:off x="2233305" y="1960975"/>
          <a:ext cx="679413" cy="431427"/>
        </a:xfrm>
        <a:solidFill>
          <a:sysClr val="window" lastClr="FFFFFF">
            <a:alpha val="90000"/>
            <a:hueOff val="0"/>
            <a:satOff val="0"/>
            <a:lumOff val="0"/>
            <a:alphaOff val="0"/>
          </a:sysClr>
        </a:solidFill>
        <a:ln w="38100" cap="flat" cmpd="sng" algn="ctr">
          <a:solidFill>
            <a:srgbClr val="4BACC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Full Access</a:t>
          </a:r>
        </a:p>
      </dgm:t>
    </dgm:pt>
    <dgm:pt modelId="{06590F60-BD61-4803-B5ED-878578DBF7B9}" type="parTrans" cxnId="{8D332AF3-79C1-47DF-B35A-1651281204F7}">
      <dgm:prSet/>
      <dgm:spPr>
        <a:xfrm>
          <a:off x="2082324" y="1691663"/>
          <a:ext cx="415197" cy="197596"/>
        </a:xfrm>
        <a:noFill/>
        <a:ln w="25400" cap="flat" cmpd="sng" algn="ctr">
          <a:solidFill>
            <a:srgbClr val="4BACC6">
              <a:lumMod val="75000"/>
            </a:srgbClr>
          </a:solidFill>
          <a:prstDash val="solid"/>
        </a:ln>
        <a:effectLst/>
      </dgm:spPr>
      <dgm:t>
        <a:bodyPr/>
        <a:lstStyle/>
        <a:p>
          <a:endParaRPr lang="en-US" b="1"/>
        </a:p>
      </dgm:t>
    </dgm:pt>
    <dgm:pt modelId="{AF74B8EB-A03D-47A1-96BB-2D0193C4C059}" type="sibTrans" cxnId="{8D332AF3-79C1-47DF-B35A-1651281204F7}">
      <dgm:prSet/>
      <dgm:spPr/>
      <dgm:t>
        <a:bodyPr/>
        <a:lstStyle/>
        <a:p>
          <a:endParaRPr lang="en-US" b="1"/>
        </a:p>
      </dgm:t>
    </dgm:pt>
    <dgm:pt modelId="{E132D82A-CD4C-4B03-AB35-AE13FB29C6D6}">
      <dgm:prSet phldrT="[Text]"/>
      <dgm:spPr>
        <a:xfrm>
          <a:off x="3063699" y="1960975"/>
          <a:ext cx="679413" cy="431427"/>
        </a:xfrm>
        <a:solidFill>
          <a:schemeClr val="accent3">
            <a:lumMod val="20000"/>
            <a:lumOff val="80000"/>
            <a:alpha val="90000"/>
          </a:schemeClr>
        </a:solidFill>
        <a:ln w="38100" cap="flat" cmpd="sng" algn="ctr">
          <a:solidFill>
            <a:srgbClr val="4BACC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Major</a:t>
          </a:r>
        </a:p>
      </dgm:t>
    </dgm:pt>
    <dgm:pt modelId="{796BABD3-1BA6-478F-8DF4-603AAA85D8D8}" type="parTrans" cxnId="{6BC4820B-2C5D-4A2F-A3F9-1E9A7D3C6330}">
      <dgm:prSet/>
      <dgm:spPr>
        <a:xfrm>
          <a:off x="3327915" y="1691663"/>
          <a:ext cx="415197" cy="197596"/>
        </a:xfrm>
        <a:noFill/>
        <a:ln w="25400" cap="flat" cmpd="sng" algn="ctr">
          <a:solidFill>
            <a:srgbClr val="4BACC6">
              <a:lumMod val="75000"/>
            </a:srgbClr>
          </a:solidFill>
          <a:prstDash val="solid"/>
        </a:ln>
        <a:effectLst/>
      </dgm:spPr>
      <dgm:t>
        <a:bodyPr/>
        <a:lstStyle/>
        <a:p>
          <a:endParaRPr lang="en-US" b="1"/>
        </a:p>
      </dgm:t>
    </dgm:pt>
    <dgm:pt modelId="{96338259-A89C-4B66-83E5-6013E0475045}" type="sibTrans" cxnId="{6BC4820B-2C5D-4A2F-A3F9-1E9A7D3C6330}">
      <dgm:prSet/>
      <dgm:spPr/>
      <dgm:t>
        <a:bodyPr/>
        <a:lstStyle/>
        <a:p>
          <a:endParaRPr lang="en-US" b="1"/>
        </a:p>
      </dgm:t>
    </dgm:pt>
    <dgm:pt modelId="{1D676312-DB02-424A-A85D-C32083796F4E}">
      <dgm:prSet phldrT="[Text]"/>
      <dgm:spPr>
        <a:xfrm>
          <a:off x="3894093" y="1960975"/>
          <a:ext cx="679413" cy="431427"/>
        </a:xfrm>
        <a:solidFill>
          <a:schemeClr val="accent3">
            <a:lumMod val="20000"/>
            <a:lumOff val="80000"/>
            <a:alpha val="90000"/>
          </a:schemeClr>
        </a:solidFill>
        <a:ln w="38100" cap="flat" cmpd="sng" algn="ctr">
          <a:solidFill>
            <a:srgbClr val="4BACC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Minor</a:t>
          </a:r>
        </a:p>
      </dgm:t>
    </dgm:pt>
    <dgm:pt modelId="{214986F6-A2C7-4499-9862-A68EB640E66E}" type="parTrans" cxnId="{86A2AE53-471F-4A15-9B8C-9AC4702E1A18}">
      <dgm:prSet/>
      <dgm:spPr>
        <a:xfrm>
          <a:off x="3743113" y="1691663"/>
          <a:ext cx="415197" cy="197596"/>
        </a:xfrm>
        <a:noFill/>
        <a:ln w="25400" cap="flat" cmpd="sng" algn="ctr">
          <a:solidFill>
            <a:srgbClr val="4BACC6">
              <a:lumMod val="75000"/>
            </a:srgbClr>
          </a:solidFill>
          <a:prstDash val="solid"/>
        </a:ln>
        <a:effectLst/>
      </dgm:spPr>
      <dgm:t>
        <a:bodyPr/>
        <a:lstStyle/>
        <a:p>
          <a:endParaRPr lang="en-US" b="1"/>
        </a:p>
      </dgm:t>
    </dgm:pt>
    <dgm:pt modelId="{47F87D64-D626-4D28-A76D-AE215DE2ECEE}" type="sibTrans" cxnId="{86A2AE53-471F-4A15-9B8C-9AC4702E1A18}">
      <dgm:prSet/>
      <dgm:spPr/>
      <dgm:t>
        <a:bodyPr/>
        <a:lstStyle/>
        <a:p>
          <a:endParaRPr lang="en-US" b="1"/>
        </a:p>
      </dgm:t>
    </dgm:pt>
    <dgm:pt modelId="{72CB240C-E3FC-4575-BA3C-DB96CF90E451}">
      <dgm:prSet phldrT="[Text]"/>
      <dgm:spPr>
        <a:xfrm>
          <a:off x="987713" y="2589999"/>
          <a:ext cx="679413" cy="431427"/>
        </a:xfrm>
        <a:solidFill>
          <a:schemeClr val="accent1">
            <a:lumMod val="40000"/>
            <a:lumOff val="60000"/>
            <a:alpha val="90000"/>
          </a:schemeClr>
        </a:solidFill>
        <a:ln w="38100" cap="flat" cmpd="sng" algn="ctr">
          <a:solidFill>
            <a:srgbClr val="C0504D">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Interstate</a:t>
          </a:r>
        </a:p>
      </dgm:t>
    </dgm:pt>
    <dgm:pt modelId="{4EDA58E7-3F42-4E92-A70C-9128CEADD990}" type="parTrans" cxnId="{038CE65B-3E37-47E7-9399-1B236453B608}">
      <dgm:prSet/>
      <dgm:spPr>
        <a:xfrm>
          <a:off x="1251930" y="2320687"/>
          <a:ext cx="415197" cy="197596"/>
        </a:xfrm>
        <a:noFill/>
        <a:ln w="25400" cap="flat" cmpd="sng" algn="ctr">
          <a:solidFill>
            <a:srgbClr val="C0504D">
              <a:lumMod val="75000"/>
            </a:srgbClr>
          </a:solidFill>
          <a:prstDash val="solid"/>
        </a:ln>
        <a:effectLst/>
      </dgm:spPr>
      <dgm:t>
        <a:bodyPr/>
        <a:lstStyle/>
        <a:p>
          <a:endParaRPr lang="en-US" b="1"/>
        </a:p>
      </dgm:t>
    </dgm:pt>
    <dgm:pt modelId="{CB832900-DA1E-4C9C-9F8C-9F8A985215F5}" type="sibTrans" cxnId="{038CE65B-3E37-47E7-9399-1B236453B608}">
      <dgm:prSet/>
      <dgm:spPr/>
      <dgm:t>
        <a:bodyPr/>
        <a:lstStyle/>
        <a:p>
          <a:endParaRPr lang="en-US" b="1"/>
        </a:p>
      </dgm:t>
    </dgm:pt>
    <dgm:pt modelId="{F0B0207B-86E6-4D6A-8336-99E30FA666E9}">
      <dgm:prSet phldrT="[Text]"/>
      <dgm:spPr>
        <a:xfrm>
          <a:off x="1818108" y="2589999"/>
          <a:ext cx="679413" cy="431427"/>
        </a:xfrm>
        <a:solidFill>
          <a:schemeClr val="accent1">
            <a:lumMod val="40000"/>
            <a:lumOff val="60000"/>
            <a:alpha val="90000"/>
          </a:schemeClr>
        </a:solidFill>
        <a:ln w="38100" cap="flat" cmpd="sng" algn="ctr">
          <a:solidFill>
            <a:srgbClr val="C0504D">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Other Freeways &amp; Expressways</a:t>
          </a:r>
        </a:p>
      </dgm:t>
    </dgm:pt>
    <dgm:pt modelId="{2D7BCC24-2833-4310-A291-7C7FA30A7878}" type="parTrans" cxnId="{C71BE7FD-81E9-4AB5-8405-A4EEB5BE92A5}">
      <dgm:prSet/>
      <dgm:spPr>
        <a:xfrm>
          <a:off x="1667127" y="2320687"/>
          <a:ext cx="415197" cy="197596"/>
        </a:xfrm>
        <a:noFill/>
        <a:ln w="25400" cap="flat" cmpd="sng" algn="ctr">
          <a:solidFill>
            <a:srgbClr val="C0504D">
              <a:lumMod val="75000"/>
            </a:srgbClr>
          </a:solidFill>
          <a:prstDash val="solid"/>
        </a:ln>
        <a:effectLst/>
      </dgm:spPr>
      <dgm:t>
        <a:bodyPr/>
        <a:lstStyle/>
        <a:p>
          <a:endParaRPr lang="en-US" b="1"/>
        </a:p>
      </dgm:t>
    </dgm:pt>
    <dgm:pt modelId="{006391FF-E4F1-4D09-80BE-29B75618C5C1}" type="sibTrans" cxnId="{C71BE7FD-81E9-4AB5-8405-A4EEB5BE92A5}">
      <dgm:prSet/>
      <dgm:spPr/>
      <dgm:t>
        <a:bodyPr/>
        <a:lstStyle/>
        <a:p>
          <a:endParaRPr lang="en-US" b="1"/>
        </a:p>
      </dgm:t>
    </dgm:pt>
    <dgm:pt modelId="{B73AFE45-2918-4C9A-BA18-7BB64129CF28}">
      <dgm:prSet phldrT="[Text]"/>
      <dgm:spPr>
        <a:xfrm>
          <a:off x="2233305" y="1960975"/>
          <a:ext cx="679413" cy="431427"/>
        </a:xfrm>
        <a:solidFill>
          <a:schemeClr val="accent3">
            <a:lumMod val="40000"/>
            <a:lumOff val="60000"/>
            <a:alpha val="90000"/>
          </a:schemeClr>
        </a:solidFill>
        <a:ln w="38100" cap="flat" cmpd="sng" algn="ctr">
          <a:solidFill>
            <a:srgbClr val="4BACC6">
              <a:lumMod val="75000"/>
            </a:srgbClr>
          </a:solidFill>
          <a:prstDash val="solid"/>
        </a:ln>
        <a:effectLst/>
      </dgm:spPr>
      <dgm:t>
        <a:bodyPr/>
        <a:lstStyle/>
        <a:p>
          <a:r>
            <a:rPr lang="en-US" b="1" dirty="0">
              <a:solidFill>
                <a:sysClr val="windowText" lastClr="000000">
                  <a:hueOff val="0"/>
                  <a:satOff val="0"/>
                  <a:lumOff val="0"/>
                  <a:alphaOff val="0"/>
                </a:sysClr>
              </a:solidFill>
              <a:latin typeface="Calibri"/>
              <a:ea typeface="+mn-ea"/>
              <a:cs typeface="+mn-cs"/>
            </a:rPr>
            <a:t>Other Principal Arterial</a:t>
          </a:r>
        </a:p>
      </dgm:t>
    </dgm:pt>
    <dgm:pt modelId="{82B526EE-E99E-4ED1-8337-6F650D457CF0}" type="parTrans" cxnId="{AFE91327-051A-45C5-923E-558118DD99BE}">
      <dgm:prSet/>
      <dgm:spPr/>
      <dgm:t>
        <a:bodyPr/>
        <a:lstStyle/>
        <a:p>
          <a:endParaRPr lang="en-US" b="1"/>
        </a:p>
      </dgm:t>
    </dgm:pt>
    <dgm:pt modelId="{2A0C1EE3-5C9D-446F-970D-89608782AA1A}" type="sibTrans" cxnId="{AFE91327-051A-45C5-923E-558118DD99BE}">
      <dgm:prSet/>
      <dgm:spPr/>
      <dgm:t>
        <a:bodyPr/>
        <a:lstStyle/>
        <a:p>
          <a:endParaRPr lang="en-US" b="1"/>
        </a:p>
      </dgm:t>
    </dgm:pt>
    <dgm:pt modelId="{5C355360-6D43-483C-97D6-9716F5D5F283}" type="pres">
      <dgm:prSet presAssocID="{E6B5FD4B-1EDB-49A3-BE9E-BCA9D3D0628A}" presName="mainComposite" presStyleCnt="0">
        <dgm:presLayoutVars>
          <dgm:chPref val="1"/>
          <dgm:dir/>
          <dgm:animOne val="branch"/>
          <dgm:animLvl val="lvl"/>
          <dgm:resizeHandles val="exact"/>
        </dgm:presLayoutVars>
      </dgm:prSet>
      <dgm:spPr/>
    </dgm:pt>
    <dgm:pt modelId="{6A65AEA4-A3D4-4393-A9A6-F085E619C225}" type="pres">
      <dgm:prSet presAssocID="{E6B5FD4B-1EDB-49A3-BE9E-BCA9D3D0628A}" presName="hierFlow" presStyleCnt="0"/>
      <dgm:spPr/>
    </dgm:pt>
    <dgm:pt modelId="{386EBEF7-B2E5-481E-B591-960AF11B82CC}" type="pres">
      <dgm:prSet presAssocID="{E6B5FD4B-1EDB-49A3-BE9E-BCA9D3D0628A}" presName="hierChild1" presStyleCnt="0">
        <dgm:presLayoutVars>
          <dgm:chPref val="1"/>
          <dgm:animOne val="branch"/>
          <dgm:animLvl val="lvl"/>
        </dgm:presLayoutVars>
      </dgm:prSet>
      <dgm:spPr/>
    </dgm:pt>
    <dgm:pt modelId="{96597F54-0E83-4B75-9BA4-3E0BFD9AFADA}" type="pres">
      <dgm:prSet presAssocID="{C9190803-EF47-4B48-B8B9-269C2C05A9DF}" presName="Name14" presStyleCnt="0"/>
      <dgm:spPr/>
    </dgm:pt>
    <dgm:pt modelId="{33D3F920-6A70-4E04-9D6D-D282CA949828}" type="pres">
      <dgm:prSet presAssocID="{C9190803-EF47-4B48-B8B9-269C2C05A9DF}" presName="level1Shape" presStyleLbl="node0" presStyleIdx="0" presStyleCnt="1">
        <dgm:presLayoutVars>
          <dgm:chPref val="3"/>
        </dgm:presLayoutVars>
      </dgm:prSet>
      <dgm:spPr/>
    </dgm:pt>
    <dgm:pt modelId="{6978D5AA-F417-4B87-9BF7-0DF0812D26E0}" type="pres">
      <dgm:prSet presAssocID="{C9190803-EF47-4B48-B8B9-269C2C05A9DF}" presName="hierChild2" presStyleCnt="0"/>
      <dgm:spPr/>
    </dgm:pt>
    <dgm:pt modelId="{2595EFE4-4003-459C-BE8C-748723F4C828}" type="pres">
      <dgm:prSet presAssocID="{9FA4E780-1960-4FA6-ABD1-A3C28E019BCD}" presName="Name19" presStyleLbl="parChTrans1D2" presStyleIdx="0" presStyleCnt="2"/>
      <dgm:spPr/>
    </dgm:pt>
    <dgm:pt modelId="{F4304470-473B-482B-A34A-72A6A692C3F6}" type="pres">
      <dgm:prSet presAssocID="{F561F8B7-CFA0-475C-8C4D-E4C7F9CE6EFE}" presName="Name21" presStyleCnt="0"/>
      <dgm:spPr/>
    </dgm:pt>
    <dgm:pt modelId="{6F3D06E6-17A2-445D-A213-771EAECB45D9}" type="pres">
      <dgm:prSet presAssocID="{F561F8B7-CFA0-475C-8C4D-E4C7F9CE6EFE}" presName="level2Shape" presStyleLbl="node2" presStyleIdx="0" presStyleCnt="2"/>
      <dgm:spPr/>
    </dgm:pt>
    <dgm:pt modelId="{56E3A955-440F-493B-B87F-9E542900E49E}" type="pres">
      <dgm:prSet presAssocID="{F561F8B7-CFA0-475C-8C4D-E4C7F9CE6EFE}" presName="hierChild3" presStyleCnt="0"/>
      <dgm:spPr/>
    </dgm:pt>
    <dgm:pt modelId="{12D6EAD8-8CBB-4ECD-8E94-114D73B1861E}" type="pres">
      <dgm:prSet presAssocID="{2DB95756-F5D1-42CD-A190-1A2276BC1701}" presName="Name19" presStyleLbl="parChTrans1D3" presStyleIdx="0" presStyleCnt="4"/>
      <dgm:spPr/>
    </dgm:pt>
    <dgm:pt modelId="{471A6277-04D7-4156-8404-703CBDC1CB1E}" type="pres">
      <dgm:prSet presAssocID="{0D655BE7-FF40-4113-9237-21792E4B0896}" presName="Name21" presStyleCnt="0"/>
      <dgm:spPr/>
    </dgm:pt>
    <dgm:pt modelId="{534BFDE4-73BC-4A94-AC38-CDFF59093B04}" type="pres">
      <dgm:prSet presAssocID="{0D655BE7-FF40-4113-9237-21792E4B0896}" presName="level2Shape" presStyleLbl="node3" presStyleIdx="0" presStyleCnt="4"/>
      <dgm:spPr/>
    </dgm:pt>
    <dgm:pt modelId="{19205B41-28F3-465E-BF7A-2932AAFE1893}" type="pres">
      <dgm:prSet presAssocID="{0D655BE7-FF40-4113-9237-21792E4B0896}" presName="hierChild3" presStyleCnt="0"/>
      <dgm:spPr/>
    </dgm:pt>
    <dgm:pt modelId="{0D914C94-AF5D-4288-9AA7-835875219EAA}" type="pres">
      <dgm:prSet presAssocID="{BDC4D188-634E-4FAE-A4AA-0B614323F9A2}" presName="Name19" presStyleLbl="parChTrans1D4" presStyleIdx="0" presStyleCnt="7"/>
      <dgm:spPr/>
    </dgm:pt>
    <dgm:pt modelId="{C5BDA283-DE1C-463B-94AE-281F8AB98B79}" type="pres">
      <dgm:prSet presAssocID="{E61A909F-A87C-4E2F-A7A8-88CA940D14DB}" presName="Name21" presStyleCnt="0"/>
      <dgm:spPr/>
    </dgm:pt>
    <dgm:pt modelId="{9932A394-EBFA-4B17-9D0C-20119DF9ACBA}" type="pres">
      <dgm:prSet presAssocID="{E61A909F-A87C-4E2F-A7A8-88CA940D14DB}" presName="level2Shape" presStyleLbl="node4" presStyleIdx="0" presStyleCnt="7"/>
      <dgm:spPr/>
    </dgm:pt>
    <dgm:pt modelId="{4F717B02-4DD5-4E33-BC74-3614492AEC02}" type="pres">
      <dgm:prSet presAssocID="{E61A909F-A87C-4E2F-A7A8-88CA940D14DB}" presName="hierChild3" presStyleCnt="0"/>
      <dgm:spPr/>
    </dgm:pt>
    <dgm:pt modelId="{F5CEF66A-BDF5-4199-85B7-D8E33709AD4D}" type="pres">
      <dgm:prSet presAssocID="{4EDA58E7-3F42-4E92-A70C-9128CEADD990}" presName="Name19" presStyleLbl="parChTrans1D4" presStyleIdx="1" presStyleCnt="7"/>
      <dgm:spPr/>
    </dgm:pt>
    <dgm:pt modelId="{13434DC7-23CF-4B07-968B-5143CA0EDC3C}" type="pres">
      <dgm:prSet presAssocID="{72CB240C-E3FC-4575-BA3C-DB96CF90E451}" presName="Name21" presStyleCnt="0"/>
      <dgm:spPr/>
    </dgm:pt>
    <dgm:pt modelId="{1F0B4513-D549-42CA-B2D7-6EE68A512087}" type="pres">
      <dgm:prSet presAssocID="{72CB240C-E3FC-4575-BA3C-DB96CF90E451}" presName="level2Shape" presStyleLbl="node4" presStyleIdx="1" presStyleCnt="7" custLinFactNeighborX="7263" custLinFactNeighborY="-8975"/>
      <dgm:spPr/>
    </dgm:pt>
    <dgm:pt modelId="{D58867E6-F6CB-4E87-BF05-4E75DA7179C4}" type="pres">
      <dgm:prSet presAssocID="{72CB240C-E3FC-4575-BA3C-DB96CF90E451}" presName="hierChild3" presStyleCnt="0"/>
      <dgm:spPr/>
    </dgm:pt>
    <dgm:pt modelId="{B7B48B6F-0695-4540-8CF0-84CD27744067}" type="pres">
      <dgm:prSet presAssocID="{2D7BCC24-2833-4310-A291-7C7FA30A7878}" presName="Name19" presStyleLbl="parChTrans1D4" presStyleIdx="2" presStyleCnt="7"/>
      <dgm:spPr/>
    </dgm:pt>
    <dgm:pt modelId="{F53B8038-D007-49BF-8401-8209B1E9EEFA}" type="pres">
      <dgm:prSet presAssocID="{F0B0207B-86E6-4D6A-8336-99E30FA666E9}" presName="Name21" presStyleCnt="0"/>
      <dgm:spPr/>
    </dgm:pt>
    <dgm:pt modelId="{1F0764C8-225E-4218-BE0A-4E395B44686B}" type="pres">
      <dgm:prSet presAssocID="{F0B0207B-86E6-4D6A-8336-99E30FA666E9}" presName="level2Shape" presStyleLbl="node4" presStyleIdx="2" presStyleCnt="7"/>
      <dgm:spPr/>
    </dgm:pt>
    <dgm:pt modelId="{22B6BB00-5580-422B-AD7E-6C943DB5DAA2}" type="pres">
      <dgm:prSet presAssocID="{F0B0207B-86E6-4D6A-8336-99E30FA666E9}" presName="hierChild3" presStyleCnt="0"/>
      <dgm:spPr/>
    </dgm:pt>
    <dgm:pt modelId="{C272BC99-A091-4A66-9CFB-580217EF4F9C}" type="pres">
      <dgm:prSet presAssocID="{06590F60-BD61-4803-B5ED-878578DBF7B9}" presName="Name19" presStyleLbl="parChTrans1D4" presStyleIdx="3" presStyleCnt="7"/>
      <dgm:spPr/>
    </dgm:pt>
    <dgm:pt modelId="{0B2C0318-5D6F-47A7-8F42-A031B86E694C}" type="pres">
      <dgm:prSet presAssocID="{14C5BAFB-FB54-4D99-8871-45A44DD819C2}" presName="Name21" presStyleCnt="0"/>
      <dgm:spPr/>
    </dgm:pt>
    <dgm:pt modelId="{76168A57-0396-4797-B97A-AA86C3C17B94}" type="pres">
      <dgm:prSet presAssocID="{14C5BAFB-FB54-4D99-8871-45A44DD819C2}" presName="level2Shape" presStyleLbl="node4" presStyleIdx="3" presStyleCnt="7"/>
      <dgm:spPr/>
    </dgm:pt>
    <dgm:pt modelId="{EE2C538C-1C6D-40A9-B2AF-4F1C0ABDCE90}" type="pres">
      <dgm:prSet presAssocID="{14C5BAFB-FB54-4D99-8871-45A44DD819C2}" presName="hierChild3" presStyleCnt="0"/>
      <dgm:spPr/>
    </dgm:pt>
    <dgm:pt modelId="{C1509A7B-E55D-465A-B093-8F18505BA62C}" type="pres">
      <dgm:prSet presAssocID="{82B526EE-E99E-4ED1-8337-6F650D457CF0}" presName="Name19" presStyleLbl="parChTrans1D4" presStyleIdx="4" presStyleCnt="7"/>
      <dgm:spPr/>
    </dgm:pt>
    <dgm:pt modelId="{BDC9A7A2-F34E-4D09-958C-849DFC1D7E99}" type="pres">
      <dgm:prSet presAssocID="{B73AFE45-2918-4C9A-BA18-7BB64129CF28}" presName="Name21" presStyleCnt="0"/>
      <dgm:spPr/>
    </dgm:pt>
    <dgm:pt modelId="{675C7168-AE8C-4C9C-A3B1-2D1B9A554AD6}" type="pres">
      <dgm:prSet presAssocID="{B73AFE45-2918-4C9A-BA18-7BB64129CF28}" presName="level2Shape" presStyleLbl="node4" presStyleIdx="4" presStyleCnt="7"/>
      <dgm:spPr/>
    </dgm:pt>
    <dgm:pt modelId="{615E373B-E45A-4B97-9729-63C8D8907208}" type="pres">
      <dgm:prSet presAssocID="{B73AFE45-2918-4C9A-BA18-7BB64129CF28}" presName="hierChild3" presStyleCnt="0"/>
      <dgm:spPr/>
    </dgm:pt>
    <dgm:pt modelId="{B769C8C8-1434-4F66-912F-6FBFA179571F}" type="pres">
      <dgm:prSet presAssocID="{238EAC5D-839F-41B9-B02E-B17CDAD5ACB5}" presName="Name19" presStyleLbl="parChTrans1D3" presStyleIdx="1" presStyleCnt="4"/>
      <dgm:spPr/>
    </dgm:pt>
    <dgm:pt modelId="{A68A222E-5C13-432D-A145-3C82AA82567C}" type="pres">
      <dgm:prSet presAssocID="{7C3EC89F-7287-4E04-BEF3-A65EBC037A8C}" presName="Name21" presStyleCnt="0"/>
      <dgm:spPr/>
    </dgm:pt>
    <dgm:pt modelId="{19677137-63AC-4806-B758-8F0EE94719B2}" type="pres">
      <dgm:prSet presAssocID="{7C3EC89F-7287-4E04-BEF3-A65EBC037A8C}" presName="level2Shape" presStyleLbl="node3" presStyleIdx="1" presStyleCnt="4"/>
      <dgm:spPr/>
    </dgm:pt>
    <dgm:pt modelId="{3C69AAAB-2A78-48BE-9235-781D1884EEC0}" type="pres">
      <dgm:prSet presAssocID="{7C3EC89F-7287-4E04-BEF3-A65EBC037A8C}" presName="hierChild3" presStyleCnt="0"/>
      <dgm:spPr/>
    </dgm:pt>
    <dgm:pt modelId="{2BE6056C-1DE9-42E5-80B3-CF8F0B217360}" type="pres">
      <dgm:prSet presAssocID="{5CDC4A91-7163-4D94-AE35-A967234F8DEE}" presName="Name19" presStyleLbl="parChTrans1D2" presStyleIdx="1" presStyleCnt="2"/>
      <dgm:spPr/>
    </dgm:pt>
    <dgm:pt modelId="{E4A2A134-5833-4FED-BC7E-80605C85E846}" type="pres">
      <dgm:prSet presAssocID="{62E4132B-8F4E-4E01-950D-8B06D97ACD14}" presName="Name21" presStyleCnt="0"/>
      <dgm:spPr/>
    </dgm:pt>
    <dgm:pt modelId="{0A0A8116-79EF-4FB0-BF93-84A40BCCA90B}" type="pres">
      <dgm:prSet presAssocID="{62E4132B-8F4E-4E01-950D-8B06D97ACD14}" presName="level2Shape" presStyleLbl="node2" presStyleIdx="1" presStyleCnt="2"/>
      <dgm:spPr/>
    </dgm:pt>
    <dgm:pt modelId="{B2546331-8050-4772-AFE5-BDCB4EFEF04A}" type="pres">
      <dgm:prSet presAssocID="{62E4132B-8F4E-4E01-950D-8B06D97ACD14}" presName="hierChild3" presStyleCnt="0"/>
      <dgm:spPr/>
    </dgm:pt>
    <dgm:pt modelId="{B54284DE-759B-462A-A662-2F822F73D2DA}" type="pres">
      <dgm:prSet presAssocID="{8E4E43C7-E01A-4A93-9670-026B3CE32485}" presName="Name19" presStyleLbl="parChTrans1D3" presStyleIdx="2" presStyleCnt="4"/>
      <dgm:spPr/>
    </dgm:pt>
    <dgm:pt modelId="{28BE5778-8627-4CE1-9DB3-23D709BC6A14}" type="pres">
      <dgm:prSet presAssocID="{86EA3024-E56B-47B4-9AE9-104A8F9EA018}" presName="Name21" presStyleCnt="0"/>
      <dgm:spPr/>
    </dgm:pt>
    <dgm:pt modelId="{F51E12E5-E2A2-42BF-8380-DDD39D525DC8}" type="pres">
      <dgm:prSet presAssocID="{86EA3024-E56B-47B4-9AE9-104A8F9EA018}" presName="level2Shape" presStyleLbl="node3" presStyleIdx="2" presStyleCnt="4"/>
      <dgm:spPr/>
    </dgm:pt>
    <dgm:pt modelId="{76BA99DF-EA68-4A19-A391-B3BF444437F5}" type="pres">
      <dgm:prSet presAssocID="{86EA3024-E56B-47B4-9AE9-104A8F9EA018}" presName="hierChild3" presStyleCnt="0"/>
      <dgm:spPr/>
    </dgm:pt>
    <dgm:pt modelId="{DF676594-8954-42AC-9F64-2ABA16CF8E30}" type="pres">
      <dgm:prSet presAssocID="{796BABD3-1BA6-478F-8DF4-603AAA85D8D8}" presName="Name19" presStyleLbl="parChTrans1D4" presStyleIdx="5" presStyleCnt="7"/>
      <dgm:spPr/>
    </dgm:pt>
    <dgm:pt modelId="{30BB7FC1-F444-4AEE-B342-04A0E5F58787}" type="pres">
      <dgm:prSet presAssocID="{E132D82A-CD4C-4B03-AB35-AE13FB29C6D6}" presName="Name21" presStyleCnt="0"/>
      <dgm:spPr/>
    </dgm:pt>
    <dgm:pt modelId="{390302FB-C35E-4970-AF8E-92A791A05729}" type="pres">
      <dgm:prSet presAssocID="{E132D82A-CD4C-4B03-AB35-AE13FB29C6D6}" presName="level2Shape" presStyleLbl="node4" presStyleIdx="5" presStyleCnt="7"/>
      <dgm:spPr/>
    </dgm:pt>
    <dgm:pt modelId="{2AEB7F96-9F75-4378-AAFD-42319BD42132}" type="pres">
      <dgm:prSet presAssocID="{E132D82A-CD4C-4B03-AB35-AE13FB29C6D6}" presName="hierChild3" presStyleCnt="0"/>
      <dgm:spPr/>
    </dgm:pt>
    <dgm:pt modelId="{6A6BD83A-2553-4A61-B72B-19CE9AC78A13}" type="pres">
      <dgm:prSet presAssocID="{214986F6-A2C7-4499-9862-A68EB640E66E}" presName="Name19" presStyleLbl="parChTrans1D4" presStyleIdx="6" presStyleCnt="7"/>
      <dgm:spPr/>
    </dgm:pt>
    <dgm:pt modelId="{34F8F0F9-B398-4F2B-8BA8-885F25C496A4}" type="pres">
      <dgm:prSet presAssocID="{1D676312-DB02-424A-A85D-C32083796F4E}" presName="Name21" presStyleCnt="0"/>
      <dgm:spPr/>
    </dgm:pt>
    <dgm:pt modelId="{4824D386-F1BA-4A3F-B5D8-A8B73081B3AC}" type="pres">
      <dgm:prSet presAssocID="{1D676312-DB02-424A-A85D-C32083796F4E}" presName="level2Shape" presStyleLbl="node4" presStyleIdx="6" presStyleCnt="7"/>
      <dgm:spPr/>
    </dgm:pt>
    <dgm:pt modelId="{38C8AAE2-C4AD-42FD-906F-5941B546928A}" type="pres">
      <dgm:prSet presAssocID="{1D676312-DB02-424A-A85D-C32083796F4E}" presName="hierChild3" presStyleCnt="0"/>
      <dgm:spPr/>
    </dgm:pt>
    <dgm:pt modelId="{18B04D38-BFA4-4935-9A87-295CE4A2C9F3}" type="pres">
      <dgm:prSet presAssocID="{9E8D2BAD-8BF5-489A-9199-3DB3457420C8}" presName="Name19" presStyleLbl="parChTrans1D3" presStyleIdx="3" presStyleCnt="4"/>
      <dgm:spPr/>
    </dgm:pt>
    <dgm:pt modelId="{32D53862-9C79-4B81-99EA-B187AF3C256B}" type="pres">
      <dgm:prSet presAssocID="{68ED20F2-CAAD-44D1-A8B5-B8E85EE57AFE}" presName="Name21" presStyleCnt="0"/>
      <dgm:spPr/>
    </dgm:pt>
    <dgm:pt modelId="{2046080B-DA7E-4FAB-B246-1D477EBE987F}" type="pres">
      <dgm:prSet presAssocID="{68ED20F2-CAAD-44D1-A8B5-B8E85EE57AFE}" presName="level2Shape" presStyleLbl="node3" presStyleIdx="3" presStyleCnt="4"/>
      <dgm:spPr/>
    </dgm:pt>
    <dgm:pt modelId="{2E69DAC6-D3A0-4EA6-B364-C5C3D74E84A6}" type="pres">
      <dgm:prSet presAssocID="{68ED20F2-CAAD-44D1-A8B5-B8E85EE57AFE}" presName="hierChild3" presStyleCnt="0"/>
      <dgm:spPr/>
    </dgm:pt>
    <dgm:pt modelId="{F72887E0-3F71-4562-B190-6EA11CD2ABB5}" type="pres">
      <dgm:prSet presAssocID="{E6B5FD4B-1EDB-49A3-BE9E-BCA9D3D0628A}" presName="bgShapesFlow" presStyleCnt="0"/>
      <dgm:spPr/>
    </dgm:pt>
  </dgm:ptLst>
  <dgm:cxnLst>
    <dgm:cxn modelId="{6BC4820B-2C5D-4A2F-A3F9-1E9A7D3C6330}" srcId="{86EA3024-E56B-47B4-9AE9-104A8F9EA018}" destId="{E132D82A-CD4C-4B03-AB35-AE13FB29C6D6}" srcOrd="0" destOrd="0" parTransId="{796BABD3-1BA6-478F-8DF4-603AAA85D8D8}" sibTransId="{96338259-A89C-4B66-83E5-6013E0475045}"/>
    <dgm:cxn modelId="{80C4D916-F4C3-4CF3-B63A-539507AB6044}" type="presOf" srcId="{238EAC5D-839F-41B9-B02E-B17CDAD5ACB5}" destId="{B769C8C8-1434-4F66-912F-6FBFA179571F}" srcOrd="0" destOrd="0" presId="urn:microsoft.com/office/officeart/2005/8/layout/hierarchy6"/>
    <dgm:cxn modelId="{CC21971C-FA45-4B7B-9057-915267F06AD1}" type="presOf" srcId="{72CB240C-E3FC-4575-BA3C-DB96CF90E451}" destId="{1F0B4513-D549-42CA-B2D7-6EE68A512087}" srcOrd="0" destOrd="0" presId="urn:microsoft.com/office/officeart/2005/8/layout/hierarchy6"/>
    <dgm:cxn modelId="{F0E42B1E-53D2-42F8-BA10-433EC272FB94}" type="presOf" srcId="{796BABD3-1BA6-478F-8DF4-603AAA85D8D8}" destId="{DF676594-8954-42AC-9F64-2ABA16CF8E30}" srcOrd="0" destOrd="0" presId="urn:microsoft.com/office/officeart/2005/8/layout/hierarchy6"/>
    <dgm:cxn modelId="{AFE91327-051A-45C5-923E-558118DD99BE}" srcId="{14C5BAFB-FB54-4D99-8871-45A44DD819C2}" destId="{B73AFE45-2918-4C9A-BA18-7BB64129CF28}" srcOrd="0" destOrd="0" parTransId="{82B526EE-E99E-4ED1-8337-6F650D457CF0}" sibTransId="{2A0C1EE3-5C9D-446F-970D-89608782AA1A}"/>
    <dgm:cxn modelId="{49E2D627-992C-4C52-AFEE-D383E106CE71}" srcId="{F561F8B7-CFA0-475C-8C4D-E4C7F9CE6EFE}" destId="{7C3EC89F-7287-4E04-BEF3-A65EBC037A8C}" srcOrd="1" destOrd="0" parTransId="{238EAC5D-839F-41B9-B02E-B17CDAD5ACB5}" sibTransId="{960BDAAF-B239-4C4D-8C18-B29F9141D0DA}"/>
    <dgm:cxn modelId="{A8B1F839-F2CA-41B8-8B74-9141EC8B85C2}" type="presOf" srcId="{E61A909F-A87C-4E2F-A7A8-88CA940D14DB}" destId="{9932A394-EBFA-4B17-9D0C-20119DF9ACBA}" srcOrd="0" destOrd="0" presId="urn:microsoft.com/office/officeart/2005/8/layout/hierarchy6"/>
    <dgm:cxn modelId="{2614873F-221F-4ED1-98AD-079BA717DEAA}" type="presOf" srcId="{F561F8B7-CFA0-475C-8C4D-E4C7F9CE6EFE}" destId="{6F3D06E6-17A2-445D-A213-771EAECB45D9}" srcOrd="0" destOrd="0" presId="urn:microsoft.com/office/officeart/2005/8/layout/hierarchy6"/>
    <dgm:cxn modelId="{9CEC1E5B-6775-4F03-8946-3CD2040748EA}" type="presOf" srcId="{B73AFE45-2918-4C9A-BA18-7BB64129CF28}" destId="{675C7168-AE8C-4C9C-A3B1-2D1B9A554AD6}" srcOrd="0" destOrd="0" presId="urn:microsoft.com/office/officeart/2005/8/layout/hierarchy6"/>
    <dgm:cxn modelId="{038CE65B-3E37-47E7-9399-1B236453B608}" srcId="{E61A909F-A87C-4E2F-A7A8-88CA940D14DB}" destId="{72CB240C-E3FC-4575-BA3C-DB96CF90E451}" srcOrd="0" destOrd="0" parTransId="{4EDA58E7-3F42-4E92-A70C-9128CEADD990}" sibTransId="{CB832900-DA1E-4C9C-9F8C-9F8A985215F5}"/>
    <dgm:cxn modelId="{AFC4615D-4BC7-4F2F-AD37-20A3A2113215}" type="presOf" srcId="{5CDC4A91-7163-4D94-AE35-A967234F8DEE}" destId="{2BE6056C-1DE9-42E5-80B3-CF8F0B217360}" srcOrd="0" destOrd="0" presId="urn:microsoft.com/office/officeart/2005/8/layout/hierarchy6"/>
    <dgm:cxn modelId="{77CF575D-6F3A-46EC-8195-41AB3D4A7A0B}" type="presOf" srcId="{62E4132B-8F4E-4E01-950D-8B06D97ACD14}" destId="{0A0A8116-79EF-4FB0-BF93-84A40BCCA90B}" srcOrd="0" destOrd="0" presId="urn:microsoft.com/office/officeart/2005/8/layout/hierarchy6"/>
    <dgm:cxn modelId="{76F86A5F-2C25-473F-9B4D-44289A3058E5}" type="presOf" srcId="{86EA3024-E56B-47B4-9AE9-104A8F9EA018}" destId="{F51E12E5-E2A2-42BF-8380-DDD39D525DC8}" srcOrd="0" destOrd="0" presId="urn:microsoft.com/office/officeart/2005/8/layout/hierarchy6"/>
    <dgm:cxn modelId="{9A098742-5C52-47FA-A8AD-B3C7199A6C90}" type="presOf" srcId="{BDC4D188-634E-4FAE-A4AA-0B614323F9A2}" destId="{0D914C94-AF5D-4288-9AA7-835875219EAA}" srcOrd="0" destOrd="0" presId="urn:microsoft.com/office/officeart/2005/8/layout/hierarchy6"/>
    <dgm:cxn modelId="{398D8862-115A-4792-BB07-123C01C16D13}" srcId="{62E4132B-8F4E-4E01-950D-8B06D97ACD14}" destId="{68ED20F2-CAAD-44D1-A8B5-B8E85EE57AFE}" srcOrd="1" destOrd="0" parTransId="{9E8D2BAD-8BF5-489A-9199-3DB3457420C8}" sibTransId="{03AD7696-5339-42C9-93A0-3E528E6E3C45}"/>
    <dgm:cxn modelId="{548FD545-1DF1-40EE-8163-8BC6BC76E82D}" srcId="{C9190803-EF47-4B48-B8B9-269C2C05A9DF}" destId="{62E4132B-8F4E-4E01-950D-8B06D97ACD14}" srcOrd="1" destOrd="0" parTransId="{5CDC4A91-7163-4D94-AE35-A967234F8DEE}" sibTransId="{92088D31-08F6-4577-975D-B7276EF37CF8}"/>
    <dgm:cxn modelId="{E18C4466-0B65-4B86-8645-1A465B387EA6}" type="presOf" srcId="{1D676312-DB02-424A-A85D-C32083796F4E}" destId="{4824D386-F1BA-4A3F-B5D8-A8B73081B3AC}" srcOrd="0" destOrd="0" presId="urn:microsoft.com/office/officeart/2005/8/layout/hierarchy6"/>
    <dgm:cxn modelId="{300AA067-4ABD-4705-8D46-53FEB6FF907B}" type="presOf" srcId="{C9190803-EF47-4B48-B8B9-269C2C05A9DF}" destId="{33D3F920-6A70-4E04-9D6D-D282CA949828}" srcOrd="0" destOrd="0" presId="urn:microsoft.com/office/officeart/2005/8/layout/hierarchy6"/>
    <dgm:cxn modelId="{86A2AE53-471F-4A15-9B8C-9AC4702E1A18}" srcId="{86EA3024-E56B-47B4-9AE9-104A8F9EA018}" destId="{1D676312-DB02-424A-A85D-C32083796F4E}" srcOrd="1" destOrd="0" parTransId="{214986F6-A2C7-4499-9862-A68EB640E66E}" sibTransId="{47F87D64-D626-4D28-A76D-AE215DE2ECEE}"/>
    <dgm:cxn modelId="{C964BC56-E57F-432B-AB58-D73A84E2FA4B}" type="presOf" srcId="{82B526EE-E99E-4ED1-8337-6F650D457CF0}" destId="{C1509A7B-E55D-465A-B093-8F18505BA62C}" srcOrd="0" destOrd="0" presId="urn:microsoft.com/office/officeart/2005/8/layout/hierarchy6"/>
    <dgm:cxn modelId="{4927B677-57F5-499C-A229-895C8DEF3D70}" type="presOf" srcId="{2DB95756-F5D1-42CD-A190-1A2276BC1701}" destId="{12D6EAD8-8CBB-4ECD-8E94-114D73B1861E}" srcOrd="0" destOrd="0" presId="urn:microsoft.com/office/officeart/2005/8/layout/hierarchy6"/>
    <dgm:cxn modelId="{EA2DD05A-9109-491E-8086-C89A8A03A26D}" type="presOf" srcId="{214986F6-A2C7-4499-9862-A68EB640E66E}" destId="{6A6BD83A-2553-4A61-B72B-19CE9AC78A13}" srcOrd="0" destOrd="0" presId="urn:microsoft.com/office/officeart/2005/8/layout/hierarchy6"/>
    <dgm:cxn modelId="{9012898A-14BD-4342-9590-622BDCA28AA1}" srcId="{C9190803-EF47-4B48-B8B9-269C2C05A9DF}" destId="{F561F8B7-CFA0-475C-8C4D-E4C7F9CE6EFE}" srcOrd="0" destOrd="0" parTransId="{9FA4E780-1960-4FA6-ABD1-A3C28E019BCD}" sibTransId="{7CD9E947-D4A2-4338-9F3B-CCE7E3C7B964}"/>
    <dgm:cxn modelId="{CE743E8C-CFED-4E62-A2D4-3F8368AAA126}" type="presOf" srcId="{9E8D2BAD-8BF5-489A-9199-3DB3457420C8}" destId="{18B04D38-BFA4-4935-9A87-295CE4A2C9F3}" srcOrd="0" destOrd="0" presId="urn:microsoft.com/office/officeart/2005/8/layout/hierarchy6"/>
    <dgm:cxn modelId="{3D271C93-9220-402E-9954-E2F8CF8BD36F}" type="presOf" srcId="{68ED20F2-CAAD-44D1-A8B5-B8E85EE57AFE}" destId="{2046080B-DA7E-4FAB-B246-1D477EBE987F}" srcOrd="0" destOrd="0" presId="urn:microsoft.com/office/officeart/2005/8/layout/hierarchy6"/>
    <dgm:cxn modelId="{9F72B19C-AFF8-46FB-904B-0A37D655672C}" srcId="{F561F8B7-CFA0-475C-8C4D-E4C7F9CE6EFE}" destId="{0D655BE7-FF40-4113-9237-21792E4B0896}" srcOrd="0" destOrd="0" parTransId="{2DB95756-F5D1-42CD-A190-1A2276BC1701}" sibTransId="{ADD7D93D-EEB9-41F3-94A4-4758C5FD932A}"/>
    <dgm:cxn modelId="{2A4AF8A3-2A59-4425-9942-D3FE36D0B62D}" type="presOf" srcId="{14C5BAFB-FB54-4D99-8871-45A44DD819C2}" destId="{76168A57-0396-4797-B97A-AA86C3C17B94}" srcOrd="0" destOrd="0" presId="urn:microsoft.com/office/officeart/2005/8/layout/hierarchy6"/>
    <dgm:cxn modelId="{D44615AA-BBCF-4F53-A82F-12CCB6F15FE0}" type="presOf" srcId="{4EDA58E7-3F42-4E92-A70C-9128CEADD990}" destId="{F5CEF66A-BDF5-4199-85B7-D8E33709AD4D}" srcOrd="0" destOrd="0" presId="urn:microsoft.com/office/officeart/2005/8/layout/hierarchy6"/>
    <dgm:cxn modelId="{A23625AD-74ED-4FB4-B380-BC32B661A2DC}" type="presOf" srcId="{2D7BCC24-2833-4310-A291-7C7FA30A7878}" destId="{B7B48B6F-0695-4540-8CF0-84CD27744067}" srcOrd="0" destOrd="0" presId="urn:microsoft.com/office/officeart/2005/8/layout/hierarchy6"/>
    <dgm:cxn modelId="{0F2E4AB4-A885-4279-9E47-C5C8D0C9DF75}" type="presOf" srcId="{0D655BE7-FF40-4113-9237-21792E4B0896}" destId="{534BFDE4-73BC-4A94-AC38-CDFF59093B04}" srcOrd="0" destOrd="0" presId="urn:microsoft.com/office/officeart/2005/8/layout/hierarchy6"/>
    <dgm:cxn modelId="{086363B7-D1D6-4E31-8C8B-6C977C8A79EC}" type="presOf" srcId="{06590F60-BD61-4803-B5ED-878578DBF7B9}" destId="{C272BC99-A091-4A66-9CFB-580217EF4F9C}" srcOrd="0" destOrd="0" presId="urn:microsoft.com/office/officeart/2005/8/layout/hierarchy6"/>
    <dgm:cxn modelId="{879CC7BA-2487-4B2E-82BF-1E11CE43C741}" type="presOf" srcId="{9FA4E780-1960-4FA6-ABD1-A3C28E019BCD}" destId="{2595EFE4-4003-459C-BE8C-748723F4C828}" srcOrd="0" destOrd="0" presId="urn:microsoft.com/office/officeart/2005/8/layout/hierarchy6"/>
    <dgm:cxn modelId="{FBA171C0-0CFA-4845-B5FD-987F4E09CB74}" type="presOf" srcId="{E132D82A-CD4C-4B03-AB35-AE13FB29C6D6}" destId="{390302FB-C35E-4970-AF8E-92A791A05729}" srcOrd="0" destOrd="0" presId="urn:microsoft.com/office/officeart/2005/8/layout/hierarchy6"/>
    <dgm:cxn modelId="{A0E11BC3-06F5-4C13-BEE1-78F5F6A037C2}" srcId="{62E4132B-8F4E-4E01-950D-8B06D97ACD14}" destId="{86EA3024-E56B-47B4-9AE9-104A8F9EA018}" srcOrd="0" destOrd="0" parTransId="{8E4E43C7-E01A-4A93-9670-026B3CE32485}" sibTransId="{479ADE3C-BA05-4996-BF82-60D00BAD058B}"/>
    <dgm:cxn modelId="{6527CDCD-A9BA-4F52-AACF-F74C253A01EB}" srcId="{0D655BE7-FF40-4113-9237-21792E4B0896}" destId="{E61A909F-A87C-4E2F-A7A8-88CA940D14DB}" srcOrd="0" destOrd="0" parTransId="{BDC4D188-634E-4FAE-A4AA-0B614323F9A2}" sibTransId="{52444121-CC13-4E2A-8C0F-CAE040D182A5}"/>
    <dgm:cxn modelId="{FC93ACDC-423E-4FB4-A478-A01340B246B5}" type="presOf" srcId="{7C3EC89F-7287-4E04-BEF3-A65EBC037A8C}" destId="{19677137-63AC-4806-B758-8F0EE94719B2}" srcOrd="0" destOrd="0" presId="urn:microsoft.com/office/officeart/2005/8/layout/hierarchy6"/>
    <dgm:cxn modelId="{854B55E5-C003-46ED-9325-1257178B401C}" type="presOf" srcId="{F0B0207B-86E6-4D6A-8336-99E30FA666E9}" destId="{1F0764C8-225E-4218-BE0A-4E395B44686B}" srcOrd="0" destOrd="0" presId="urn:microsoft.com/office/officeart/2005/8/layout/hierarchy6"/>
    <dgm:cxn modelId="{E7320EE6-F7C5-4E1C-A52D-2A0D871DDB88}" type="presOf" srcId="{E6B5FD4B-1EDB-49A3-BE9E-BCA9D3D0628A}" destId="{5C355360-6D43-483C-97D6-9716F5D5F283}" srcOrd="0" destOrd="0" presId="urn:microsoft.com/office/officeart/2005/8/layout/hierarchy6"/>
    <dgm:cxn modelId="{971254E9-5793-4121-9F55-16AD2A637942}" srcId="{E6B5FD4B-1EDB-49A3-BE9E-BCA9D3D0628A}" destId="{C9190803-EF47-4B48-B8B9-269C2C05A9DF}" srcOrd="0" destOrd="0" parTransId="{EDAB797F-423E-4516-8BE2-BF04B9A61DA0}" sibTransId="{9587B992-9DA1-417E-A198-DB18A5EFA2E2}"/>
    <dgm:cxn modelId="{EDE1D3ED-3759-42EB-A4DA-EDE47D599F76}" type="presOf" srcId="{8E4E43C7-E01A-4A93-9670-026B3CE32485}" destId="{B54284DE-759B-462A-A662-2F822F73D2DA}" srcOrd="0" destOrd="0" presId="urn:microsoft.com/office/officeart/2005/8/layout/hierarchy6"/>
    <dgm:cxn modelId="{8D332AF3-79C1-47DF-B35A-1651281204F7}" srcId="{0D655BE7-FF40-4113-9237-21792E4B0896}" destId="{14C5BAFB-FB54-4D99-8871-45A44DD819C2}" srcOrd="1" destOrd="0" parTransId="{06590F60-BD61-4803-B5ED-878578DBF7B9}" sibTransId="{AF74B8EB-A03D-47A1-96BB-2D0193C4C059}"/>
    <dgm:cxn modelId="{C71BE7FD-81E9-4AB5-8405-A4EEB5BE92A5}" srcId="{E61A909F-A87C-4E2F-A7A8-88CA940D14DB}" destId="{F0B0207B-86E6-4D6A-8336-99E30FA666E9}" srcOrd="1" destOrd="0" parTransId="{2D7BCC24-2833-4310-A291-7C7FA30A7878}" sibTransId="{006391FF-E4F1-4D09-80BE-29B75618C5C1}"/>
    <dgm:cxn modelId="{41DE0354-A6C5-436C-8332-17861CB1DD05}" type="presParOf" srcId="{5C355360-6D43-483C-97D6-9716F5D5F283}" destId="{6A65AEA4-A3D4-4393-A9A6-F085E619C225}" srcOrd="0" destOrd="0" presId="urn:microsoft.com/office/officeart/2005/8/layout/hierarchy6"/>
    <dgm:cxn modelId="{FADB01C5-2CBD-41D8-9880-01BBF5D94840}" type="presParOf" srcId="{6A65AEA4-A3D4-4393-A9A6-F085E619C225}" destId="{386EBEF7-B2E5-481E-B591-960AF11B82CC}" srcOrd="0" destOrd="0" presId="urn:microsoft.com/office/officeart/2005/8/layout/hierarchy6"/>
    <dgm:cxn modelId="{DCF462B3-2E93-4D71-B550-E7F15D6A3BF8}" type="presParOf" srcId="{386EBEF7-B2E5-481E-B591-960AF11B82CC}" destId="{96597F54-0E83-4B75-9BA4-3E0BFD9AFADA}" srcOrd="0" destOrd="0" presId="urn:microsoft.com/office/officeart/2005/8/layout/hierarchy6"/>
    <dgm:cxn modelId="{DDB90E92-F4C4-4771-A5C8-856CE99D90EA}" type="presParOf" srcId="{96597F54-0E83-4B75-9BA4-3E0BFD9AFADA}" destId="{33D3F920-6A70-4E04-9D6D-D282CA949828}" srcOrd="0" destOrd="0" presId="urn:microsoft.com/office/officeart/2005/8/layout/hierarchy6"/>
    <dgm:cxn modelId="{2FA8B7DB-A6F2-4889-AC77-AE7C381A17D5}" type="presParOf" srcId="{96597F54-0E83-4B75-9BA4-3E0BFD9AFADA}" destId="{6978D5AA-F417-4B87-9BF7-0DF0812D26E0}" srcOrd="1" destOrd="0" presId="urn:microsoft.com/office/officeart/2005/8/layout/hierarchy6"/>
    <dgm:cxn modelId="{140FC50C-8D8E-4B39-8A25-36904F96FADF}" type="presParOf" srcId="{6978D5AA-F417-4B87-9BF7-0DF0812D26E0}" destId="{2595EFE4-4003-459C-BE8C-748723F4C828}" srcOrd="0" destOrd="0" presId="urn:microsoft.com/office/officeart/2005/8/layout/hierarchy6"/>
    <dgm:cxn modelId="{28C9310B-C481-4BA9-9530-34F2FDB0215C}" type="presParOf" srcId="{6978D5AA-F417-4B87-9BF7-0DF0812D26E0}" destId="{F4304470-473B-482B-A34A-72A6A692C3F6}" srcOrd="1" destOrd="0" presId="urn:microsoft.com/office/officeart/2005/8/layout/hierarchy6"/>
    <dgm:cxn modelId="{705453E9-8378-4F4C-9AC5-9B21551EA981}" type="presParOf" srcId="{F4304470-473B-482B-A34A-72A6A692C3F6}" destId="{6F3D06E6-17A2-445D-A213-771EAECB45D9}" srcOrd="0" destOrd="0" presId="urn:microsoft.com/office/officeart/2005/8/layout/hierarchy6"/>
    <dgm:cxn modelId="{98E823F9-61D6-423A-A4F1-4CF628C6107B}" type="presParOf" srcId="{F4304470-473B-482B-A34A-72A6A692C3F6}" destId="{56E3A955-440F-493B-B87F-9E542900E49E}" srcOrd="1" destOrd="0" presId="urn:microsoft.com/office/officeart/2005/8/layout/hierarchy6"/>
    <dgm:cxn modelId="{93E19D63-F19A-42FC-A18D-8B40AA8BC15A}" type="presParOf" srcId="{56E3A955-440F-493B-B87F-9E542900E49E}" destId="{12D6EAD8-8CBB-4ECD-8E94-114D73B1861E}" srcOrd="0" destOrd="0" presId="urn:microsoft.com/office/officeart/2005/8/layout/hierarchy6"/>
    <dgm:cxn modelId="{17365571-959D-4341-91D8-DBCA9EF1E653}" type="presParOf" srcId="{56E3A955-440F-493B-B87F-9E542900E49E}" destId="{471A6277-04D7-4156-8404-703CBDC1CB1E}" srcOrd="1" destOrd="0" presId="urn:microsoft.com/office/officeart/2005/8/layout/hierarchy6"/>
    <dgm:cxn modelId="{4A8EB083-9891-408B-AA6D-8D0C8D56A25A}" type="presParOf" srcId="{471A6277-04D7-4156-8404-703CBDC1CB1E}" destId="{534BFDE4-73BC-4A94-AC38-CDFF59093B04}" srcOrd="0" destOrd="0" presId="urn:microsoft.com/office/officeart/2005/8/layout/hierarchy6"/>
    <dgm:cxn modelId="{B7C4E946-6EB2-461C-B0C4-570A8E8251F2}" type="presParOf" srcId="{471A6277-04D7-4156-8404-703CBDC1CB1E}" destId="{19205B41-28F3-465E-BF7A-2932AAFE1893}" srcOrd="1" destOrd="0" presId="urn:microsoft.com/office/officeart/2005/8/layout/hierarchy6"/>
    <dgm:cxn modelId="{7CB9724A-E470-4406-A2F1-F77F5690FA37}" type="presParOf" srcId="{19205B41-28F3-465E-BF7A-2932AAFE1893}" destId="{0D914C94-AF5D-4288-9AA7-835875219EAA}" srcOrd="0" destOrd="0" presId="urn:microsoft.com/office/officeart/2005/8/layout/hierarchy6"/>
    <dgm:cxn modelId="{2A286858-C48D-46C0-9E6D-84639F3FA51F}" type="presParOf" srcId="{19205B41-28F3-465E-BF7A-2932AAFE1893}" destId="{C5BDA283-DE1C-463B-94AE-281F8AB98B79}" srcOrd="1" destOrd="0" presId="urn:microsoft.com/office/officeart/2005/8/layout/hierarchy6"/>
    <dgm:cxn modelId="{94888481-1A59-4250-B2A0-813AC44CC85E}" type="presParOf" srcId="{C5BDA283-DE1C-463B-94AE-281F8AB98B79}" destId="{9932A394-EBFA-4B17-9D0C-20119DF9ACBA}" srcOrd="0" destOrd="0" presId="urn:microsoft.com/office/officeart/2005/8/layout/hierarchy6"/>
    <dgm:cxn modelId="{AF62FDD0-458A-471B-B6FC-DE2558BCF469}" type="presParOf" srcId="{C5BDA283-DE1C-463B-94AE-281F8AB98B79}" destId="{4F717B02-4DD5-4E33-BC74-3614492AEC02}" srcOrd="1" destOrd="0" presId="urn:microsoft.com/office/officeart/2005/8/layout/hierarchy6"/>
    <dgm:cxn modelId="{66B47459-92E8-446B-8A4A-157DEADE2E08}" type="presParOf" srcId="{4F717B02-4DD5-4E33-BC74-3614492AEC02}" destId="{F5CEF66A-BDF5-4199-85B7-D8E33709AD4D}" srcOrd="0" destOrd="0" presId="urn:microsoft.com/office/officeart/2005/8/layout/hierarchy6"/>
    <dgm:cxn modelId="{36851AB4-BD58-4108-8AB4-CD0F150916C9}" type="presParOf" srcId="{4F717B02-4DD5-4E33-BC74-3614492AEC02}" destId="{13434DC7-23CF-4B07-968B-5143CA0EDC3C}" srcOrd="1" destOrd="0" presId="urn:microsoft.com/office/officeart/2005/8/layout/hierarchy6"/>
    <dgm:cxn modelId="{7E4AE123-73DD-4564-B7A0-FACF7907535B}" type="presParOf" srcId="{13434DC7-23CF-4B07-968B-5143CA0EDC3C}" destId="{1F0B4513-D549-42CA-B2D7-6EE68A512087}" srcOrd="0" destOrd="0" presId="urn:microsoft.com/office/officeart/2005/8/layout/hierarchy6"/>
    <dgm:cxn modelId="{7EE5E042-1B78-4BBA-8D82-03BC90D4D057}" type="presParOf" srcId="{13434DC7-23CF-4B07-968B-5143CA0EDC3C}" destId="{D58867E6-F6CB-4E87-BF05-4E75DA7179C4}" srcOrd="1" destOrd="0" presId="urn:microsoft.com/office/officeart/2005/8/layout/hierarchy6"/>
    <dgm:cxn modelId="{F1E6CE73-ABEF-4054-AADF-A7A474F3C008}" type="presParOf" srcId="{4F717B02-4DD5-4E33-BC74-3614492AEC02}" destId="{B7B48B6F-0695-4540-8CF0-84CD27744067}" srcOrd="2" destOrd="0" presId="urn:microsoft.com/office/officeart/2005/8/layout/hierarchy6"/>
    <dgm:cxn modelId="{091F72ED-B4A2-4CAA-9D6A-3BAEF7321719}" type="presParOf" srcId="{4F717B02-4DD5-4E33-BC74-3614492AEC02}" destId="{F53B8038-D007-49BF-8401-8209B1E9EEFA}" srcOrd="3" destOrd="0" presId="urn:microsoft.com/office/officeart/2005/8/layout/hierarchy6"/>
    <dgm:cxn modelId="{68E7A40E-CA39-4157-A5A1-2495BC247EC5}" type="presParOf" srcId="{F53B8038-D007-49BF-8401-8209B1E9EEFA}" destId="{1F0764C8-225E-4218-BE0A-4E395B44686B}" srcOrd="0" destOrd="0" presId="urn:microsoft.com/office/officeart/2005/8/layout/hierarchy6"/>
    <dgm:cxn modelId="{9D6EFBC7-1613-4AFD-A26E-4000D1CCDBD6}" type="presParOf" srcId="{F53B8038-D007-49BF-8401-8209B1E9EEFA}" destId="{22B6BB00-5580-422B-AD7E-6C943DB5DAA2}" srcOrd="1" destOrd="0" presId="urn:microsoft.com/office/officeart/2005/8/layout/hierarchy6"/>
    <dgm:cxn modelId="{80AD9315-3D73-4D10-8943-4A9D10E99620}" type="presParOf" srcId="{19205B41-28F3-465E-BF7A-2932AAFE1893}" destId="{C272BC99-A091-4A66-9CFB-580217EF4F9C}" srcOrd="2" destOrd="0" presId="urn:microsoft.com/office/officeart/2005/8/layout/hierarchy6"/>
    <dgm:cxn modelId="{3C4C21E5-F88F-4DFF-A768-4D36B2620655}" type="presParOf" srcId="{19205B41-28F3-465E-BF7A-2932AAFE1893}" destId="{0B2C0318-5D6F-47A7-8F42-A031B86E694C}" srcOrd="3" destOrd="0" presId="urn:microsoft.com/office/officeart/2005/8/layout/hierarchy6"/>
    <dgm:cxn modelId="{B7DABDD0-BF66-4E66-9B19-4F0E379AB1C9}" type="presParOf" srcId="{0B2C0318-5D6F-47A7-8F42-A031B86E694C}" destId="{76168A57-0396-4797-B97A-AA86C3C17B94}" srcOrd="0" destOrd="0" presId="urn:microsoft.com/office/officeart/2005/8/layout/hierarchy6"/>
    <dgm:cxn modelId="{E57630B7-040C-449A-A0B6-0B544C35A7A7}" type="presParOf" srcId="{0B2C0318-5D6F-47A7-8F42-A031B86E694C}" destId="{EE2C538C-1C6D-40A9-B2AF-4F1C0ABDCE90}" srcOrd="1" destOrd="0" presId="urn:microsoft.com/office/officeart/2005/8/layout/hierarchy6"/>
    <dgm:cxn modelId="{1ADF5CB4-65D9-4600-B439-E99AA16F9934}" type="presParOf" srcId="{EE2C538C-1C6D-40A9-B2AF-4F1C0ABDCE90}" destId="{C1509A7B-E55D-465A-B093-8F18505BA62C}" srcOrd="0" destOrd="0" presId="urn:microsoft.com/office/officeart/2005/8/layout/hierarchy6"/>
    <dgm:cxn modelId="{E3853329-A342-4F07-A9A5-B5CB441D9FE9}" type="presParOf" srcId="{EE2C538C-1C6D-40A9-B2AF-4F1C0ABDCE90}" destId="{BDC9A7A2-F34E-4D09-958C-849DFC1D7E99}" srcOrd="1" destOrd="0" presId="urn:microsoft.com/office/officeart/2005/8/layout/hierarchy6"/>
    <dgm:cxn modelId="{E52F0335-909F-431B-81AE-BE1BE832A6E4}" type="presParOf" srcId="{BDC9A7A2-F34E-4D09-958C-849DFC1D7E99}" destId="{675C7168-AE8C-4C9C-A3B1-2D1B9A554AD6}" srcOrd="0" destOrd="0" presId="urn:microsoft.com/office/officeart/2005/8/layout/hierarchy6"/>
    <dgm:cxn modelId="{C4E28B95-EB4F-4587-A193-8B211095F270}" type="presParOf" srcId="{BDC9A7A2-F34E-4D09-958C-849DFC1D7E99}" destId="{615E373B-E45A-4B97-9729-63C8D8907208}" srcOrd="1" destOrd="0" presId="urn:microsoft.com/office/officeart/2005/8/layout/hierarchy6"/>
    <dgm:cxn modelId="{C49528A4-C4F5-4C83-A823-69A58872BB4C}" type="presParOf" srcId="{56E3A955-440F-493B-B87F-9E542900E49E}" destId="{B769C8C8-1434-4F66-912F-6FBFA179571F}" srcOrd="2" destOrd="0" presId="urn:microsoft.com/office/officeart/2005/8/layout/hierarchy6"/>
    <dgm:cxn modelId="{90BD53EE-309C-4778-995B-D3A34905C422}" type="presParOf" srcId="{56E3A955-440F-493B-B87F-9E542900E49E}" destId="{A68A222E-5C13-432D-A145-3C82AA82567C}" srcOrd="3" destOrd="0" presId="urn:microsoft.com/office/officeart/2005/8/layout/hierarchy6"/>
    <dgm:cxn modelId="{F4D05BE3-E252-4850-9697-E51743682551}" type="presParOf" srcId="{A68A222E-5C13-432D-A145-3C82AA82567C}" destId="{19677137-63AC-4806-B758-8F0EE94719B2}" srcOrd="0" destOrd="0" presId="urn:microsoft.com/office/officeart/2005/8/layout/hierarchy6"/>
    <dgm:cxn modelId="{7CA82F94-043B-4A78-8F1E-9B1C4AF9EBDF}" type="presParOf" srcId="{A68A222E-5C13-432D-A145-3C82AA82567C}" destId="{3C69AAAB-2A78-48BE-9235-781D1884EEC0}" srcOrd="1" destOrd="0" presId="urn:microsoft.com/office/officeart/2005/8/layout/hierarchy6"/>
    <dgm:cxn modelId="{610D6A2A-725F-404F-8CB5-E978FC1C2C82}" type="presParOf" srcId="{6978D5AA-F417-4B87-9BF7-0DF0812D26E0}" destId="{2BE6056C-1DE9-42E5-80B3-CF8F0B217360}" srcOrd="2" destOrd="0" presId="urn:microsoft.com/office/officeart/2005/8/layout/hierarchy6"/>
    <dgm:cxn modelId="{0D2BBD1B-44DE-4871-9B55-08031F1A98B2}" type="presParOf" srcId="{6978D5AA-F417-4B87-9BF7-0DF0812D26E0}" destId="{E4A2A134-5833-4FED-BC7E-80605C85E846}" srcOrd="3" destOrd="0" presId="urn:microsoft.com/office/officeart/2005/8/layout/hierarchy6"/>
    <dgm:cxn modelId="{4B231D84-0B5A-44D9-A4D5-E9FD43E29E4A}" type="presParOf" srcId="{E4A2A134-5833-4FED-BC7E-80605C85E846}" destId="{0A0A8116-79EF-4FB0-BF93-84A40BCCA90B}" srcOrd="0" destOrd="0" presId="urn:microsoft.com/office/officeart/2005/8/layout/hierarchy6"/>
    <dgm:cxn modelId="{C1A3B70F-E298-400C-BCAA-24B32C626586}" type="presParOf" srcId="{E4A2A134-5833-4FED-BC7E-80605C85E846}" destId="{B2546331-8050-4772-AFE5-BDCB4EFEF04A}" srcOrd="1" destOrd="0" presId="urn:microsoft.com/office/officeart/2005/8/layout/hierarchy6"/>
    <dgm:cxn modelId="{9BCA6A41-504D-4CF6-BE63-BC59599C8CE0}" type="presParOf" srcId="{B2546331-8050-4772-AFE5-BDCB4EFEF04A}" destId="{B54284DE-759B-462A-A662-2F822F73D2DA}" srcOrd="0" destOrd="0" presId="urn:microsoft.com/office/officeart/2005/8/layout/hierarchy6"/>
    <dgm:cxn modelId="{C840C64A-E867-4581-BEA5-9F2E008E3DAE}" type="presParOf" srcId="{B2546331-8050-4772-AFE5-BDCB4EFEF04A}" destId="{28BE5778-8627-4CE1-9DB3-23D709BC6A14}" srcOrd="1" destOrd="0" presId="urn:microsoft.com/office/officeart/2005/8/layout/hierarchy6"/>
    <dgm:cxn modelId="{97972799-A6DA-4293-BE46-79A20E451AAA}" type="presParOf" srcId="{28BE5778-8627-4CE1-9DB3-23D709BC6A14}" destId="{F51E12E5-E2A2-42BF-8380-DDD39D525DC8}" srcOrd="0" destOrd="0" presId="urn:microsoft.com/office/officeart/2005/8/layout/hierarchy6"/>
    <dgm:cxn modelId="{A443EF47-3D97-4C16-AFCB-BF8DB5591EB5}" type="presParOf" srcId="{28BE5778-8627-4CE1-9DB3-23D709BC6A14}" destId="{76BA99DF-EA68-4A19-A391-B3BF444437F5}" srcOrd="1" destOrd="0" presId="urn:microsoft.com/office/officeart/2005/8/layout/hierarchy6"/>
    <dgm:cxn modelId="{30B3CFBE-558C-44A2-BE11-D17332A7FF4A}" type="presParOf" srcId="{76BA99DF-EA68-4A19-A391-B3BF444437F5}" destId="{DF676594-8954-42AC-9F64-2ABA16CF8E30}" srcOrd="0" destOrd="0" presId="urn:microsoft.com/office/officeart/2005/8/layout/hierarchy6"/>
    <dgm:cxn modelId="{0D104B4E-B8DA-4D80-A9AF-B59837CC00EA}" type="presParOf" srcId="{76BA99DF-EA68-4A19-A391-B3BF444437F5}" destId="{30BB7FC1-F444-4AEE-B342-04A0E5F58787}" srcOrd="1" destOrd="0" presId="urn:microsoft.com/office/officeart/2005/8/layout/hierarchy6"/>
    <dgm:cxn modelId="{C8AE9FCA-24BF-4C36-A85C-D41CEFE0C47E}" type="presParOf" srcId="{30BB7FC1-F444-4AEE-B342-04A0E5F58787}" destId="{390302FB-C35E-4970-AF8E-92A791A05729}" srcOrd="0" destOrd="0" presId="urn:microsoft.com/office/officeart/2005/8/layout/hierarchy6"/>
    <dgm:cxn modelId="{B3B19B40-858A-4C37-88C8-0B00F9AA6521}" type="presParOf" srcId="{30BB7FC1-F444-4AEE-B342-04A0E5F58787}" destId="{2AEB7F96-9F75-4378-AAFD-42319BD42132}" srcOrd="1" destOrd="0" presId="urn:microsoft.com/office/officeart/2005/8/layout/hierarchy6"/>
    <dgm:cxn modelId="{201C3FA5-AF53-4FF9-87B8-EEA62B289B5D}" type="presParOf" srcId="{76BA99DF-EA68-4A19-A391-B3BF444437F5}" destId="{6A6BD83A-2553-4A61-B72B-19CE9AC78A13}" srcOrd="2" destOrd="0" presId="urn:microsoft.com/office/officeart/2005/8/layout/hierarchy6"/>
    <dgm:cxn modelId="{0FC0C7C4-AB4D-4E87-A33C-06F440CA3909}" type="presParOf" srcId="{76BA99DF-EA68-4A19-A391-B3BF444437F5}" destId="{34F8F0F9-B398-4F2B-8BA8-885F25C496A4}" srcOrd="3" destOrd="0" presId="urn:microsoft.com/office/officeart/2005/8/layout/hierarchy6"/>
    <dgm:cxn modelId="{77841DF1-73EF-4347-AEE7-69274BAA1E94}" type="presParOf" srcId="{34F8F0F9-B398-4F2B-8BA8-885F25C496A4}" destId="{4824D386-F1BA-4A3F-B5D8-A8B73081B3AC}" srcOrd="0" destOrd="0" presId="urn:microsoft.com/office/officeart/2005/8/layout/hierarchy6"/>
    <dgm:cxn modelId="{A376A1C5-849C-4BB6-905C-3DEE446F2FCE}" type="presParOf" srcId="{34F8F0F9-B398-4F2B-8BA8-885F25C496A4}" destId="{38C8AAE2-C4AD-42FD-906F-5941B546928A}" srcOrd="1" destOrd="0" presId="urn:microsoft.com/office/officeart/2005/8/layout/hierarchy6"/>
    <dgm:cxn modelId="{A20409A7-2DA1-468B-83C9-4B9C91D72E71}" type="presParOf" srcId="{B2546331-8050-4772-AFE5-BDCB4EFEF04A}" destId="{18B04D38-BFA4-4935-9A87-295CE4A2C9F3}" srcOrd="2" destOrd="0" presId="urn:microsoft.com/office/officeart/2005/8/layout/hierarchy6"/>
    <dgm:cxn modelId="{DA40C87C-C031-44F4-A3AF-7D37C9AE44A1}" type="presParOf" srcId="{B2546331-8050-4772-AFE5-BDCB4EFEF04A}" destId="{32D53862-9C79-4B81-99EA-B187AF3C256B}" srcOrd="3" destOrd="0" presId="urn:microsoft.com/office/officeart/2005/8/layout/hierarchy6"/>
    <dgm:cxn modelId="{E33CF21C-3B00-4046-BB36-5E892CD4AC9B}" type="presParOf" srcId="{32D53862-9C79-4B81-99EA-B187AF3C256B}" destId="{2046080B-DA7E-4FAB-B246-1D477EBE987F}" srcOrd="0" destOrd="0" presId="urn:microsoft.com/office/officeart/2005/8/layout/hierarchy6"/>
    <dgm:cxn modelId="{AAEAB4B3-8CE2-409D-BED0-D4A8E32DE1A6}" type="presParOf" srcId="{32D53862-9C79-4B81-99EA-B187AF3C256B}" destId="{2E69DAC6-D3A0-4EA6-B364-C5C3D74E84A6}" srcOrd="1" destOrd="0" presId="urn:microsoft.com/office/officeart/2005/8/layout/hierarchy6"/>
    <dgm:cxn modelId="{15D95B5F-CA41-4E30-9165-CE5C3C41B9AE}" type="presParOf" srcId="{5C355360-6D43-483C-97D6-9716F5D5F283}" destId="{F72887E0-3F71-4562-B190-6EA11CD2ABB5}" srcOrd="1" destOrd="0" presId="urn:microsoft.com/office/officeart/2005/8/layout/hierarchy6"/>
  </dgm:cxnLst>
  <dgm:bg>
    <a:noFill/>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3F920-6A70-4E04-9D6D-D282CA949828}">
      <dsp:nvSpPr>
        <dsp:cNvPr id="0" name=""/>
        <dsp:cNvSpPr/>
      </dsp:nvSpPr>
      <dsp:spPr>
        <a:xfrm>
          <a:off x="4411987" y="1774"/>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4F81BD">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All Roads</a:t>
          </a:r>
        </a:p>
      </dsp:txBody>
      <dsp:txXfrm>
        <a:off x="4432937" y="22724"/>
        <a:ext cx="1031020" cy="673380"/>
      </dsp:txXfrm>
    </dsp:sp>
    <dsp:sp modelId="{2595EFE4-4003-459C-BE8C-748723F4C828}">
      <dsp:nvSpPr>
        <dsp:cNvPr id="0" name=""/>
        <dsp:cNvSpPr/>
      </dsp:nvSpPr>
      <dsp:spPr>
        <a:xfrm>
          <a:off x="3204952" y="717055"/>
          <a:ext cx="1743495" cy="286112"/>
        </a:xfrm>
        <a:custGeom>
          <a:avLst/>
          <a:gdLst/>
          <a:ahLst/>
          <a:cxnLst/>
          <a:rect l="0" t="0" r="0" b="0"/>
          <a:pathLst>
            <a:path>
              <a:moveTo>
                <a:pt x="1743495" y="0"/>
              </a:moveTo>
              <a:lnTo>
                <a:pt x="1743495" y="143056"/>
              </a:lnTo>
              <a:lnTo>
                <a:pt x="0" y="143056"/>
              </a:lnTo>
              <a:lnTo>
                <a:pt x="0" y="286112"/>
              </a:lnTo>
            </a:path>
          </a:pathLst>
        </a:custGeom>
        <a:noFill/>
        <a:ln w="25400" cap="flat" cmpd="sng" algn="ctr">
          <a:solidFill>
            <a:srgbClr val="9BBB59">
              <a:lumMod val="75000"/>
            </a:srgbClr>
          </a:solidFill>
          <a:prstDash val="solid"/>
          <a:miter lim="800000"/>
        </a:ln>
        <a:effectLst/>
      </dsp:spPr>
      <dsp:style>
        <a:lnRef idx="2">
          <a:scrgbClr r="0" g="0" b="0"/>
        </a:lnRef>
        <a:fillRef idx="0">
          <a:scrgbClr r="0" g="0" b="0"/>
        </a:fillRef>
        <a:effectRef idx="0">
          <a:scrgbClr r="0" g="0" b="0"/>
        </a:effectRef>
        <a:fontRef idx="minor"/>
      </dsp:style>
    </dsp:sp>
    <dsp:sp modelId="{6F3D06E6-17A2-445D-A213-771EAECB45D9}">
      <dsp:nvSpPr>
        <dsp:cNvPr id="0" name=""/>
        <dsp:cNvSpPr/>
      </dsp:nvSpPr>
      <dsp:spPr>
        <a:xfrm>
          <a:off x="2668491" y="1003167"/>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9BBB59">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Arterial</a:t>
          </a:r>
        </a:p>
      </dsp:txBody>
      <dsp:txXfrm>
        <a:off x="2689441" y="1024117"/>
        <a:ext cx="1031020" cy="673380"/>
      </dsp:txXfrm>
    </dsp:sp>
    <dsp:sp modelId="{12D6EAD8-8CBB-4ECD-8E94-114D73B1861E}">
      <dsp:nvSpPr>
        <dsp:cNvPr id="0" name=""/>
        <dsp:cNvSpPr/>
      </dsp:nvSpPr>
      <dsp:spPr>
        <a:xfrm>
          <a:off x="2507553" y="1718447"/>
          <a:ext cx="697398" cy="286112"/>
        </a:xfrm>
        <a:custGeom>
          <a:avLst/>
          <a:gdLst/>
          <a:ahLst/>
          <a:cxnLst/>
          <a:rect l="0" t="0" r="0" b="0"/>
          <a:pathLst>
            <a:path>
              <a:moveTo>
                <a:pt x="697398" y="0"/>
              </a:moveTo>
              <a:lnTo>
                <a:pt x="697398" y="143056"/>
              </a:lnTo>
              <a:lnTo>
                <a:pt x="0" y="143056"/>
              </a:lnTo>
              <a:lnTo>
                <a:pt x="0"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534BFDE4-73BC-4A94-AC38-CDFF59093B04}">
      <dsp:nvSpPr>
        <dsp:cNvPr id="0" name=""/>
        <dsp:cNvSpPr/>
      </dsp:nvSpPr>
      <dsp:spPr>
        <a:xfrm>
          <a:off x="1971093" y="2004559"/>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Principal</a:t>
          </a:r>
        </a:p>
      </dsp:txBody>
      <dsp:txXfrm>
        <a:off x="1992043" y="2025509"/>
        <a:ext cx="1031020" cy="673380"/>
      </dsp:txXfrm>
    </dsp:sp>
    <dsp:sp modelId="{0D914C94-AF5D-4288-9AA7-835875219EAA}">
      <dsp:nvSpPr>
        <dsp:cNvPr id="0" name=""/>
        <dsp:cNvSpPr/>
      </dsp:nvSpPr>
      <dsp:spPr>
        <a:xfrm>
          <a:off x="1461456" y="2719840"/>
          <a:ext cx="1046097" cy="286112"/>
        </a:xfrm>
        <a:custGeom>
          <a:avLst/>
          <a:gdLst/>
          <a:ahLst/>
          <a:cxnLst/>
          <a:rect l="0" t="0" r="0" b="0"/>
          <a:pathLst>
            <a:path>
              <a:moveTo>
                <a:pt x="1046097" y="0"/>
              </a:moveTo>
              <a:lnTo>
                <a:pt x="1046097" y="143056"/>
              </a:lnTo>
              <a:lnTo>
                <a:pt x="0" y="143056"/>
              </a:lnTo>
              <a:lnTo>
                <a:pt x="0"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9932A394-EBFA-4B17-9D0C-20119DF9ACBA}">
      <dsp:nvSpPr>
        <dsp:cNvPr id="0" name=""/>
        <dsp:cNvSpPr/>
      </dsp:nvSpPr>
      <dsp:spPr>
        <a:xfrm>
          <a:off x="924995" y="3005952"/>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Limited Access</a:t>
          </a:r>
        </a:p>
      </dsp:txBody>
      <dsp:txXfrm>
        <a:off x="945945" y="3026902"/>
        <a:ext cx="1031020" cy="673380"/>
      </dsp:txXfrm>
    </dsp:sp>
    <dsp:sp modelId="{F5CEF66A-BDF5-4199-85B7-D8E33709AD4D}">
      <dsp:nvSpPr>
        <dsp:cNvPr id="0" name=""/>
        <dsp:cNvSpPr/>
      </dsp:nvSpPr>
      <dsp:spPr>
        <a:xfrm>
          <a:off x="841984" y="3721232"/>
          <a:ext cx="619472" cy="221915"/>
        </a:xfrm>
        <a:custGeom>
          <a:avLst/>
          <a:gdLst/>
          <a:ahLst/>
          <a:cxnLst/>
          <a:rect l="0" t="0" r="0" b="0"/>
          <a:pathLst>
            <a:path>
              <a:moveTo>
                <a:pt x="619472" y="0"/>
              </a:moveTo>
              <a:lnTo>
                <a:pt x="619472" y="110957"/>
              </a:lnTo>
              <a:lnTo>
                <a:pt x="0" y="110957"/>
              </a:lnTo>
              <a:lnTo>
                <a:pt x="0" y="221915"/>
              </a:lnTo>
            </a:path>
          </a:pathLst>
        </a:custGeom>
        <a:noFill/>
        <a:ln w="25400" cap="flat" cmpd="sng" algn="ctr">
          <a:solidFill>
            <a:srgbClr val="C0504D">
              <a:lumMod val="75000"/>
            </a:srgbClr>
          </a:solidFill>
          <a:prstDash val="solid"/>
          <a:miter lim="800000"/>
        </a:ln>
        <a:effectLst/>
      </dsp:spPr>
      <dsp:style>
        <a:lnRef idx="2">
          <a:scrgbClr r="0" g="0" b="0"/>
        </a:lnRef>
        <a:fillRef idx="0">
          <a:scrgbClr r="0" g="0" b="0"/>
        </a:fillRef>
        <a:effectRef idx="0">
          <a:scrgbClr r="0" g="0" b="0"/>
        </a:effectRef>
        <a:fontRef idx="minor"/>
      </dsp:style>
    </dsp:sp>
    <dsp:sp modelId="{1F0B4513-D549-42CA-B2D7-6EE68A512087}">
      <dsp:nvSpPr>
        <dsp:cNvPr id="0" name=""/>
        <dsp:cNvSpPr/>
      </dsp:nvSpPr>
      <dsp:spPr>
        <a:xfrm>
          <a:off x="305523" y="3943148"/>
          <a:ext cx="1072920" cy="715280"/>
        </a:xfrm>
        <a:prstGeom prst="roundRect">
          <a:avLst>
            <a:gd name="adj" fmla="val 10000"/>
          </a:avLst>
        </a:prstGeom>
        <a:solidFill>
          <a:schemeClr val="accent1">
            <a:lumMod val="40000"/>
            <a:lumOff val="60000"/>
            <a:alpha val="90000"/>
          </a:schemeClr>
        </a:solidFill>
        <a:ln w="38100" cap="flat" cmpd="sng" algn="ctr">
          <a:solidFill>
            <a:srgbClr val="C0504D">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Interstate</a:t>
          </a:r>
        </a:p>
      </dsp:txBody>
      <dsp:txXfrm>
        <a:off x="326473" y="3964098"/>
        <a:ext cx="1031020" cy="673380"/>
      </dsp:txXfrm>
    </dsp:sp>
    <dsp:sp modelId="{B7B48B6F-0695-4540-8CF0-84CD27744067}">
      <dsp:nvSpPr>
        <dsp:cNvPr id="0" name=""/>
        <dsp:cNvSpPr/>
      </dsp:nvSpPr>
      <dsp:spPr>
        <a:xfrm>
          <a:off x="1461456" y="3721232"/>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C0504D">
              <a:lumMod val="75000"/>
            </a:srgbClr>
          </a:solidFill>
          <a:prstDash val="solid"/>
          <a:miter lim="800000"/>
        </a:ln>
        <a:effectLst/>
      </dsp:spPr>
      <dsp:style>
        <a:lnRef idx="2">
          <a:scrgbClr r="0" g="0" b="0"/>
        </a:lnRef>
        <a:fillRef idx="0">
          <a:scrgbClr r="0" g="0" b="0"/>
        </a:fillRef>
        <a:effectRef idx="0">
          <a:scrgbClr r="0" g="0" b="0"/>
        </a:effectRef>
        <a:fontRef idx="minor"/>
      </dsp:style>
    </dsp:sp>
    <dsp:sp modelId="{1F0764C8-225E-4218-BE0A-4E395B44686B}">
      <dsp:nvSpPr>
        <dsp:cNvPr id="0" name=""/>
        <dsp:cNvSpPr/>
      </dsp:nvSpPr>
      <dsp:spPr>
        <a:xfrm>
          <a:off x="1622394" y="4007344"/>
          <a:ext cx="1072920" cy="715280"/>
        </a:xfrm>
        <a:prstGeom prst="roundRect">
          <a:avLst>
            <a:gd name="adj" fmla="val 10000"/>
          </a:avLst>
        </a:prstGeom>
        <a:solidFill>
          <a:schemeClr val="accent1">
            <a:lumMod val="40000"/>
            <a:lumOff val="60000"/>
            <a:alpha val="90000"/>
          </a:schemeClr>
        </a:solidFill>
        <a:ln w="38100" cap="flat" cmpd="sng" algn="ctr">
          <a:solidFill>
            <a:srgbClr val="C0504D">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Other Freeways &amp; Expressways</a:t>
          </a:r>
        </a:p>
      </dsp:txBody>
      <dsp:txXfrm>
        <a:off x="1643344" y="4028294"/>
        <a:ext cx="1031020" cy="673380"/>
      </dsp:txXfrm>
    </dsp:sp>
    <dsp:sp modelId="{C272BC99-A091-4A66-9CFB-580217EF4F9C}">
      <dsp:nvSpPr>
        <dsp:cNvPr id="0" name=""/>
        <dsp:cNvSpPr/>
      </dsp:nvSpPr>
      <dsp:spPr>
        <a:xfrm>
          <a:off x="2507553" y="2719840"/>
          <a:ext cx="1046097" cy="286112"/>
        </a:xfrm>
        <a:custGeom>
          <a:avLst/>
          <a:gdLst/>
          <a:ahLst/>
          <a:cxnLst/>
          <a:rect l="0" t="0" r="0" b="0"/>
          <a:pathLst>
            <a:path>
              <a:moveTo>
                <a:pt x="0" y="0"/>
              </a:moveTo>
              <a:lnTo>
                <a:pt x="0" y="143056"/>
              </a:lnTo>
              <a:lnTo>
                <a:pt x="1046097" y="143056"/>
              </a:lnTo>
              <a:lnTo>
                <a:pt x="1046097"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76168A57-0396-4797-B97A-AA86C3C17B94}">
      <dsp:nvSpPr>
        <dsp:cNvPr id="0" name=""/>
        <dsp:cNvSpPr/>
      </dsp:nvSpPr>
      <dsp:spPr>
        <a:xfrm>
          <a:off x="3017190" y="3005952"/>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Full Access</a:t>
          </a:r>
        </a:p>
      </dsp:txBody>
      <dsp:txXfrm>
        <a:off x="3038140" y="3026902"/>
        <a:ext cx="1031020" cy="673380"/>
      </dsp:txXfrm>
    </dsp:sp>
    <dsp:sp modelId="{C1509A7B-E55D-465A-B093-8F18505BA62C}">
      <dsp:nvSpPr>
        <dsp:cNvPr id="0" name=""/>
        <dsp:cNvSpPr/>
      </dsp:nvSpPr>
      <dsp:spPr>
        <a:xfrm>
          <a:off x="3507931" y="3721232"/>
          <a:ext cx="91440" cy="286112"/>
        </a:xfrm>
        <a:custGeom>
          <a:avLst/>
          <a:gdLst/>
          <a:ahLst/>
          <a:cxnLst/>
          <a:rect l="0" t="0" r="0" b="0"/>
          <a:pathLst>
            <a:path>
              <a:moveTo>
                <a:pt x="45720" y="0"/>
              </a:moveTo>
              <a:lnTo>
                <a:pt x="45720" y="28611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C7168-AE8C-4C9C-A3B1-2D1B9A554AD6}">
      <dsp:nvSpPr>
        <dsp:cNvPr id="0" name=""/>
        <dsp:cNvSpPr/>
      </dsp:nvSpPr>
      <dsp:spPr>
        <a:xfrm>
          <a:off x="3017190" y="4007344"/>
          <a:ext cx="1072920" cy="715280"/>
        </a:xfrm>
        <a:prstGeom prst="roundRect">
          <a:avLst>
            <a:gd name="adj" fmla="val 10000"/>
          </a:avLst>
        </a:prstGeom>
        <a:solidFill>
          <a:schemeClr val="accent3">
            <a:lumMod val="40000"/>
            <a:lumOff val="60000"/>
            <a:alpha val="90000"/>
          </a:scheme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Other Principal Arterial</a:t>
          </a:r>
        </a:p>
      </dsp:txBody>
      <dsp:txXfrm>
        <a:off x="3038140" y="4028294"/>
        <a:ext cx="1031020" cy="673380"/>
      </dsp:txXfrm>
    </dsp:sp>
    <dsp:sp modelId="{B769C8C8-1434-4F66-912F-6FBFA179571F}">
      <dsp:nvSpPr>
        <dsp:cNvPr id="0" name=""/>
        <dsp:cNvSpPr/>
      </dsp:nvSpPr>
      <dsp:spPr>
        <a:xfrm>
          <a:off x="3204952" y="1718447"/>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19677137-63AC-4806-B758-8F0EE94719B2}">
      <dsp:nvSpPr>
        <dsp:cNvPr id="0" name=""/>
        <dsp:cNvSpPr/>
      </dsp:nvSpPr>
      <dsp:spPr>
        <a:xfrm>
          <a:off x="3365890" y="2004559"/>
          <a:ext cx="1072920" cy="715280"/>
        </a:xfrm>
        <a:prstGeom prst="roundRect">
          <a:avLst>
            <a:gd name="adj" fmla="val 10000"/>
          </a:avLst>
        </a:prstGeom>
        <a:solidFill>
          <a:schemeClr val="accent6">
            <a:lumMod val="20000"/>
            <a:lumOff val="80000"/>
            <a:alpha val="90000"/>
          </a:scheme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Minor </a:t>
          </a:r>
        </a:p>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 (Full Access)</a:t>
          </a:r>
        </a:p>
      </dsp:txBody>
      <dsp:txXfrm>
        <a:off x="3386840" y="2025509"/>
        <a:ext cx="1031020" cy="673380"/>
      </dsp:txXfrm>
    </dsp:sp>
    <dsp:sp modelId="{2BE6056C-1DE9-42E5-80B3-CF8F0B217360}">
      <dsp:nvSpPr>
        <dsp:cNvPr id="0" name=""/>
        <dsp:cNvSpPr/>
      </dsp:nvSpPr>
      <dsp:spPr>
        <a:xfrm>
          <a:off x="4948447" y="717055"/>
          <a:ext cx="1743495" cy="286112"/>
        </a:xfrm>
        <a:custGeom>
          <a:avLst/>
          <a:gdLst/>
          <a:ahLst/>
          <a:cxnLst/>
          <a:rect l="0" t="0" r="0" b="0"/>
          <a:pathLst>
            <a:path>
              <a:moveTo>
                <a:pt x="0" y="0"/>
              </a:moveTo>
              <a:lnTo>
                <a:pt x="0" y="143056"/>
              </a:lnTo>
              <a:lnTo>
                <a:pt x="1743495" y="143056"/>
              </a:lnTo>
              <a:lnTo>
                <a:pt x="1743495" y="286112"/>
              </a:lnTo>
            </a:path>
          </a:pathLst>
        </a:custGeom>
        <a:noFill/>
        <a:ln w="25400" cap="flat" cmpd="sng" algn="ctr">
          <a:solidFill>
            <a:srgbClr val="9BBB59">
              <a:lumMod val="75000"/>
            </a:srgbClr>
          </a:solidFill>
          <a:prstDash val="solid"/>
          <a:miter lim="800000"/>
        </a:ln>
        <a:effectLst/>
      </dsp:spPr>
      <dsp:style>
        <a:lnRef idx="2">
          <a:scrgbClr r="0" g="0" b="0"/>
        </a:lnRef>
        <a:fillRef idx="0">
          <a:scrgbClr r="0" g="0" b="0"/>
        </a:fillRef>
        <a:effectRef idx="0">
          <a:scrgbClr r="0" g="0" b="0"/>
        </a:effectRef>
        <a:fontRef idx="minor"/>
      </dsp:style>
    </dsp:sp>
    <dsp:sp modelId="{0A0A8116-79EF-4FB0-BF93-84A40BCCA90B}">
      <dsp:nvSpPr>
        <dsp:cNvPr id="0" name=""/>
        <dsp:cNvSpPr/>
      </dsp:nvSpPr>
      <dsp:spPr>
        <a:xfrm>
          <a:off x="6155483" y="1003167"/>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9BBB59">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Non-Arterial</a:t>
          </a:r>
        </a:p>
      </dsp:txBody>
      <dsp:txXfrm>
        <a:off x="6176433" y="1024117"/>
        <a:ext cx="1031020" cy="673380"/>
      </dsp:txXfrm>
    </dsp:sp>
    <dsp:sp modelId="{B54284DE-759B-462A-A662-2F822F73D2DA}">
      <dsp:nvSpPr>
        <dsp:cNvPr id="0" name=""/>
        <dsp:cNvSpPr/>
      </dsp:nvSpPr>
      <dsp:spPr>
        <a:xfrm>
          <a:off x="5994545" y="1718447"/>
          <a:ext cx="697398" cy="286112"/>
        </a:xfrm>
        <a:custGeom>
          <a:avLst/>
          <a:gdLst/>
          <a:ahLst/>
          <a:cxnLst/>
          <a:rect l="0" t="0" r="0" b="0"/>
          <a:pathLst>
            <a:path>
              <a:moveTo>
                <a:pt x="697398" y="0"/>
              </a:moveTo>
              <a:lnTo>
                <a:pt x="697398" y="143056"/>
              </a:lnTo>
              <a:lnTo>
                <a:pt x="0" y="143056"/>
              </a:lnTo>
              <a:lnTo>
                <a:pt x="0"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F51E12E5-E2A2-42BF-8380-DDD39D525DC8}">
      <dsp:nvSpPr>
        <dsp:cNvPr id="0" name=""/>
        <dsp:cNvSpPr/>
      </dsp:nvSpPr>
      <dsp:spPr>
        <a:xfrm>
          <a:off x="5458085" y="2004559"/>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Collector</a:t>
          </a:r>
        </a:p>
      </dsp:txBody>
      <dsp:txXfrm>
        <a:off x="5479035" y="2025509"/>
        <a:ext cx="1031020" cy="673380"/>
      </dsp:txXfrm>
    </dsp:sp>
    <dsp:sp modelId="{DF676594-8954-42AC-9F64-2ABA16CF8E30}">
      <dsp:nvSpPr>
        <dsp:cNvPr id="0" name=""/>
        <dsp:cNvSpPr/>
      </dsp:nvSpPr>
      <dsp:spPr>
        <a:xfrm>
          <a:off x="5297147" y="2719840"/>
          <a:ext cx="697398" cy="286112"/>
        </a:xfrm>
        <a:custGeom>
          <a:avLst/>
          <a:gdLst/>
          <a:ahLst/>
          <a:cxnLst/>
          <a:rect l="0" t="0" r="0" b="0"/>
          <a:pathLst>
            <a:path>
              <a:moveTo>
                <a:pt x="697398" y="0"/>
              </a:moveTo>
              <a:lnTo>
                <a:pt x="697398" y="143056"/>
              </a:lnTo>
              <a:lnTo>
                <a:pt x="0" y="143056"/>
              </a:lnTo>
              <a:lnTo>
                <a:pt x="0"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390302FB-C35E-4970-AF8E-92A791A05729}">
      <dsp:nvSpPr>
        <dsp:cNvPr id="0" name=""/>
        <dsp:cNvSpPr/>
      </dsp:nvSpPr>
      <dsp:spPr>
        <a:xfrm>
          <a:off x="4760686" y="3005952"/>
          <a:ext cx="1072920" cy="715280"/>
        </a:xfrm>
        <a:prstGeom prst="roundRect">
          <a:avLst>
            <a:gd name="adj" fmla="val 10000"/>
          </a:avLst>
        </a:prstGeom>
        <a:solidFill>
          <a:schemeClr val="accent3">
            <a:lumMod val="20000"/>
            <a:lumOff val="80000"/>
            <a:alpha val="90000"/>
          </a:scheme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Major</a:t>
          </a:r>
        </a:p>
      </dsp:txBody>
      <dsp:txXfrm>
        <a:off x="4781636" y="3026902"/>
        <a:ext cx="1031020" cy="673380"/>
      </dsp:txXfrm>
    </dsp:sp>
    <dsp:sp modelId="{6A6BD83A-2553-4A61-B72B-19CE9AC78A13}">
      <dsp:nvSpPr>
        <dsp:cNvPr id="0" name=""/>
        <dsp:cNvSpPr/>
      </dsp:nvSpPr>
      <dsp:spPr>
        <a:xfrm>
          <a:off x="5994545" y="2719840"/>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4824D386-F1BA-4A3F-B5D8-A8B73081B3AC}">
      <dsp:nvSpPr>
        <dsp:cNvPr id="0" name=""/>
        <dsp:cNvSpPr/>
      </dsp:nvSpPr>
      <dsp:spPr>
        <a:xfrm>
          <a:off x="6155483" y="3005952"/>
          <a:ext cx="1072920" cy="715280"/>
        </a:xfrm>
        <a:prstGeom prst="roundRect">
          <a:avLst>
            <a:gd name="adj" fmla="val 10000"/>
          </a:avLst>
        </a:prstGeom>
        <a:solidFill>
          <a:schemeClr val="accent3">
            <a:lumMod val="20000"/>
            <a:lumOff val="80000"/>
            <a:alpha val="90000"/>
          </a:scheme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Minor</a:t>
          </a:r>
        </a:p>
      </dsp:txBody>
      <dsp:txXfrm>
        <a:off x="6176433" y="3026902"/>
        <a:ext cx="1031020" cy="673380"/>
      </dsp:txXfrm>
    </dsp:sp>
    <dsp:sp modelId="{18B04D38-BFA4-4935-9A87-295CE4A2C9F3}">
      <dsp:nvSpPr>
        <dsp:cNvPr id="0" name=""/>
        <dsp:cNvSpPr/>
      </dsp:nvSpPr>
      <dsp:spPr>
        <a:xfrm>
          <a:off x="6691943" y="1718447"/>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2046080B-DA7E-4FAB-B246-1D477EBE987F}">
      <dsp:nvSpPr>
        <dsp:cNvPr id="0" name=""/>
        <dsp:cNvSpPr/>
      </dsp:nvSpPr>
      <dsp:spPr>
        <a:xfrm>
          <a:off x="6852881" y="2004559"/>
          <a:ext cx="1072920" cy="715280"/>
        </a:xfrm>
        <a:prstGeom prst="roundRect">
          <a:avLst>
            <a:gd name="adj" fmla="val 10000"/>
          </a:avLst>
        </a:prstGeom>
        <a:solidFill>
          <a:schemeClr val="accent6">
            <a:lumMod val="40000"/>
            <a:lumOff val="60000"/>
            <a:alpha val="90000"/>
          </a:scheme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a:ea typeface="+mn-ea"/>
              <a:cs typeface="+mn-cs"/>
            </a:rPr>
            <a:t>Local</a:t>
          </a:r>
        </a:p>
      </dsp:txBody>
      <dsp:txXfrm>
        <a:off x="6873831" y="2025509"/>
        <a:ext cx="1031020" cy="6733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498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27" y="1"/>
            <a:ext cx="2972421" cy="464980"/>
          </a:xfrm>
          <a:prstGeom prst="rect">
            <a:avLst/>
          </a:prstGeom>
        </p:spPr>
        <p:txBody>
          <a:bodyPr vert="horz" lIns="91440" tIns="45720" rIns="91440" bIns="45720" rtlCol="0"/>
          <a:lstStyle>
            <a:lvl1pPr algn="r">
              <a:defRPr sz="1200"/>
            </a:lvl1pPr>
          </a:lstStyle>
          <a:p>
            <a:fld id="{9C28BEA7-A031-4DD7-9CAF-50678257F01F}" type="datetimeFigureOut">
              <a:rPr lang="en-US" smtClean="0"/>
              <a:t>3/3/2022</a:t>
            </a:fld>
            <a:endParaRPr lang="en-US" dirty="0"/>
          </a:p>
        </p:txBody>
      </p:sp>
      <p:sp>
        <p:nvSpPr>
          <p:cNvPr id="4" name="Footer Placeholder 3"/>
          <p:cNvSpPr>
            <a:spLocks noGrp="1"/>
          </p:cNvSpPr>
          <p:nvPr>
            <p:ph type="ftr" sz="quarter" idx="2"/>
          </p:nvPr>
        </p:nvSpPr>
        <p:spPr>
          <a:xfrm>
            <a:off x="1" y="8829823"/>
            <a:ext cx="2972421" cy="46498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7" y="8829823"/>
            <a:ext cx="2972421" cy="464980"/>
          </a:xfrm>
          <a:prstGeom prst="rect">
            <a:avLst/>
          </a:prstGeom>
        </p:spPr>
        <p:txBody>
          <a:bodyPr vert="horz" lIns="91440" tIns="45720" rIns="91440" bIns="45720" rtlCol="0" anchor="b"/>
          <a:lstStyle>
            <a:lvl1pPr algn="r">
              <a:defRPr sz="1200"/>
            </a:lvl1pPr>
          </a:lstStyle>
          <a:p>
            <a:fld id="{09DC8B31-3CFC-4EE0-96EA-8840BF7DC903}" type="slidenum">
              <a:rPr lang="en-US" smtClean="0"/>
              <a:t>‹#›</a:t>
            </a:fld>
            <a:endParaRPr lang="en-US" dirty="0"/>
          </a:p>
        </p:txBody>
      </p:sp>
    </p:spTree>
    <p:extLst>
      <p:ext uri="{BB962C8B-B14F-4D97-AF65-F5344CB8AC3E}">
        <p14:creationId xmlns:p14="http://schemas.microsoft.com/office/powerpoint/2010/main" val="120490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DC54A0BC-B49B-4C49-8D6B-72C97EF9A2B8}" type="datetimeFigureOut">
              <a:rPr lang="en-US" smtClean="0"/>
              <a:pPr/>
              <a:t>3/3/2022</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4C180DE-05A0-42F7-89B2-EA3FF27740CC}" type="slidenum">
              <a:rPr lang="en-US" smtClean="0"/>
              <a:pPr/>
              <a:t>‹#›</a:t>
            </a:fld>
            <a:endParaRPr lang="en-US" dirty="0"/>
          </a:p>
        </p:txBody>
      </p:sp>
    </p:spTree>
    <p:extLst>
      <p:ext uri="{BB962C8B-B14F-4D97-AF65-F5344CB8AC3E}">
        <p14:creationId xmlns:p14="http://schemas.microsoft.com/office/powerpoint/2010/main" val="332403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180DE-05A0-42F7-89B2-EA3FF27740CC}" type="slidenum">
              <a:rPr lang="en-US" smtClean="0"/>
              <a:pPr/>
              <a:t>8</a:t>
            </a:fld>
            <a:endParaRPr lang="en-US" dirty="0"/>
          </a:p>
        </p:txBody>
      </p:sp>
    </p:spTree>
    <p:extLst>
      <p:ext uri="{BB962C8B-B14F-4D97-AF65-F5344CB8AC3E}">
        <p14:creationId xmlns:p14="http://schemas.microsoft.com/office/powerpoint/2010/main" val="341489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180DE-05A0-42F7-89B2-EA3FF27740CC}" type="slidenum">
              <a:rPr lang="en-US" smtClean="0"/>
              <a:pPr/>
              <a:t>38</a:t>
            </a:fld>
            <a:endParaRPr lang="en-US" dirty="0"/>
          </a:p>
        </p:txBody>
      </p:sp>
    </p:spTree>
    <p:extLst>
      <p:ext uri="{BB962C8B-B14F-4D97-AF65-F5344CB8AC3E}">
        <p14:creationId xmlns:p14="http://schemas.microsoft.com/office/powerpoint/2010/main" val="215591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180DE-05A0-42F7-89B2-EA3FF27740CC}" type="slidenum">
              <a:rPr lang="en-US" smtClean="0"/>
              <a:pPr/>
              <a:t>48</a:t>
            </a:fld>
            <a:endParaRPr lang="en-US" dirty="0"/>
          </a:p>
        </p:txBody>
      </p:sp>
    </p:spTree>
    <p:extLst>
      <p:ext uri="{BB962C8B-B14F-4D97-AF65-F5344CB8AC3E}">
        <p14:creationId xmlns:p14="http://schemas.microsoft.com/office/powerpoint/2010/main" val="13239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Mobility: Few opportunities for entry and exit and low travel friction </a:t>
            </a:r>
          </a:p>
          <a:p>
            <a:r>
              <a:rPr lang="en-US" dirty="0"/>
              <a:t>Accessibility function: Provides many opportunities for entry and exit; higher travel friction</a:t>
            </a:r>
          </a:p>
        </p:txBody>
      </p:sp>
      <p:sp>
        <p:nvSpPr>
          <p:cNvPr id="4" name="Slide Number Placeholder 3"/>
          <p:cNvSpPr>
            <a:spLocks noGrp="1"/>
          </p:cNvSpPr>
          <p:nvPr>
            <p:ph type="sldNum" sz="quarter" idx="10"/>
          </p:nvPr>
        </p:nvSpPr>
        <p:spPr/>
        <p:txBody>
          <a:bodyPr/>
          <a:lstStyle/>
          <a:p>
            <a:fld id="{14C180DE-05A0-42F7-89B2-EA3FF27740CC}" type="slidenum">
              <a:rPr lang="en-US" smtClean="0"/>
              <a:pPr/>
              <a:t>9</a:t>
            </a:fld>
            <a:endParaRPr lang="en-US" dirty="0"/>
          </a:p>
        </p:txBody>
      </p:sp>
    </p:spTree>
    <p:extLst>
      <p:ext uri="{BB962C8B-B14F-4D97-AF65-F5344CB8AC3E}">
        <p14:creationId xmlns:p14="http://schemas.microsoft.com/office/powerpoint/2010/main" val="1670169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180DE-05A0-42F7-89B2-EA3FF27740CC}" type="slidenum">
              <a:rPr lang="en-US" smtClean="0"/>
              <a:pPr/>
              <a:t>12</a:t>
            </a:fld>
            <a:endParaRPr lang="en-US" dirty="0"/>
          </a:p>
        </p:txBody>
      </p:sp>
    </p:spTree>
    <p:extLst>
      <p:ext uri="{BB962C8B-B14F-4D97-AF65-F5344CB8AC3E}">
        <p14:creationId xmlns:p14="http://schemas.microsoft.com/office/powerpoint/2010/main" val="442914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lvl="0"/>
            <a:r>
              <a:rPr lang="en-US" dirty="0"/>
              <a:t>he city of Worcester is served by two interstate routes, Interstate 190 and Interstate 290 (shown in black). These interstates provide high mobility service to residential communities to the north, northeast and south sides of the city.</a:t>
            </a:r>
          </a:p>
          <a:p>
            <a:pPr lvl="0"/>
            <a:r>
              <a:rPr lang="en-US" dirty="0"/>
              <a:t>A handful of Other Freeways &amp; Expressways and Other Principal Arterials (shown in red and blue) radiate out from the central core of the city and provide direct service into, out of and through the city, offering connections to the surrounding areas not served by the Interstates.</a:t>
            </a:r>
          </a:p>
          <a:p>
            <a:pPr lvl="0"/>
            <a:r>
              <a:rPr lang="en-US" dirty="0"/>
              <a:t>An even larger number of Minor Arterials (shown in green) provide connectivity between the Interstate, Other Freeways &amp; Expressways and Other Principal Arterials and are rather evenly spaced. Note that only a few of these Minor Arterial routes actually extend outside of the city border, as most of them terminate at Arterials within the city limits.</a:t>
            </a:r>
          </a:p>
          <a:p>
            <a:pPr lvl="0"/>
            <a:r>
              <a:rPr lang="en-US" dirty="0"/>
              <a:t>The Collector roadway system (shown in brown) consists of relatively shorter routes that mainly connect to Minor Arterials.</a:t>
            </a:r>
          </a:p>
          <a:p>
            <a:pPr lvl="0"/>
            <a:r>
              <a:rPr lang="en-US" dirty="0"/>
              <a:t>All other roadways (shown in gray) are Local Roads and comprise the vast majority of the mileage of the city’s roadway network.</a:t>
            </a:r>
          </a:p>
          <a:p>
            <a:endParaRPr lang="en-US" dirty="0"/>
          </a:p>
        </p:txBody>
      </p:sp>
      <p:sp>
        <p:nvSpPr>
          <p:cNvPr id="4" name="Slide Number Placeholder 3"/>
          <p:cNvSpPr>
            <a:spLocks noGrp="1"/>
          </p:cNvSpPr>
          <p:nvPr>
            <p:ph type="sldNum" sz="quarter" idx="10"/>
          </p:nvPr>
        </p:nvSpPr>
        <p:spPr/>
        <p:txBody>
          <a:bodyPr/>
          <a:lstStyle/>
          <a:p>
            <a:fld id="{14C180DE-05A0-42F7-89B2-EA3FF27740CC}" type="slidenum">
              <a:rPr lang="en-US" smtClean="0"/>
              <a:pPr/>
              <a:t>19</a:t>
            </a:fld>
            <a:endParaRPr lang="en-US" dirty="0"/>
          </a:p>
        </p:txBody>
      </p:sp>
    </p:spTree>
    <p:extLst>
      <p:ext uri="{BB962C8B-B14F-4D97-AF65-F5344CB8AC3E}">
        <p14:creationId xmlns:p14="http://schemas.microsoft.com/office/powerpoint/2010/main" val="2043802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180DE-05A0-42F7-89B2-EA3FF27740CC}" type="slidenum">
              <a:rPr lang="en-US" smtClean="0"/>
              <a:pPr/>
              <a:t>28</a:t>
            </a:fld>
            <a:endParaRPr lang="en-US" dirty="0"/>
          </a:p>
        </p:txBody>
      </p:sp>
    </p:spTree>
    <p:extLst>
      <p:ext uri="{BB962C8B-B14F-4D97-AF65-F5344CB8AC3E}">
        <p14:creationId xmlns:p14="http://schemas.microsoft.com/office/powerpoint/2010/main" val="212712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Rural anything outside of urban areas</a:t>
            </a:r>
          </a:p>
        </p:txBody>
      </p:sp>
      <p:sp>
        <p:nvSpPr>
          <p:cNvPr id="4" name="Slide Number Placeholder 3"/>
          <p:cNvSpPr>
            <a:spLocks noGrp="1"/>
          </p:cNvSpPr>
          <p:nvPr>
            <p:ph type="sldNum" sz="quarter" idx="10"/>
          </p:nvPr>
        </p:nvSpPr>
        <p:spPr/>
        <p:txBody>
          <a:bodyPr/>
          <a:lstStyle/>
          <a:p>
            <a:fld id="{14C180DE-05A0-42F7-89B2-EA3FF27740CC}" type="slidenum">
              <a:rPr lang="en-US" smtClean="0"/>
              <a:pPr/>
              <a:t>30</a:t>
            </a:fld>
            <a:endParaRPr lang="en-US" dirty="0"/>
          </a:p>
        </p:txBody>
      </p:sp>
    </p:spTree>
    <p:extLst>
      <p:ext uri="{BB962C8B-B14F-4D97-AF65-F5344CB8AC3E}">
        <p14:creationId xmlns:p14="http://schemas.microsoft.com/office/powerpoint/2010/main" val="212712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Rural anything outside of urban areas</a:t>
            </a:r>
          </a:p>
        </p:txBody>
      </p:sp>
      <p:sp>
        <p:nvSpPr>
          <p:cNvPr id="4" name="Slide Number Placeholder 3"/>
          <p:cNvSpPr>
            <a:spLocks noGrp="1"/>
          </p:cNvSpPr>
          <p:nvPr>
            <p:ph type="sldNum" sz="quarter" idx="10"/>
          </p:nvPr>
        </p:nvSpPr>
        <p:spPr/>
        <p:txBody>
          <a:bodyPr/>
          <a:lstStyle/>
          <a:p>
            <a:fld id="{14C180DE-05A0-42F7-89B2-EA3FF27740CC}" type="slidenum">
              <a:rPr lang="en-US" smtClean="0"/>
              <a:pPr/>
              <a:t>31</a:t>
            </a:fld>
            <a:endParaRPr lang="en-US" dirty="0"/>
          </a:p>
        </p:txBody>
      </p:sp>
    </p:spTree>
    <p:extLst>
      <p:ext uri="{BB962C8B-B14F-4D97-AF65-F5344CB8AC3E}">
        <p14:creationId xmlns:p14="http://schemas.microsoft.com/office/powerpoint/2010/main" val="212712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180DE-05A0-42F7-89B2-EA3FF27740CC}" type="slidenum">
              <a:rPr lang="en-US" smtClean="0"/>
              <a:pPr/>
              <a:t>36</a:t>
            </a:fld>
            <a:endParaRPr lang="en-US" dirty="0"/>
          </a:p>
        </p:txBody>
      </p:sp>
    </p:spTree>
    <p:extLst>
      <p:ext uri="{BB962C8B-B14F-4D97-AF65-F5344CB8AC3E}">
        <p14:creationId xmlns:p14="http://schemas.microsoft.com/office/powerpoint/2010/main" val="266801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180DE-05A0-42F7-89B2-EA3FF27740CC}" type="slidenum">
              <a:rPr lang="en-US" smtClean="0"/>
              <a:pPr/>
              <a:t>37</a:t>
            </a:fld>
            <a:endParaRPr lang="en-US" dirty="0"/>
          </a:p>
        </p:txBody>
      </p:sp>
    </p:spTree>
    <p:extLst>
      <p:ext uri="{BB962C8B-B14F-4D97-AF65-F5344CB8AC3E}">
        <p14:creationId xmlns:p14="http://schemas.microsoft.com/office/powerpoint/2010/main" val="212712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600" y="1676400"/>
            <a:ext cx="95504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itle Placeholder 1"/>
          <p:cNvSpPr>
            <a:spLocks noGrp="1"/>
          </p:cNvSpPr>
          <p:nvPr>
            <p:ph type="title"/>
          </p:nvPr>
        </p:nvSpPr>
        <p:spPr>
          <a:xfrm>
            <a:off x="1625601" y="76200"/>
            <a:ext cx="9521628"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D0265418-4916-42F5-9503-C5094D4152C2}" type="datetime1">
              <a:rPr lang="en-US" sz="1800" kern="0" smtClean="0">
                <a:solidFill>
                  <a:sysClr val="windowText" lastClr="000000"/>
                </a:solidFill>
              </a:rPr>
              <a:t>3/3/2022</a:t>
            </a:fld>
            <a:endParaRPr lang="en-US" sz="1800" kern="0" dirty="0">
              <a:solidFill>
                <a:sysClr val="windowText" lastClr="000000"/>
              </a:solidFill>
            </a:endParaRPr>
          </a:p>
        </p:txBody>
      </p:sp>
      <p:sp>
        <p:nvSpPr>
          <p:cNvPr id="8" name="Footer Placeholder 7"/>
          <p:cNvSpPr>
            <a:spLocks noGrp="1"/>
          </p:cNvSpPr>
          <p:nvPr>
            <p:ph type="ftr" sz="quarter" idx="11"/>
          </p:nvPr>
        </p:nvSpPr>
        <p:spPr/>
        <p:txBody>
          <a:bodyPr/>
          <a:lstStyle/>
          <a:p>
            <a:endParaRPr lang="en-US" sz="1800" kern="0" dirty="0">
              <a:solidFill>
                <a:sysClr val="windowText" lastClr="000000"/>
              </a:solidFill>
            </a:endParaRPr>
          </a:p>
        </p:txBody>
      </p:sp>
      <p:sp>
        <p:nvSpPr>
          <p:cNvPr id="9" name="Slide Number Placeholder 8"/>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177511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FD9A0A-E813-4A33-8B16-F6BC96E2A691}" type="datetime1">
              <a:rPr lang="en-US" sz="1800" kern="0" smtClean="0">
                <a:solidFill>
                  <a:sysClr val="windowText" lastClr="000000"/>
                </a:solidFill>
              </a:rPr>
              <a:t>3/3/2022</a:t>
            </a:fld>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endParaRPr lang="en-US" sz="1800" kern="0" dirty="0">
              <a:solidFill>
                <a:sysClr val="windowText" lastClr="000000"/>
              </a:solidFill>
            </a:endParaRPr>
          </a:p>
        </p:txBody>
      </p:sp>
      <p:sp>
        <p:nvSpPr>
          <p:cNvPr id="6" name="Slide Number Placeholder 5"/>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4374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AB8DF7-928D-45CF-A1E2-53B2381A604B}" type="datetime1">
              <a:rPr lang="en-US" sz="1800" kern="0" smtClean="0">
                <a:solidFill>
                  <a:sysClr val="windowText" lastClr="000000"/>
                </a:solidFill>
              </a:rPr>
              <a:t>3/3/2022</a:t>
            </a:fld>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endParaRPr lang="en-US" sz="1800" kern="0" dirty="0">
              <a:solidFill>
                <a:sysClr val="windowText" lastClr="000000"/>
              </a:solidFill>
            </a:endParaRPr>
          </a:p>
        </p:txBody>
      </p:sp>
      <p:sp>
        <p:nvSpPr>
          <p:cNvPr id="6" name="Slide Number Placeholder 5"/>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336191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29FEDD-D882-4D11-BF53-5036E7367DE8}" type="datetime1">
              <a:rPr lang="en-US" kern="0" smtClean="0"/>
              <a:t>3/3/2022</a:t>
            </a:fld>
            <a:endParaRPr lang="en-US" kern="0" dirty="0"/>
          </a:p>
        </p:txBody>
      </p:sp>
      <p:sp>
        <p:nvSpPr>
          <p:cNvPr id="4" name="Footer Placeholder 3"/>
          <p:cNvSpPr>
            <a:spLocks noGrp="1"/>
          </p:cNvSpPr>
          <p:nvPr>
            <p:ph type="ftr" sz="quarter" idx="11"/>
          </p:nvPr>
        </p:nvSpPr>
        <p:spPr/>
        <p:txBody>
          <a:bodyPr/>
          <a:lstStyle/>
          <a:p>
            <a:endParaRPr lang="en-US" kern="0" dirty="0"/>
          </a:p>
        </p:txBody>
      </p:sp>
      <p:sp>
        <p:nvSpPr>
          <p:cNvPr id="5" name="Slide Number Placeholder 4"/>
          <p:cNvSpPr>
            <a:spLocks noGrp="1"/>
          </p:cNvSpPr>
          <p:nvPr>
            <p:ph type="sldNum" sz="quarter" idx="12"/>
          </p:nvPr>
        </p:nvSpPr>
        <p:spPr/>
        <p:txBody>
          <a:bodyPr/>
          <a:lstStyle/>
          <a:p>
            <a:fld id="{964C510D-D580-43A2-9ABD-5D3EEA2F3D97}" type="slidenum">
              <a:rPr lang="en-US" kern="0" smtClean="0"/>
              <a:pPr/>
              <a:t>‹#›</a:t>
            </a:fld>
            <a:endParaRPr lang="en-US" kern="0" dirty="0"/>
          </a:p>
        </p:txBody>
      </p:sp>
    </p:spTree>
    <p:extLst>
      <p:ext uri="{BB962C8B-B14F-4D97-AF65-F5344CB8AC3E}">
        <p14:creationId xmlns:p14="http://schemas.microsoft.com/office/powerpoint/2010/main" val="156669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4754C-CFB4-4BD4-9400-AFA25C14BA34}" type="datetime1">
              <a:rPr lang="en-US" smtClean="0"/>
              <a:t>3/3/2022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a:t>
            </a:fld>
            <a:endParaRPr lang="en-US" dirty="0"/>
          </a:p>
        </p:txBody>
      </p:sp>
    </p:spTree>
    <p:extLst>
      <p:ext uri="{BB962C8B-B14F-4D97-AF65-F5344CB8AC3E}">
        <p14:creationId xmlns:p14="http://schemas.microsoft.com/office/powerpoint/2010/main" val="3315584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70580" y="1122363"/>
            <a:ext cx="648322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4870580" y="3602038"/>
            <a:ext cx="6483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265418-4916-42F5-9503-C5094D4152C2}" type="datetime1">
              <a:rPr lang="en-US" sz="1800" kern="0" smtClean="0">
                <a:solidFill>
                  <a:sysClr val="windowText" lastClr="000000"/>
                </a:solidFill>
              </a:rPr>
              <a:t>3/3/2022</a:t>
            </a:fld>
            <a:endParaRPr lang="en-US" sz="1800" kern="0" dirty="0">
              <a:solidFill>
                <a:sysClr val="windowText" lastClr="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sz="1800" kern="0" dirty="0">
              <a:solidFill>
                <a:sysClr val="windowText" lastClr="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2779312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80922" y="365125"/>
            <a:ext cx="5372878"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5980922" y="1825625"/>
            <a:ext cx="5372878" cy="435133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6EA95CF-7FD9-4219-9AA8-E1A48E7ABDB3}" type="datetime1">
              <a:rPr lang="en-US" sz="1800" kern="0" smtClean="0">
                <a:solidFill>
                  <a:sysClr val="windowText" lastClr="000000"/>
                </a:solidFill>
              </a:rPr>
              <a:t>3/3/2022</a:t>
            </a:fld>
            <a:endParaRPr lang="en-US" sz="1800" kern="0" dirty="0">
              <a:solidFill>
                <a:sysClr val="windowText" lastClr="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sz="1800" kern="0" dirty="0">
              <a:solidFill>
                <a:sysClr val="windowText" lastClr="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177063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7584" y="1373836"/>
            <a:ext cx="9919866" cy="2852737"/>
          </a:xfrm>
        </p:spPr>
        <p:txBody>
          <a:bodyPr anchor="b"/>
          <a:lstStyle>
            <a:lvl1pPr algn="ctr">
              <a:defRPr sz="6000"/>
            </a:lvl1pPr>
          </a:lstStyle>
          <a:p>
            <a:r>
              <a:rPr lang="en-US"/>
              <a:t>Click to edit Master title style</a:t>
            </a:r>
          </a:p>
        </p:txBody>
      </p:sp>
      <p:sp>
        <p:nvSpPr>
          <p:cNvPr id="3" name="Text Placeholder 2"/>
          <p:cNvSpPr>
            <a:spLocks noGrp="1"/>
          </p:cNvSpPr>
          <p:nvPr>
            <p:ph type="body" idx="1"/>
          </p:nvPr>
        </p:nvSpPr>
        <p:spPr>
          <a:xfrm>
            <a:off x="1427584" y="4253561"/>
            <a:ext cx="9919866"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132415"/>
            <a:ext cx="2743200" cy="365125"/>
          </a:xfrm>
          <a:prstGeom prst="rect">
            <a:avLst/>
          </a:prstGeom>
        </p:spPr>
        <p:txBody>
          <a:bodyPr/>
          <a:lstStyle/>
          <a:p>
            <a:fld id="{364D74D7-DB2A-43E5-A942-F0B23A4581D4}" type="datetime1">
              <a:rPr lang="en-US" sz="1800" kern="0" smtClean="0">
                <a:solidFill>
                  <a:sysClr val="windowText" lastClr="000000"/>
                </a:solidFill>
              </a:rPr>
              <a:t>3/3/2022</a:t>
            </a:fld>
            <a:endParaRPr lang="en-US" sz="1800" kern="0" dirty="0">
              <a:solidFill>
                <a:sysClr val="windowText" lastClr="000000"/>
              </a:solidFill>
            </a:endParaRPr>
          </a:p>
        </p:txBody>
      </p:sp>
      <p:sp>
        <p:nvSpPr>
          <p:cNvPr id="5" name="Footer Placeholder 4"/>
          <p:cNvSpPr>
            <a:spLocks noGrp="1"/>
          </p:cNvSpPr>
          <p:nvPr>
            <p:ph type="ftr" sz="quarter" idx="11"/>
          </p:nvPr>
        </p:nvSpPr>
        <p:spPr>
          <a:xfrm>
            <a:off x="4038600" y="6132415"/>
            <a:ext cx="4114800" cy="365125"/>
          </a:xfrm>
          <a:prstGeom prst="rect">
            <a:avLst/>
          </a:prstGeom>
        </p:spPr>
        <p:txBody>
          <a:bodyPr/>
          <a:lstStyle/>
          <a:p>
            <a:endParaRPr lang="en-US" sz="1800" kern="0" dirty="0">
              <a:solidFill>
                <a:sysClr val="windowText" lastClr="000000"/>
              </a:solidFill>
            </a:endParaRPr>
          </a:p>
        </p:txBody>
      </p:sp>
      <p:sp>
        <p:nvSpPr>
          <p:cNvPr id="6" name="Slide Number Placeholder 5"/>
          <p:cNvSpPr>
            <a:spLocks noGrp="1"/>
          </p:cNvSpPr>
          <p:nvPr>
            <p:ph type="sldNum" sz="quarter" idx="12"/>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
        <p:nvSpPr>
          <p:cNvPr id="7" name="Title Placeholder 1">
            <a:extLst>
              <a:ext uri="{FF2B5EF4-FFF2-40B4-BE49-F238E27FC236}">
                <a16:creationId xmlns:a16="http://schemas.microsoft.com/office/drawing/2014/main" id="{D734032A-66EC-40C8-86BA-04A69691DD21}"/>
              </a:ext>
            </a:extLst>
          </p:cNvPr>
          <p:cNvSpPr txBox="1">
            <a:spLocks/>
          </p:cNvSpPr>
          <p:nvPr userDrawn="1"/>
        </p:nvSpPr>
        <p:spPr>
          <a:xfrm>
            <a:off x="1625601" y="76200"/>
            <a:ext cx="952162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3300925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2612" y="365125"/>
            <a:ext cx="8881188" cy="1325563"/>
          </a:xfrm>
        </p:spPr>
        <p:txBody>
          <a:bodyPr/>
          <a:lstStyle/>
          <a:p>
            <a:r>
              <a:rPr lang="en-US"/>
              <a:t>Click to edit Master title style</a:t>
            </a:r>
          </a:p>
        </p:txBody>
      </p:sp>
      <p:sp>
        <p:nvSpPr>
          <p:cNvPr id="3" name="Content Placeholder 2"/>
          <p:cNvSpPr>
            <a:spLocks noGrp="1"/>
          </p:cNvSpPr>
          <p:nvPr>
            <p:ph sz="half" idx="1"/>
          </p:nvPr>
        </p:nvSpPr>
        <p:spPr>
          <a:xfrm>
            <a:off x="838200" y="2285999"/>
            <a:ext cx="5181600" cy="3750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85999"/>
            <a:ext cx="5181600" cy="3750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838200" y="6132415"/>
            <a:ext cx="2743200" cy="365125"/>
          </a:xfrm>
          <a:prstGeom prst="rect">
            <a:avLst/>
          </a:prstGeom>
        </p:spPr>
        <p:txBody>
          <a:bodyPr/>
          <a:lstStyle/>
          <a:p>
            <a:fld id="{094FB7E0-00EA-49CC-8107-D22FA384AD33}" type="datetime1">
              <a:rPr lang="en-US" sz="1800" kern="0" smtClean="0">
                <a:solidFill>
                  <a:sysClr val="windowText" lastClr="000000"/>
                </a:solidFill>
              </a:rPr>
              <a:t>3/3/2022</a:t>
            </a:fld>
            <a:endParaRPr lang="en-US" sz="1800" kern="0" dirty="0">
              <a:solidFill>
                <a:sysClr val="windowText" lastClr="000000"/>
              </a:solidFill>
            </a:endParaRPr>
          </a:p>
        </p:txBody>
      </p:sp>
      <p:sp>
        <p:nvSpPr>
          <p:cNvPr id="9" name="Footer Placeholder 4"/>
          <p:cNvSpPr>
            <a:spLocks noGrp="1"/>
          </p:cNvSpPr>
          <p:nvPr>
            <p:ph type="ftr" sz="quarter" idx="11"/>
          </p:nvPr>
        </p:nvSpPr>
        <p:spPr>
          <a:xfrm>
            <a:off x="4038600" y="6132415"/>
            <a:ext cx="4114800" cy="365125"/>
          </a:xfrm>
          <a:prstGeom prst="rect">
            <a:avLst/>
          </a:prstGeom>
        </p:spPr>
        <p:txBody>
          <a:bodyPr/>
          <a:lstStyle/>
          <a:p>
            <a:endParaRPr lang="en-US" sz="1800" kern="0" dirty="0">
              <a:solidFill>
                <a:sysClr val="windowText" lastClr="000000"/>
              </a:solidFill>
            </a:endParaRPr>
          </a:p>
        </p:txBody>
      </p:sp>
      <p:sp>
        <p:nvSpPr>
          <p:cNvPr id="10" name="Slide Number Placeholder 5"/>
          <p:cNvSpPr>
            <a:spLocks noGrp="1"/>
          </p:cNvSpPr>
          <p:nvPr>
            <p:ph type="sldNum" sz="quarter" idx="12"/>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3227682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5290" y="365125"/>
            <a:ext cx="8920098" cy="1325563"/>
          </a:xfrm>
        </p:spPr>
        <p:txBody>
          <a:bodyPr/>
          <a:lstStyle/>
          <a:p>
            <a:r>
              <a:rPr lang="en-US"/>
              <a:t>Click to edit Master title style</a:t>
            </a:r>
          </a:p>
        </p:txBody>
      </p:sp>
      <p:sp>
        <p:nvSpPr>
          <p:cNvPr id="3" name="Text Placeholder 2"/>
          <p:cNvSpPr>
            <a:spLocks noGrp="1"/>
          </p:cNvSpPr>
          <p:nvPr>
            <p:ph type="body" idx="1"/>
          </p:nvPr>
        </p:nvSpPr>
        <p:spPr>
          <a:xfrm>
            <a:off x="839788" y="2032370"/>
            <a:ext cx="5157787" cy="6741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789853"/>
            <a:ext cx="5157787" cy="3219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032370"/>
            <a:ext cx="5183188" cy="6741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789853"/>
            <a:ext cx="5183188" cy="3219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838200" y="6132415"/>
            <a:ext cx="2743200" cy="365125"/>
          </a:xfrm>
          <a:prstGeom prst="rect">
            <a:avLst/>
          </a:prstGeom>
        </p:spPr>
        <p:txBody>
          <a:bodyPr/>
          <a:lstStyle/>
          <a:p>
            <a:fld id="{AA4ED5AC-DC2F-4885-A41C-8CFFD5EF5398}" type="datetime1">
              <a:rPr lang="en-US" sz="1800" kern="0" smtClean="0">
                <a:solidFill>
                  <a:sysClr val="windowText" lastClr="000000"/>
                </a:solidFill>
              </a:rPr>
              <a:t>3/3/2022</a:t>
            </a:fld>
            <a:endParaRPr lang="en-US" sz="1800" kern="0" dirty="0">
              <a:solidFill>
                <a:sysClr val="windowText" lastClr="000000"/>
              </a:solidFill>
            </a:endParaRPr>
          </a:p>
        </p:txBody>
      </p:sp>
      <p:sp>
        <p:nvSpPr>
          <p:cNvPr id="11" name="Footer Placeholder 4"/>
          <p:cNvSpPr>
            <a:spLocks noGrp="1"/>
          </p:cNvSpPr>
          <p:nvPr>
            <p:ph type="ftr" sz="quarter" idx="11"/>
          </p:nvPr>
        </p:nvSpPr>
        <p:spPr>
          <a:xfrm>
            <a:off x="4038600" y="6132415"/>
            <a:ext cx="4114800" cy="365125"/>
          </a:xfrm>
          <a:prstGeom prst="rect">
            <a:avLst/>
          </a:prstGeom>
        </p:spPr>
        <p:txBody>
          <a:bodyPr/>
          <a:lstStyle/>
          <a:p>
            <a:endParaRPr lang="en-US" sz="1800" kern="0" dirty="0">
              <a:solidFill>
                <a:sysClr val="windowText" lastClr="000000"/>
              </a:solidFill>
            </a:endParaRPr>
          </a:p>
        </p:txBody>
      </p:sp>
      <p:sp>
        <p:nvSpPr>
          <p:cNvPr id="12" name="Slide Number Placeholder 5"/>
          <p:cNvSpPr>
            <a:spLocks noGrp="1"/>
          </p:cNvSpPr>
          <p:nvPr>
            <p:ph type="sldNum" sz="quarter" idx="12"/>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151904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3282" y="365125"/>
            <a:ext cx="8890518" cy="1325563"/>
          </a:xfrm>
        </p:spPr>
        <p:txBody>
          <a:bodyPr/>
          <a:lstStyle/>
          <a:p>
            <a:r>
              <a:rPr lang="en-US"/>
              <a:t>Click to edit Master title style</a:t>
            </a:r>
          </a:p>
        </p:txBody>
      </p:sp>
      <p:sp>
        <p:nvSpPr>
          <p:cNvPr id="6" name="Date Placeholder 3"/>
          <p:cNvSpPr>
            <a:spLocks noGrp="1"/>
          </p:cNvSpPr>
          <p:nvPr>
            <p:ph type="dt" sz="half" idx="10"/>
          </p:nvPr>
        </p:nvSpPr>
        <p:spPr>
          <a:xfrm>
            <a:off x="838200" y="6132415"/>
            <a:ext cx="2743200" cy="365125"/>
          </a:xfrm>
          <a:prstGeom prst="rect">
            <a:avLst/>
          </a:prstGeom>
        </p:spPr>
        <p:txBody>
          <a:bodyPr/>
          <a:lstStyle/>
          <a:p>
            <a:fld id="{B733A9D6-0ABE-4315-AFE7-B5859988B21D}" type="datetime1">
              <a:rPr lang="en-US" sz="1800" kern="0" smtClean="0">
                <a:solidFill>
                  <a:sysClr val="windowText" lastClr="000000"/>
                </a:solidFill>
              </a:rPr>
              <a:t>3/3/2022</a:t>
            </a:fld>
            <a:endParaRPr lang="en-US" sz="1800" kern="0" dirty="0">
              <a:solidFill>
                <a:sysClr val="windowText" lastClr="000000"/>
              </a:solidFill>
            </a:endParaRPr>
          </a:p>
        </p:txBody>
      </p:sp>
      <p:sp>
        <p:nvSpPr>
          <p:cNvPr id="7" name="Footer Placeholder 4"/>
          <p:cNvSpPr>
            <a:spLocks noGrp="1"/>
          </p:cNvSpPr>
          <p:nvPr>
            <p:ph type="ftr" sz="quarter" idx="11"/>
          </p:nvPr>
        </p:nvSpPr>
        <p:spPr>
          <a:xfrm>
            <a:off x="4038600" y="6132415"/>
            <a:ext cx="4114800" cy="365125"/>
          </a:xfrm>
          <a:prstGeom prst="rect">
            <a:avLst/>
          </a:prstGeom>
        </p:spPr>
        <p:txBody>
          <a:bodyPr/>
          <a:lstStyle/>
          <a:p>
            <a:endParaRPr lang="en-US" sz="1800" kern="0" dirty="0">
              <a:solidFill>
                <a:sysClr val="windowText" lastClr="000000"/>
              </a:solidFill>
            </a:endParaRPr>
          </a:p>
        </p:txBody>
      </p:sp>
      <p:sp>
        <p:nvSpPr>
          <p:cNvPr id="8" name="Slide Number Placeholder 5"/>
          <p:cNvSpPr>
            <a:spLocks noGrp="1"/>
          </p:cNvSpPr>
          <p:nvPr>
            <p:ph type="sldNum" sz="quarter" idx="12"/>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70935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A95CF-7FD9-4219-9AA8-E1A48E7ABDB3}" type="datetime1">
              <a:rPr lang="en-US" sz="1800" kern="0" smtClean="0">
                <a:solidFill>
                  <a:sysClr val="windowText" lastClr="000000"/>
                </a:solidFill>
              </a:rPr>
              <a:t>3/3/2022</a:t>
            </a:fld>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endParaRPr lang="en-US" sz="1800" kern="0" dirty="0">
              <a:solidFill>
                <a:sysClr val="windowText" lastClr="000000"/>
              </a:solidFill>
            </a:endParaRPr>
          </a:p>
        </p:txBody>
      </p:sp>
      <p:sp>
        <p:nvSpPr>
          <p:cNvPr id="6" name="Slide Number Placeholder 5"/>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
        <p:nvSpPr>
          <p:cNvPr id="7" name="Title Placeholder 1"/>
          <p:cNvSpPr>
            <a:spLocks noGrp="1"/>
          </p:cNvSpPr>
          <p:nvPr>
            <p:ph type="title"/>
          </p:nvPr>
        </p:nvSpPr>
        <p:spPr>
          <a:xfrm>
            <a:off x="1625601" y="76200"/>
            <a:ext cx="9521628"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765338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838200" y="6132415"/>
            <a:ext cx="2743200" cy="365125"/>
          </a:xfrm>
          <a:prstGeom prst="rect">
            <a:avLst/>
          </a:prstGeom>
        </p:spPr>
        <p:txBody>
          <a:bodyPr/>
          <a:lstStyle/>
          <a:p>
            <a:fld id="{B9A4C713-51C9-45A8-BD2B-214D2EB09967}" type="datetime1">
              <a:rPr lang="en-US" kern="0" smtClean="0"/>
              <a:t>3/3/2022</a:t>
            </a:fld>
            <a:endParaRPr lang="en-US" kern="0" dirty="0"/>
          </a:p>
        </p:txBody>
      </p:sp>
      <p:sp>
        <p:nvSpPr>
          <p:cNvPr id="6" name="Footer Placeholder 4"/>
          <p:cNvSpPr>
            <a:spLocks noGrp="1"/>
          </p:cNvSpPr>
          <p:nvPr>
            <p:ph type="ftr" sz="quarter" idx="11"/>
          </p:nvPr>
        </p:nvSpPr>
        <p:spPr>
          <a:xfrm>
            <a:off x="4038600" y="6132415"/>
            <a:ext cx="4114800" cy="365125"/>
          </a:xfrm>
          <a:prstGeom prst="rect">
            <a:avLst/>
          </a:prstGeom>
        </p:spPr>
        <p:txBody>
          <a:bodyPr/>
          <a:lstStyle/>
          <a:p>
            <a:endParaRPr lang="en-US" kern="0" dirty="0"/>
          </a:p>
        </p:txBody>
      </p:sp>
      <p:sp>
        <p:nvSpPr>
          <p:cNvPr id="7" name="Slide Number Placeholder 5"/>
          <p:cNvSpPr>
            <a:spLocks noGrp="1"/>
          </p:cNvSpPr>
          <p:nvPr>
            <p:ph type="sldNum" sz="quarter" idx="12"/>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kern="0" smtClean="0"/>
              <a:pPr/>
              <a:t>‹#›</a:t>
            </a:fld>
            <a:endParaRPr lang="en-US" kern="0" dirty="0"/>
          </a:p>
        </p:txBody>
      </p:sp>
    </p:spTree>
    <p:extLst>
      <p:ext uri="{BB962C8B-B14F-4D97-AF65-F5344CB8AC3E}">
        <p14:creationId xmlns:p14="http://schemas.microsoft.com/office/powerpoint/2010/main" val="165194627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72645"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606074" y="457201"/>
            <a:ext cx="4749314"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72645"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p:cNvSpPr>
            <a:spLocks noGrp="1"/>
          </p:cNvSpPr>
          <p:nvPr>
            <p:ph type="dt" sz="half" idx="10"/>
          </p:nvPr>
        </p:nvSpPr>
        <p:spPr>
          <a:xfrm>
            <a:off x="838200" y="6132415"/>
            <a:ext cx="2743200" cy="365125"/>
          </a:xfrm>
          <a:prstGeom prst="rect">
            <a:avLst/>
          </a:prstGeom>
        </p:spPr>
        <p:txBody>
          <a:bodyPr/>
          <a:lstStyle/>
          <a:p>
            <a:fld id="{BC8AD953-B954-4406-9170-1180D2BFE7EB}" type="datetime1">
              <a:rPr lang="en-US" sz="1800" kern="0" smtClean="0">
                <a:solidFill>
                  <a:sysClr val="windowText" lastClr="000000"/>
                </a:solidFill>
              </a:rPr>
              <a:t>3/3/2022</a:t>
            </a:fld>
            <a:endParaRPr lang="en-US" sz="1800" kern="0" dirty="0">
              <a:solidFill>
                <a:sysClr val="windowText" lastClr="000000"/>
              </a:solidFill>
            </a:endParaRPr>
          </a:p>
        </p:txBody>
      </p:sp>
      <p:sp>
        <p:nvSpPr>
          <p:cNvPr id="9" name="Footer Placeholder 4"/>
          <p:cNvSpPr>
            <a:spLocks noGrp="1"/>
          </p:cNvSpPr>
          <p:nvPr>
            <p:ph type="ftr" sz="quarter" idx="11"/>
          </p:nvPr>
        </p:nvSpPr>
        <p:spPr>
          <a:xfrm>
            <a:off x="4038600" y="6132415"/>
            <a:ext cx="4114800" cy="365125"/>
          </a:xfrm>
          <a:prstGeom prst="rect">
            <a:avLst/>
          </a:prstGeom>
        </p:spPr>
        <p:txBody>
          <a:bodyPr/>
          <a:lstStyle/>
          <a:p>
            <a:endParaRPr lang="en-US" sz="1800" kern="0" dirty="0">
              <a:solidFill>
                <a:sysClr val="windowText" lastClr="000000"/>
              </a:solidFill>
            </a:endParaRPr>
          </a:p>
        </p:txBody>
      </p:sp>
      <p:sp>
        <p:nvSpPr>
          <p:cNvPr id="10" name="Slide Number Placeholder 5"/>
          <p:cNvSpPr>
            <a:spLocks noGrp="1"/>
          </p:cNvSpPr>
          <p:nvPr>
            <p:ph type="sldNum" sz="quarter" idx="12"/>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347186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3984"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690049" y="457201"/>
            <a:ext cx="510387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5398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p:cNvSpPr>
            <a:spLocks noGrp="1"/>
          </p:cNvSpPr>
          <p:nvPr>
            <p:ph type="dt" sz="half" idx="10"/>
          </p:nvPr>
        </p:nvSpPr>
        <p:spPr>
          <a:xfrm>
            <a:off x="838200" y="6132415"/>
            <a:ext cx="2743200" cy="365125"/>
          </a:xfrm>
        </p:spPr>
        <p:txBody>
          <a:bodyPr/>
          <a:lstStyle/>
          <a:p>
            <a:fld id="{62C8C09F-643F-429B-A3FB-D85DFD0344CD}" type="datetime1">
              <a:rPr lang="en-US" sz="1800" kern="0" smtClean="0">
                <a:solidFill>
                  <a:sysClr val="windowText" lastClr="000000"/>
                </a:solidFill>
              </a:rPr>
              <a:t>3/3/2022</a:t>
            </a:fld>
            <a:endParaRPr lang="en-US" sz="1800" kern="0" dirty="0">
              <a:solidFill>
                <a:sysClr val="windowText" lastClr="000000"/>
              </a:solidFill>
            </a:endParaRPr>
          </a:p>
        </p:txBody>
      </p:sp>
      <p:sp>
        <p:nvSpPr>
          <p:cNvPr id="9" name="Footer Placeholder 4"/>
          <p:cNvSpPr>
            <a:spLocks noGrp="1"/>
          </p:cNvSpPr>
          <p:nvPr>
            <p:ph type="ftr" sz="quarter" idx="11"/>
          </p:nvPr>
        </p:nvSpPr>
        <p:spPr>
          <a:xfrm>
            <a:off x="4038600" y="6132415"/>
            <a:ext cx="4114800" cy="365125"/>
          </a:xfrm>
        </p:spPr>
        <p:txBody>
          <a:bodyPr/>
          <a:lstStyle/>
          <a:p>
            <a:endParaRPr lang="en-US" sz="1800" kern="0" dirty="0">
              <a:solidFill>
                <a:sysClr val="windowText" lastClr="000000"/>
              </a:solidFill>
            </a:endParaRPr>
          </a:p>
        </p:txBody>
      </p:sp>
      <p:sp>
        <p:nvSpPr>
          <p:cNvPr id="10" name="Slide Number Placeholder 5"/>
          <p:cNvSpPr>
            <a:spLocks noGrp="1"/>
          </p:cNvSpPr>
          <p:nvPr>
            <p:ph type="sldNum" sz="quarter" idx="12"/>
          </p:nvPr>
        </p:nvSpPr>
        <p:spPr>
          <a:xfrm>
            <a:off x="8610600" y="6132415"/>
            <a:ext cx="2743200" cy="365125"/>
          </a:xfrm>
        </p:spPr>
        <p:txBody>
          <a:bodyPr/>
          <a:lstStyle>
            <a:lvl1pPr>
              <a:defRPr>
                <a:solidFill>
                  <a:schemeClr val="bg1"/>
                </a:solidFill>
              </a:defRPr>
            </a:lvl1p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
        <p:nvSpPr>
          <p:cNvPr id="11" name="Title Placeholder 1">
            <a:extLst>
              <a:ext uri="{FF2B5EF4-FFF2-40B4-BE49-F238E27FC236}">
                <a16:creationId xmlns:a16="http://schemas.microsoft.com/office/drawing/2014/main" id="{E0643F1F-0074-45CF-AAF5-6D3F92FB79CB}"/>
              </a:ext>
            </a:extLst>
          </p:cNvPr>
          <p:cNvSpPr txBox="1">
            <a:spLocks/>
          </p:cNvSpPr>
          <p:nvPr userDrawn="1"/>
        </p:nvSpPr>
        <p:spPr>
          <a:xfrm>
            <a:off x="1625601" y="76200"/>
            <a:ext cx="952162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1099879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838200" y="6132415"/>
            <a:ext cx="2743200" cy="365125"/>
          </a:xfrm>
          <a:prstGeom prst="rect">
            <a:avLst/>
          </a:prstGeom>
        </p:spPr>
        <p:txBody>
          <a:bodyPr/>
          <a:lstStyle/>
          <a:p>
            <a:fld id="{B9A4C713-51C9-45A8-BD2B-214D2EB09967}" type="datetime1">
              <a:rPr lang="en-US" kern="0" smtClean="0"/>
              <a:t>3/3/2022</a:t>
            </a:fld>
            <a:endParaRPr lang="en-US" kern="0" dirty="0"/>
          </a:p>
        </p:txBody>
      </p:sp>
      <p:sp>
        <p:nvSpPr>
          <p:cNvPr id="6" name="Footer Placeholder 4"/>
          <p:cNvSpPr>
            <a:spLocks noGrp="1"/>
          </p:cNvSpPr>
          <p:nvPr>
            <p:ph type="ftr" sz="quarter" idx="11"/>
          </p:nvPr>
        </p:nvSpPr>
        <p:spPr>
          <a:xfrm>
            <a:off x="4038600" y="6132415"/>
            <a:ext cx="4114800" cy="365125"/>
          </a:xfrm>
          <a:prstGeom prst="rect">
            <a:avLst/>
          </a:prstGeom>
        </p:spPr>
        <p:txBody>
          <a:bodyPr/>
          <a:lstStyle/>
          <a:p>
            <a:endParaRPr lang="en-US" kern="0" dirty="0"/>
          </a:p>
        </p:txBody>
      </p:sp>
      <p:sp>
        <p:nvSpPr>
          <p:cNvPr id="7" name="Slide Number Placeholder 5"/>
          <p:cNvSpPr>
            <a:spLocks noGrp="1"/>
          </p:cNvSpPr>
          <p:nvPr>
            <p:ph type="sldNum" sz="quarter" idx="12"/>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kern="0" smtClean="0"/>
              <a:pPr/>
              <a:t>‹#›</a:t>
            </a:fld>
            <a:endParaRPr lang="en-US" kern="0" dirty="0"/>
          </a:p>
        </p:txBody>
      </p:sp>
    </p:spTree>
    <p:extLst>
      <p:ext uri="{BB962C8B-B14F-4D97-AF65-F5344CB8AC3E}">
        <p14:creationId xmlns:p14="http://schemas.microsoft.com/office/powerpoint/2010/main" val="165184636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32000" y="3581401"/>
            <a:ext cx="9347200" cy="1362075"/>
          </a:xfrm>
          <a:solidFill>
            <a:schemeClr val="bg1"/>
          </a:solidFill>
        </p:spPr>
        <p:txBody>
          <a:bodyPr anchor="t"/>
          <a:lstStyle>
            <a:lvl1pPr algn="l">
              <a:defRPr sz="4000" b="1" cap="all">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32000" y="1752601"/>
            <a:ext cx="92456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D74D7-DB2A-43E5-A942-F0B23A4581D4}" type="datetime1">
              <a:rPr lang="en-US" sz="1800" kern="0" smtClean="0">
                <a:solidFill>
                  <a:sysClr val="windowText" lastClr="000000"/>
                </a:solidFill>
              </a:rPr>
              <a:t>3/3/2022</a:t>
            </a:fld>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endParaRPr lang="en-US" sz="1800" kern="0" dirty="0">
              <a:solidFill>
                <a:sysClr val="windowText" lastClr="000000"/>
              </a:solidFill>
            </a:endParaRPr>
          </a:p>
        </p:txBody>
      </p:sp>
      <p:sp>
        <p:nvSpPr>
          <p:cNvPr id="6" name="Slide Number Placeholder 5"/>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
        <p:nvSpPr>
          <p:cNvPr id="7" name="Title Placeholder 1"/>
          <p:cNvSpPr txBox="1">
            <a:spLocks/>
          </p:cNvSpPr>
          <p:nvPr userDrawn="1"/>
        </p:nvSpPr>
        <p:spPr>
          <a:xfrm>
            <a:off x="1625601" y="76200"/>
            <a:ext cx="952162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792318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1905000"/>
            <a:ext cx="4876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05600" y="1905000"/>
            <a:ext cx="5283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4FB7E0-00EA-49CC-8107-D22FA384AD33}" type="datetime1">
              <a:rPr lang="en-US" sz="1800" kern="0" smtClean="0">
                <a:solidFill>
                  <a:sysClr val="windowText" lastClr="000000"/>
                </a:solidFill>
              </a:rPr>
              <a:t>3/3/2022</a:t>
            </a:fld>
            <a:endParaRPr lang="en-US" sz="1800" kern="0" dirty="0">
              <a:solidFill>
                <a:sysClr val="windowText" lastClr="000000"/>
              </a:solidFill>
            </a:endParaRPr>
          </a:p>
        </p:txBody>
      </p:sp>
      <p:sp>
        <p:nvSpPr>
          <p:cNvPr id="6" name="Footer Placeholder 5"/>
          <p:cNvSpPr>
            <a:spLocks noGrp="1"/>
          </p:cNvSpPr>
          <p:nvPr>
            <p:ph type="ftr" sz="quarter" idx="11"/>
          </p:nvPr>
        </p:nvSpPr>
        <p:spPr/>
        <p:txBody>
          <a:bodyPr/>
          <a:lstStyle/>
          <a:p>
            <a:endParaRPr lang="en-US" sz="1800" kern="0" dirty="0">
              <a:solidFill>
                <a:sysClr val="windowText" lastClr="000000"/>
              </a:solidFill>
            </a:endParaRPr>
          </a:p>
        </p:txBody>
      </p:sp>
      <p:sp>
        <p:nvSpPr>
          <p:cNvPr id="7" name="Slide Number Placeholder 6"/>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89911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5600" y="1828800"/>
            <a:ext cx="4602569"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625600" y="2590800"/>
            <a:ext cx="4572000" cy="29079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1" y="1828800"/>
            <a:ext cx="44746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05601" y="2603162"/>
            <a:ext cx="4474633" cy="2895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4ED5AC-DC2F-4885-A41C-8CFFD5EF5398}" type="datetime1">
              <a:rPr lang="en-US" sz="1800" kern="0" smtClean="0">
                <a:solidFill>
                  <a:sysClr val="windowText" lastClr="000000"/>
                </a:solidFill>
              </a:rPr>
              <a:t>3/3/2022</a:t>
            </a:fld>
            <a:endParaRPr lang="en-US" sz="1800" kern="0" dirty="0">
              <a:solidFill>
                <a:sysClr val="windowText" lastClr="000000"/>
              </a:solidFill>
            </a:endParaRPr>
          </a:p>
        </p:txBody>
      </p:sp>
      <p:sp>
        <p:nvSpPr>
          <p:cNvPr id="8" name="Footer Placeholder 7"/>
          <p:cNvSpPr>
            <a:spLocks noGrp="1"/>
          </p:cNvSpPr>
          <p:nvPr>
            <p:ph type="ftr" sz="quarter" idx="11"/>
          </p:nvPr>
        </p:nvSpPr>
        <p:spPr/>
        <p:txBody>
          <a:bodyPr/>
          <a:lstStyle/>
          <a:p>
            <a:endParaRPr lang="en-US" sz="1800" kern="0" dirty="0">
              <a:solidFill>
                <a:sysClr val="windowText" lastClr="000000"/>
              </a:solidFill>
            </a:endParaRPr>
          </a:p>
        </p:txBody>
      </p:sp>
      <p:sp>
        <p:nvSpPr>
          <p:cNvPr id="9" name="Slide Number Placeholder 8"/>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280810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33A9D6-0ABE-4315-AFE7-B5859988B21D}" type="datetime1">
              <a:rPr lang="en-US" sz="1800" kern="0" smtClean="0">
                <a:solidFill>
                  <a:sysClr val="windowText" lastClr="000000"/>
                </a:solidFill>
              </a:rPr>
              <a:t>3/3/2022</a:t>
            </a:fld>
            <a:endParaRPr lang="en-US" sz="1800" kern="0" dirty="0">
              <a:solidFill>
                <a:sysClr val="windowText" lastClr="000000"/>
              </a:solidFill>
            </a:endParaRPr>
          </a:p>
        </p:txBody>
      </p:sp>
      <p:sp>
        <p:nvSpPr>
          <p:cNvPr id="4" name="Footer Placeholder 3"/>
          <p:cNvSpPr>
            <a:spLocks noGrp="1"/>
          </p:cNvSpPr>
          <p:nvPr>
            <p:ph type="ftr" sz="quarter" idx="11"/>
          </p:nvPr>
        </p:nvSpPr>
        <p:spPr/>
        <p:txBody>
          <a:bodyPr/>
          <a:lstStyle/>
          <a:p>
            <a:endParaRPr lang="en-US" sz="1800" kern="0" dirty="0">
              <a:solidFill>
                <a:sysClr val="windowText" lastClr="000000"/>
              </a:solidFill>
            </a:endParaRPr>
          </a:p>
        </p:txBody>
      </p:sp>
      <p:sp>
        <p:nvSpPr>
          <p:cNvPr id="5" name="Slide Number Placeholder 4"/>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Tree>
    <p:extLst>
      <p:ext uri="{BB962C8B-B14F-4D97-AF65-F5344CB8AC3E}">
        <p14:creationId xmlns:p14="http://schemas.microsoft.com/office/powerpoint/2010/main" val="83264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5F17A-E199-4EB7-821B-48D94ABB1B41}" type="datetime1">
              <a:rPr lang="en-US" sz="1800" kern="0" smtClean="0">
                <a:solidFill>
                  <a:sysClr val="windowText" lastClr="000000"/>
                </a:solidFill>
              </a:rPr>
              <a:t>3/3/2022</a:t>
            </a:fld>
            <a:endParaRPr lang="en-US" sz="1800" kern="0" dirty="0">
              <a:solidFill>
                <a:sysClr val="windowText" lastClr="000000"/>
              </a:solidFill>
            </a:endParaRPr>
          </a:p>
        </p:txBody>
      </p:sp>
      <p:sp>
        <p:nvSpPr>
          <p:cNvPr id="3" name="Footer Placeholder 2"/>
          <p:cNvSpPr>
            <a:spLocks noGrp="1"/>
          </p:cNvSpPr>
          <p:nvPr>
            <p:ph type="ftr" sz="quarter" idx="11"/>
          </p:nvPr>
        </p:nvSpPr>
        <p:spPr/>
        <p:txBody>
          <a:bodyPr/>
          <a:lstStyle/>
          <a:p>
            <a:endParaRPr lang="en-US" sz="1800" kern="0" dirty="0">
              <a:solidFill>
                <a:sysClr val="windowText" lastClr="000000"/>
              </a:solidFill>
            </a:endParaRPr>
          </a:p>
        </p:txBody>
      </p:sp>
      <p:sp>
        <p:nvSpPr>
          <p:cNvPr id="4" name="Slide Number Placeholder 3"/>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
        <p:nvSpPr>
          <p:cNvPr id="5" name="Title Placeholder 1"/>
          <p:cNvSpPr>
            <a:spLocks noGrp="1"/>
          </p:cNvSpPr>
          <p:nvPr>
            <p:ph type="title"/>
          </p:nvPr>
        </p:nvSpPr>
        <p:spPr>
          <a:xfrm>
            <a:off x="1625601" y="76200"/>
            <a:ext cx="9521628"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609908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76401"/>
            <a:ext cx="6815667"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76401"/>
            <a:ext cx="4011084"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8AD953-B954-4406-9170-1180D2BFE7EB}" type="datetime1">
              <a:rPr lang="en-US" sz="1800" kern="0" smtClean="0">
                <a:solidFill>
                  <a:sysClr val="windowText" lastClr="000000"/>
                </a:solidFill>
              </a:rPr>
              <a:t>3/3/2022</a:t>
            </a:fld>
            <a:endParaRPr lang="en-US" sz="1800" kern="0" dirty="0">
              <a:solidFill>
                <a:sysClr val="windowText" lastClr="000000"/>
              </a:solidFill>
            </a:endParaRPr>
          </a:p>
        </p:txBody>
      </p:sp>
      <p:sp>
        <p:nvSpPr>
          <p:cNvPr id="6" name="Footer Placeholder 5"/>
          <p:cNvSpPr>
            <a:spLocks noGrp="1"/>
          </p:cNvSpPr>
          <p:nvPr>
            <p:ph type="ftr" sz="quarter" idx="11"/>
          </p:nvPr>
        </p:nvSpPr>
        <p:spPr/>
        <p:txBody>
          <a:bodyPr/>
          <a:lstStyle/>
          <a:p>
            <a:endParaRPr lang="en-US" sz="1800" kern="0" dirty="0">
              <a:solidFill>
                <a:sysClr val="windowText" lastClr="000000"/>
              </a:solidFill>
            </a:endParaRPr>
          </a:p>
        </p:txBody>
      </p:sp>
      <p:sp>
        <p:nvSpPr>
          <p:cNvPr id="7" name="Slide Number Placeholder 6"/>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
        <p:nvSpPr>
          <p:cNvPr id="8" name="Title Placeholder 1"/>
          <p:cNvSpPr>
            <a:spLocks noGrp="1"/>
          </p:cNvSpPr>
          <p:nvPr>
            <p:ph type="title"/>
          </p:nvPr>
        </p:nvSpPr>
        <p:spPr>
          <a:xfrm>
            <a:off x="1625601" y="76200"/>
            <a:ext cx="9521628"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31677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48200"/>
            <a:ext cx="7315200" cy="566738"/>
          </a:xfrm>
        </p:spPr>
        <p:txBody>
          <a:bodyPr anchor="b"/>
          <a:lstStyle>
            <a:lvl1pPr algn="l">
              <a:defRPr sz="2000" b="1">
                <a:solidFill>
                  <a:schemeClr val="accent3">
                    <a:lumMod val="50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1752600"/>
            <a:ext cx="7315200" cy="29749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595938"/>
            <a:ext cx="73152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C8C09F-643F-429B-A3FB-D85DFD0344CD}" type="datetime1">
              <a:rPr lang="en-US" sz="1800" kern="0" smtClean="0">
                <a:solidFill>
                  <a:sysClr val="windowText" lastClr="000000"/>
                </a:solidFill>
              </a:rPr>
              <a:t>3/3/2022</a:t>
            </a:fld>
            <a:endParaRPr lang="en-US" sz="1800" kern="0" dirty="0">
              <a:solidFill>
                <a:sysClr val="windowText" lastClr="000000"/>
              </a:solidFill>
            </a:endParaRPr>
          </a:p>
        </p:txBody>
      </p:sp>
      <p:sp>
        <p:nvSpPr>
          <p:cNvPr id="6" name="Footer Placeholder 5"/>
          <p:cNvSpPr>
            <a:spLocks noGrp="1"/>
          </p:cNvSpPr>
          <p:nvPr>
            <p:ph type="ftr" sz="quarter" idx="11"/>
          </p:nvPr>
        </p:nvSpPr>
        <p:spPr/>
        <p:txBody>
          <a:bodyPr/>
          <a:lstStyle/>
          <a:p>
            <a:endParaRPr lang="en-US" sz="1800" kern="0" dirty="0">
              <a:solidFill>
                <a:sysClr val="windowText" lastClr="000000"/>
              </a:solidFill>
            </a:endParaRPr>
          </a:p>
        </p:txBody>
      </p:sp>
      <p:sp>
        <p:nvSpPr>
          <p:cNvPr id="7" name="Slide Number Placeholder 6"/>
          <p:cNvSpPr>
            <a:spLocks noGrp="1"/>
          </p:cNvSpPr>
          <p:nvPr>
            <p:ph type="sldNum" sz="quarter" idx="12"/>
          </p:nvPr>
        </p:nvSpPr>
        <p:spPr/>
        <p:txBody>
          <a:bodyPr/>
          <a:lstStyle/>
          <a:p>
            <a:fld id="{964C510D-D580-43A2-9ABD-5D3EEA2F3D97}" type="slidenum">
              <a:rPr lang="en-US" sz="1800" kern="0" smtClean="0">
                <a:solidFill>
                  <a:sysClr val="windowText" lastClr="000000"/>
                </a:solidFill>
              </a:rPr>
              <a:pPr/>
              <a:t>‹#›</a:t>
            </a:fld>
            <a:endParaRPr lang="en-US" sz="1800" kern="0" dirty="0">
              <a:solidFill>
                <a:sysClr val="windowText" lastClr="000000"/>
              </a:solidFill>
            </a:endParaRPr>
          </a:p>
        </p:txBody>
      </p:sp>
      <p:sp>
        <p:nvSpPr>
          <p:cNvPr id="8" name="Title Placeholder 1"/>
          <p:cNvSpPr txBox="1">
            <a:spLocks/>
          </p:cNvSpPr>
          <p:nvPr userDrawn="1"/>
        </p:nvSpPr>
        <p:spPr>
          <a:xfrm>
            <a:off x="1625601" y="76200"/>
            <a:ext cx="952162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37409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5601" y="76200"/>
            <a:ext cx="9521628"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25600" y="1676401"/>
            <a:ext cx="9550400" cy="4343399"/>
          </a:xfrm>
          <a:prstGeom prst="rect">
            <a:avLst/>
          </a:prstGeom>
          <a:solidFill>
            <a:schemeClr val="bg1"/>
          </a:solidFill>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51200" y="6324601"/>
            <a:ext cx="1422400" cy="365125"/>
          </a:xfrm>
          <a:prstGeom prst="rect">
            <a:avLst/>
          </a:prstGeom>
        </p:spPr>
        <p:txBody>
          <a:bodyPr vert="horz" lIns="91440" tIns="45720" rIns="91440" bIns="45720" rtlCol="0" anchor="ctr"/>
          <a:lstStyle>
            <a:lvl1pPr algn="l">
              <a:defRPr sz="1200">
                <a:solidFill>
                  <a:schemeClr val="bg1"/>
                </a:solidFill>
              </a:defRPr>
            </a:lvl1pPr>
          </a:lstStyle>
          <a:p>
            <a:fld id="{B9A4C713-51C9-45A8-BD2B-214D2EB09967}" type="datetime1">
              <a:rPr lang="en-US" kern="0" smtClean="0"/>
              <a:t>3/3/2022</a:t>
            </a:fld>
            <a:endParaRPr lang="en-US" kern="0" dirty="0"/>
          </a:p>
        </p:txBody>
      </p:sp>
      <p:sp>
        <p:nvSpPr>
          <p:cNvPr id="5" name="Footer Placeholder 4"/>
          <p:cNvSpPr>
            <a:spLocks noGrp="1"/>
          </p:cNvSpPr>
          <p:nvPr>
            <p:ph type="ftr" sz="quarter" idx="3"/>
          </p:nvPr>
        </p:nvSpPr>
        <p:spPr>
          <a:xfrm>
            <a:off x="4876800" y="6324601"/>
            <a:ext cx="3454400" cy="365125"/>
          </a:xfrm>
          <a:prstGeom prst="rect">
            <a:avLst/>
          </a:prstGeom>
        </p:spPr>
        <p:txBody>
          <a:bodyPr vert="horz" lIns="91440" tIns="45720" rIns="91440" bIns="45720" rtlCol="0" anchor="ctr"/>
          <a:lstStyle>
            <a:lvl1pPr algn="ctr">
              <a:defRPr sz="1200">
                <a:solidFill>
                  <a:schemeClr val="bg1"/>
                </a:solidFill>
              </a:defRPr>
            </a:lvl1pPr>
          </a:lstStyle>
          <a:p>
            <a:endParaRPr lang="en-US" kern="0" dirty="0"/>
          </a:p>
        </p:txBody>
      </p:sp>
      <p:sp>
        <p:nvSpPr>
          <p:cNvPr id="6" name="Slide Number Placeholder 5"/>
          <p:cNvSpPr>
            <a:spLocks noGrp="1"/>
          </p:cNvSpPr>
          <p:nvPr>
            <p:ph type="sldNum" sz="quarter" idx="4"/>
          </p:nvPr>
        </p:nvSpPr>
        <p:spPr>
          <a:xfrm>
            <a:off x="8432800" y="6324601"/>
            <a:ext cx="2844800" cy="365125"/>
          </a:xfrm>
          <a:prstGeom prst="rect">
            <a:avLst/>
          </a:prstGeom>
        </p:spPr>
        <p:txBody>
          <a:bodyPr vert="horz" lIns="91440" tIns="45720" rIns="91440" bIns="45720" rtlCol="0" anchor="ctr"/>
          <a:lstStyle>
            <a:lvl1pPr algn="r">
              <a:defRPr sz="1200">
                <a:solidFill>
                  <a:schemeClr val="bg1"/>
                </a:solidFill>
              </a:defRPr>
            </a:lvl1pPr>
          </a:lstStyle>
          <a:p>
            <a:fld id="{964C510D-D580-43A2-9ABD-5D3EEA2F3D97}" type="slidenum">
              <a:rPr lang="en-US" kern="0" smtClean="0"/>
              <a:pPr/>
              <a:t>‹#›</a:t>
            </a:fld>
            <a:endParaRPr lang="en-US" kern="0" dirty="0"/>
          </a:p>
        </p:txBody>
      </p:sp>
    </p:spTree>
    <p:extLst>
      <p:ext uri="{BB962C8B-B14F-4D97-AF65-F5344CB8AC3E}">
        <p14:creationId xmlns:p14="http://schemas.microsoft.com/office/powerpoint/2010/main" val="348054924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3910" y="365126"/>
            <a:ext cx="8759890" cy="12459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3910" y="1825625"/>
            <a:ext cx="8759890" cy="4089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132415"/>
            <a:ext cx="2743200" cy="365125"/>
          </a:xfrm>
          <a:prstGeom prst="rect">
            <a:avLst/>
          </a:prstGeom>
        </p:spPr>
        <p:txBody>
          <a:bodyPr/>
          <a:lstStyle/>
          <a:p>
            <a:fld id="{B9A4C713-51C9-45A8-BD2B-214D2EB09967}" type="datetime1">
              <a:rPr lang="en-US" kern="0" smtClean="0"/>
              <a:t>3/3/2022</a:t>
            </a:fld>
            <a:endParaRPr lang="en-US" kern="0" dirty="0"/>
          </a:p>
        </p:txBody>
      </p:sp>
      <p:sp>
        <p:nvSpPr>
          <p:cNvPr id="8" name="Footer Placeholder 4"/>
          <p:cNvSpPr>
            <a:spLocks noGrp="1"/>
          </p:cNvSpPr>
          <p:nvPr>
            <p:ph type="ftr" sz="quarter" idx="3"/>
          </p:nvPr>
        </p:nvSpPr>
        <p:spPr>
          <a:xfrm>
            <a:off x="4038600" y="6132415"/>
            <a:ext cx="4114800" cy="365125"/>
          </a:xfrm>
          <a:prstGeom prst="rect">
            <a:avLst/>
          </a:prstGeom>
        </p:spPr>
        <p:txBody>
          <a:bodyPr/>
          <a:lstStyle/>
          <a:p>
            <a:endParaRPr lang="en-US" kern="0" dirty="0"/>
          </a:p>
        </p:txBody>
      </p:sp>
      <p:sp>
        <p:nvSpPr>
          <p:cNvPr id="9" name="Slide Number Placeholder 5"/>
          <p:cNvSpPr>
            <a:spLocks noGrp="1"/>
          </p:cNvSpPr>
          <p:nvPr>
            <p:ph type="sldNum" sz="quarter" idx="4"/>
          </p:nvPr>
        </p:nvSpPr>
        <p:spPr>
          <a:xfrm>
            <a:off x="8610600" y="6132415"/>
            <a:ext cx="2743200" cy="365125"/>
          </a:xfrm>
          <a:prstGeom prst="rect">
            <a:avLst/>
          </a:prstGeom>
        </p:spPr>
        <p:txBody>
          <a:bodyPr/>
          <a:lstStyle>
            <a:lvl1pPr>
              <a:defRPr>
                <a:solidFill>
                  <a:schemeClr val="bg1"/>
                </a:solidFill>
              </a:defRPr>
            </a:lvl1pPr>
          </a:lstStyle>
          <a:p>
            <a:fld id="{964C510D-D580-43A2-9ABD-5D3EEA2F3D97}" type="slidenum">
              <a:rPr lang="en-US" kern="0" smtClean="0"/>
              <a:pPr/>
              <a:t>‹#›</a:t>
            </a:fld>
            <a:endParaRPr lang="en-US" kern="0" dirty="0"/>
          </a:p>
        </p:txBody>
      </p:sp>
    </p:spTree>
    <p:extLst>
      <p:ext uri="{BB962C8B-B14F-4D97-AF65-F5344CB8AC3E}">
        <p14:creationId xmlns:p14="http://schemas.microsoft.com/office/powerpoint/2010/main" val="313523960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www.fhwa.dot.gov/planning/processes/statewide/related/highway_functional_classifications/section00.cfm" TargetMode="External"/><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hyperlink" Target="https://www.fhwa.dot.gov/planning/processes/statewide/related/highway_functional_classifications/fcauab.pdf" TargetMode="Externa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mailto:Supin.Yoder@dot.gov"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fhwa.dot.gov/planning/" TargetMode="External"/><Relationship Id="rId5" Type="http://schemas.openxmlformats.org/officeDocument/2006/relationships/hyperlink" Target="mailto:Joseph.Hausman@dot.gov" TargetMode="External"/><Relationship Id="rId4" Type="http://schemas.openxmlformats.org/officeDocument/2006/relationships/hyperlink" Target="https://hepgis.fhwa.dot.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901574"/>
            <a:ext cx="8839200" cy="2209800"/>
          </a:xfrm>
        </p:spPr>
        <p:txBody>
          <a:bodyPr>
            <a:normAutofit/>
          </a:bodyPr>
          <a:lstStyle/>
          <a:p>
            <a:pPr algn="ctr"/>
            <a:r>
              <a:rPr lang="en-US" sz="4800" b="1" dirty="0"/>
              <a:t>FHWA’s Functional  Classification and Adjusted Urban Area Boundary Guidelines</a:t>
            </a:r>
          </a:p>
        </p:txBody>
      </p:sp>
      <p:sp>
        <p:nvSpPr>
          <p:cNvPr id="3" name="Subtitle 2"/>
          <p:cNvSpPr>
            <a:spLocks noGrp="1"/>
          </p:cNvSpPr>
          <p:nvPr>
            <p:ph type="subTitle" idx="1"/>
          </p:nvPr>
        </p:nvSpPr>
        <p:spPr>
          <a:xfrm>
            <a:off x="3581400" y="3711575"/>
            <a:ext cx="8153400" cy="2057400"/>
          </a:xfrm>
        </p:spPr>
        <p:txBody>
          <a:bodyPr>
            <a:normAutofit/>
          </a:bodyPr>
          <a:lstStyle/>
          <a:p>
            <a:r>
              <a:rPr lang="en-US" dirty="0"/>
              <a:t>Joseph Hausman and Supin Yoder </a:t>
            </a:r>
          </a:p>
          <a:p>
            <a:r>
              <a:rPr lang="en-US" dirty="0"/>
              <a:t>FHWA Office of Planning</a:t>
            </a:r>
          </a:p>
          <a:p>
            <a:r>
              <a:rPr lang="en-US" dirty="0"/>
              <a:t>Systems Planning &amp; Analysis Team</a:t>
            </a:r>
          </a:p>
          <a:p>
            <a:endParaRPr lang="en-US"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FC Concepts - Mobility</a:t>
            </a:r>
          </a:p>
        </p:txBody>
      </p:sp>
      <p:sp>
        <p:nvSpPr>
          <p:cNvPr id="3" name="Slide Number Placeholder 2"/>
          <p:cNvSpPr>
            <a:spLocks noGrp="1"/>
          </p:cNvSpPr>
          <p:nvPr>
            <p:ph type="sldNum" sz="quarter" idx="12"/>
          </p:nvPr>
        </p:nvSpPr>
        <p:spPr/>
        <p:txBody>
          <a:bodyPr/>
          <a:lstStyle/>
          <a:p>
            <a:fld id="{43FCB429-8A15-403D-9842-44D8C03FA0B6}" type="slidenum">
              <a:rPr lang="en-US" smtClean="0"/>
              <a:pPr/>
              <a:t>10</a:t>
            </a:fld>
            <a:endParaRPr lang="en-US" dirty="0"/>
          </a:p>
        </p:txBody>
      </p:sp>
      <p:pic>
        <p:nvPicPr>
          <p:cNvPr id="13" name="Picture 12" descr="Eisenhower-Johnson_Memorial_Tunnel.jpg"/>
          <p:cNvPicPr/>
          <p:nvPr/>
        </p:nvPicPr>
        <p:blipFill>
          <a:blip r:embed="rId2" cstate="print"/>
          <a:stretch>
            <a:fillRect/>
          </a:stretch>
        </p:blipFill>
        <p:spPr>
          <a:xfrm>
            <a:off x="6764755" y="1990919"/>
            <a:ext cx="5213885" cy="3055615"/>
          </a:xfrm>
          <a:prstGeom prst="rect">
            <a:avLst/>
          </a:prstGeom>
        </p:spPr>
      </p:pic>
      <p:sp>
        <p:nvSpPr>
          <p:cNvPr id="14" name="Rectangle 13"/>
          <p:cNvSpPr/>
          <p:nvPr/>
        </p:nvSpPr>
        <p:spPr>
          <a:xfrm>
            <a:off x="7459370" y="5248814"/>
            <a:ext cx="3824654" cy="400110"/>
          </a:xfrm>
          <a:prstGeom prst="rect">
            <a:avLst/>
          </a:prstGeom>
        </p:spPr>
        <p:txBody>
          <a:bodyPr wrap="square">
            <a:spAutoFit/>
          </a:bodyPr>
          <a:lstStyle/>
          <a:p>
            <a:r>
              <a:rPr lang="en-US" sz="2000" dirty="0"/>
              <a:t>Inside the Eisenhower Tunnel</a:t>
            </a:r>
          </a:p>
        </p:txBody>
      </p:sp>
      <p:grpSp>
        <p:nvGrpSpPr>
          <p:cNvPr id="15" name="Group 14"/>
          <p:cNvGrpSpPr/>
          <p:nvPr/>
        </p:nvGrpSpPr>
        <p:grpSpPr>
          <a:xfrm>
            <a:off x="1806278" y="1838942"/>
            <a:ext cx="4600984" cy="3581400"/>
            <a:chOff x="0" y="0"/>
            <a:chExt cx="9144000" cy="6858000"/>
          </a:xfrm>
        </p:grpSpPr>
        <p:pic>
          <p:nvPicPr>
            <p:cNvPr id="16" name="Picture 15"/>
            <p:cNvPicPr/>
            <p:nvPr/>
          </p:nvPicPr>
          <p:blipFill>
            <a:blip r:embed="rId3" cstate="print"/>
            <a:srcRect l="31771" t="28508" r="8662" b="6200"/>
            <a:stretch>
              <a:fillRect/>
            </a:stretch>
          </p:blipFill>
          <p:spPr bwMode="auto">
            <a:xfrm>
              <a:off x="0" y="0"/>
              <a:ext cx="9144000" cy="6858000"/>
            </a:xfrm>
            <a:prstGeom prst="rect">
              <a:avLst/>
            </a:prstGeom>
            <a:noFill/>
            <a:ln w="9525">
              <a:noFill/>
              <a:miter lim="800000"/>
              <a:headEnd/>
              <a:tailEnd/>
            </a:ln>
          </p:spPr>
        </p:pic>
        <p:cxnSp>
          <p:nvCxnSpPr>
            <p:cNvPr id="17" name="AutoShape 2"/>
            <p:cNvCxnSpPr>
              <a:cxnSpLocks noChangeShapeType="1"/>
            </p:cNvCxnSpPr>
            <p:nvPr/>
          </p:nvCxnSpPr>
          <p:spPr bwMode="auto">
            <a:xfrm flipV="1">
              <a:off x="0" y="3810000"/>
              <a:ext cx="594360" cy="219076"/>
            </a:xfrm>
            <a:prstGeom prst="straightConnector1">
              <a:avLst/>
            </a:prstGeom>
            <a:noFill/>
            <a:ln w="63500">
              <a:solidFill>
                <a:srgbClr val="FF0000"/>
              </a:solidFill>
              <a:round/>
              <a:headEnd/>
              <a:tailEnd/>
            </a:ln>
          </p:spPr>
        </p:cxnSp>
        <p:cxnSp>
          <p:nvCxnSpPr>
            <p:cNvPr id="18" name="AutoShape 3"/>
            <p:cNvCxnSpPr>
              <a:cxnSpLocks noChangeShapeType="1"/>
            </p:cNvCxnSpPr>
            <p:nvPr/>
          </p:nvCxnSpPr>
          <p:spPr bwMode="auto">
            <a:xfrm flipV="1">
              <a:off x="8470105" y="3581400"/>
              <a:ext cx="369095" cy="171454"/>
            </a:xfrm>
            <a:prstGeom prst="straightConnector1">
              <a:avLst/>
            </a:prstGeom>
            <a:noFill/>
            <a:ln w="63500">
              <a:solidFill>
                <a:srgbClr val="FF0000"/>
              </a:solidFill>
              <a:round/>
              <a:headEnd/>
              <a:tailEnd/>
            </a:ln>
          </p:spPr>
        </p:cxnSp>
        <p:cxnSp>
          <p:nvCxnSpPr>
            <p:cNvPr id="19" name="AutoShape 3"/>
            <p:cNvCxnSpPr>
              <a:cxnSpLocks noChangeShapeType="1"/>
            </p:cNvCxnSpPr>
            <p:nvPr/>
          </p:nvCxnSpPr>
          <p:spPr bwMode="auto">
            <a:xfrm flipV="1">
              <a:off x="8836819" y="3352800"/>
              <a:ext cx="304800" cy="230987"/>
            </a:xfrm>
            <a:prstGeom prst="straightConnector1">
              <a:avLst/>
            </a:prstGeom>
            <a:noFill/>
            <a:ln w="63500">
              <a:solidFill>
                <a:srgbClr val="FF0000"/>
              </a:solidFill>
              <a:round/>
              <a:headEnd/>
              <a:tailEnd/>
            </a:ln>
          </p:spPr>
        </p:cxnSp>
        <p:cxnSp>
          <p:nvCxnSpPr>
            <p:cNvPr id="20" name="Straight Connector 19"/>
            <p:cNvCxnSpPr/>
            <p:nvPr/>
          </p:nvCxnSpPr>
          <p:spPr>
            <a:xfrm>
              <a:off x="849489" y="3804354"/>
              <a:ext cx="7467600" cy="0"/>
            </a:xfrm>
            <a:prstGeom prst="line">
              <a:avLst/>
            </a:prstGeom>
            <a:ln w="635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1842721" y="5568596"/>
            <a:ext cx="4440441"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000" dirty="0"/>
              <a:t>Eisenhower (and Johnson) Tunnels along I-70, west of Denver, CO</a:t>
            </a:r>
          </a:p>
        </p:txBody>
      </p:sp>
    </p:spTree>
    <p:extLst>
      <p:ext uri="{BB962C8B-B14F-4D97-AF65-F5344CB8AC3E}">
        <p14:creationId xmlns:p14="http://schemas.microsoft.com/office/powerpoint/2010/main" val="3681595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172" y="328144"/>
            <a:ext cx="8423988" cy="1325563"/>
          </a:xfrm>
        </p:spPr>
        <p:txBody>
          <a:bodyPr/>
          <a:lstStyle/>
          <a:p>
            <a:r>
              <a:rPr lang="en-US" b="1" dirty="0"/>
              <a:t>FC Concepts - Access</a:t>
            </a:r>
          </a:p>
        </p:txBody>
      </p:sp>
      <p:sp>
        <p:nvSpPr>
          <p:cNvPr id="3" name="Content Placeholder 2"/>
          <p:cNvSpPr>
            <a:spLocks noGrp="1"/>
          </p:cNvSpPr>
          <p:nvPr>
            <p:ph sz="half" idx="1"/>
          </p:nvPr>
        </p:nvSpPr>
        <p:spPr>
          <a:xfrm>
            <a:off x="525517" y="2667000"/>
            <a:ext cx="4227732" cy="257149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spcAft>
                <a:spcPts val="1000"/>
              </a:spcAft>
            </a:pPr>
            <a:r>
              <a:rPr lang="en-US" sz="2400" dirty="0"/>
              <a:t>Mobility: Few opportunities for entry and exit and low travel friction </a:t>
            </a:r>
          </a:p>
          <a:p>
            <a:pPr>
              <a:spcAft>
                <a:spcPts val="1000"/>
              </a:spcAft>
            </a:pPr>
            <a:r>
              <a:rPr lang="en-US" sz="2400" dirty="0"/>
              <a:t>Accessibility function: Provides many opportunities for entry and exit; higher travel friction</a:t>
            </a:r>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9" name="Content Placeholder 8">
            <a:extLst>
              <a:ext uri="{FF2B5EF4-FFF2-40B4-BE49-F238E27FC236}">
                <a16:creationId xmlns:a16="http://schemas.microsoft.com/office/drawing/2014/main" id="{1EC53821-C041-4FBD-9E68-08FC4CDE9F91}"/>
              </a:ext>
            </a:extLst>
          </p:cNvPr>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43FCB429-8A15-403D-9842-44D8C03FA0B6}" type="slidenum">
              <a:rPr lang="en-US" smtClean="0"/>
              <a:pPr/>
              <a:t>11</a:t>
            </a:fld>
            <a:endParaRPr lang="en-US" dirty="0"/>
          </a:p>
        </p:txBody>
      </p:sp>
      <p:grpSp>
        <p:nvGrpSpPr>
          <p:cNvPr id="22" name="Group 21"/>
          <p:cNvGrpSpPr/>
          <p:nvPr/>
        </p:nvGrpSpPr>
        <p:grpSpPr>
          <a:xfrm>
            <a:off x="4876800" y="1481938"/>
            <a:ext cx="6534834" cy="4572000"/>
            <a:chOff x="127000" y="-183895"/>
            <a:chExt cx="9144000" cy="6858000"/>
          </a:xfrm>
        </p:grpSpPr>
        <p:pic>
          <p:nvPicPr>
            <p:cNvPr id="23" name="Picture 22"/>
            <p:cNvPicPr/>
            <p:nvPr/>
          </p:nvPicPr>
          <p:blipFill>
            <a:blip r:embed="rId2" cstate="print"/>
            <a:srcRect l="32405" t="28538" r="7972" b="6033"/>
            <a:stretch>
              <a:fillRect/>
            </a:stretch>
          </p:blipFill>
          <p:spPr bwMode="auto">
            <a:xfrm>
              <a:off x="127000" y="-183895"/>
              <a:ext cx="9144000" cy="6858000"/>
            </a:xfrm>
            <a:prstGeom prst="rect">
              <a:avLst/>
            </a:prstGeom>
            <a:noFill/>
            <a:ln w="9525">
              <a:noFill/>
              <a:miter lim="800000"/>
              <a:headEnd/>
              <a:tailEnd/>
            </a:ln>
          </p:spPr>
        </p:pic>
        <p:cxnSp>
          <p:nvCxnSpPr>
            <p:cNvPr id="24" name="Straight Connector 23"/>
            <p:cNvCxnSpPr/>
            <p:nvPr/>
          </p:nvCxnSpPr>
          <p:spPr>
            <a:xfrm>
              <a:off x="3175000" y="3091568"/>
              <a:ext cx="27432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F5564B24-FD1E-46A4-BFE0-AEC8D1168228}"/>
              </a:ext>
            </a:extLst>
          </p:cNvPr>
          <p:cNvSpPr txBox="1"/>
          <p:nvPr/>
        </p:nvSpPr>
        <p:spPr>
          <a:xfrm>
            <a:off x="9429534" y="1014554"/>
            <a:ext cx="1953183" cy="369332"/>
          </a:xfrm>
          <a:prstGeom prst="rect">
            <a:avLst/>
          </a:prstGeom>
          <a:noFill/>
        </p:spPr>
        <p:txBody>
          <a:bodyPr wrap="square" rtlCol="0">
            <a:spAutoFit/>
          </a:bodyPr>
          <a:lstStyle/>
          <a:p>
            <a:pPr algn="r"/>
            <a:r>
              <a:rPr lang="en-US" dirty="0"/>
              <a:t>Eisenhower Court</a:t>
            </a:r>
          </a:p>
        </p:txBody>
      </p:sp>
    </p:spTree>
    <p:extLst>
      <p:ext uri="{BB962C8B-B14F-4D97-AF65-F5344CB8AC3E}">
        <p14:creationId xmlns:p14="http://schemas.microsoft.com/office/powerpoint/2010/main" val="2601416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762000"/>
            <a:ext cx="6927850" cy="949973"/>
          </a:xfrm>
        </p:spPr>
        <p:txBody>
          <a:bodyPr/>
          <a:lstStyle/>
          <a:p>
            <a:r>
              <a:rPr lang="en-US" b="1" dirty="0"/>
              <a:t>FC Influencers</a:t>
            </a:r>
          </a:p>
        </p:txBody>
      </p:sp>
      <p:sp>
        <p:nvSpPr>
          <p:cNvPr id="3" name="Content Placeholder 2"/>
          <p:cNvSpPr>
            <a:spLocks noGrp="1"/>
          </p:cNvSpPr>
          <p:nvPr>
            <p:ph type="body" idx="1"/>
          </p:nvPr>
        </p:nvSpPr>
        <p:spPr>
          <a:xfrm>
            <a:off x="1181100" y="2133075"/>
            <a:ext cx="5257800" cy="375420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tIns="365760">
            <a:normAutofit fontScale="25000" lnSpcReduction="20000"/>
          </a:bodyPr>
          <a:lstStyle/>
          <a:p>
            <a:pPr algn="l">
              <a:spcBef>
                <a:spcPts val="600"/>
              </a:spcBef>
              <a:spcAft>
                <a:spcPts val="600"/>
              </a:spcAft>
            </a:pPr>
            <a:r>
              <a:rPr lang="en-US" sz="7000" u="sng" dirty="0">
                <a:solidFill>
                  <a:schemeClr val="tx1"/>
                </a:solidFill>
              </a:rPr>
              <a:t>Trip length</a:t>
            </a:r>
            <a:r>
              <a:rPr lang="en-US" sz="7000" dirty="0">
                <a:solidFill>
                  <a:schemeClr val="tx1"/>
                </a:solidFill>
              </a:rPr>
              <a:t>: Longer trips – More Principal Arterial use.  Shorter trips – more Local/Collector use.</a:t>
            </a:r>
          </a:p>
          <a:p>
            <a:pPr algn="l">
              <a:spcBef>
                <a:spcPts val="600"/>
              </a:spcBef>
              <a:spcAft>
                <a:spcPts val="600"/>
              </a:spcAft>
            </a:pPr>
            <a:r>
              <a:rPr lang="en-US" sz="7000" u="sng" dirty="0">
                <a:solidFill>
                  <a:schemeClr val="tx1"/>
                </a:solidFill>
              </a:rPr>
              <a:t>Access points</a:t>
            </a:r>
            <a:r>
              <a:rPr lang="en-US" sz="7000" dirty="0">
                <a:solidFill>
                  <a:schemeClr val="tx1"/>
                </a:solidFill>
              </a:rPr>
              <a:t>: In theory, Surface Arterials provide the least access for-grade roads – Access Management tries to preserve function.  </a:t>
            </a:r>
          </a:p>
          <a:p>
            <a:pPr algn="l">
              <a:spcBef>
                <a:spcPts val="600"/>
              </a:spcBef>
              <a:spcAft>
                <a:spcPts val="600"/>
              </a:spcAft>
            </a:pPr>
            <a:r>
              <a:rPr lang="en-US" sz="7000" dirty="0">
                <a:solidFill>
                  <a:schemeClr val="tx1"/>
                </a:solidFill>
              </a:rPr>
              <a:t>Speed limit</a:t>
            </a:r>
          </a:p>
          <a:p>
            <a:pPr algn="l">
              <a:spcBef>
                <a:spcPts val="600"/>
              </a:spcBef>
              <a:spcAft>
                <a:spcPts val="600"/>
              </a:spcAft>
            </a:pPr>
            <a:r>
              <a:rPr lang="en-US" sz="7000" dirty="0">
                <a:solidFill>
                  <a:schemeClr val="tx1"/>
                </a:solidFill>
              </a:rPr>
              <a:t>Route spacing</a:t>
            </a:r>
          </a:p>
          <a:p>
            <a:pPr algn="l">
              <a:spcBef>
                <a:spcPts val="600"/>
              </a:spcBef>
              <a:spcAft>
                <a:spcPts val="600"/>
              </a:spcAft>
            </a:pPr>
            <a:r>
              <a:rPr lang="en-US" sz="7000" dirty="0">
                <a:solidFill>
                  <a:schemeClr val="tx1"/>
                </a:solidFill>
              </a:rPr>
              <a:t>Usage / traffic volume</a:t>
            </a:r>
          </a:p>
          <a:p>
            <a:pPr algn="l">
              <a:spcBef>
                <a:spcPts val="600"/>
              </a:spcBef>
              <a:spcAft>
                <a:spcPts val="600"/>
              </a:spcAft>
            </a:pPr>
            <a:r>
              <a:rPr lang="en-US" sz="7000" dirty="0">
                <a:solidFill>
                  <a:schemeClr val="tx1"/>
                </a:solidFill>
              </a:rPr>
              <a:t>Number of lanes</a:t>
            </a:r>
          </a:p>
          <a:p>
            <a:pPr algn="l">
              <a:spcBef>
                <a:spcPts val="600"/>
              </a:spcBef>
              <a:spcAft>
                <a:spcPts val="600"/>
              </a:spcAft>
            </a:pPr>
            <a:r>
              <a:rPr lang="en-US" sz="7000" dirty="0">
                <a:solidFill>
                  <a:schemeClr val="tx1"/>
                </a:solidFill>
              </a:rPr>
              <a:t>Connections to activity </a:t>
            </a:r>
            <a:br>
              <a:rPr lang="en-US" sz="7000" dirty="0">
                <a:solidFill>
                  <a:schemeClr val="tx1"/>
                </a:solidFill>
              </a:rPr>
            </a:br>
            <a:r>
              <a:rPr lang="en-US" sz="7000" dirty="0">
                <a:solidFill>
                  <a:schemeClr val="tx1"/>
                </a:solidFill>
              </a:rPr>
              <a:t>centers</a:t>
            </a:r>
          </a:p>
          <a:p>
            <a:pPr>
              <a:spcAft>
                <a:spcPts val="1000"/>
              </a:spcAft>
            </a:pPr>
            <a:endParaRPr lang="en-US" sz="2400" dirty="0"/>
          </a:p>
          <a:p>
            <a:pPr>
              <a:spcAft>
                <a:spcPts val="1000"/>
              </a:spcAft>
            </a:pPr>
            <a:endParaRPr lang="en-US" sz="24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12</a:t>
            </a:fld>
            <a:endParaRPr lang="en-US" dirty="0"/>
          </a:p>
        </p:txBody>
      </p:sp>
      <p:pic>
        <p:nvPicPr>
          <p:cNvPr id="5" name="Picture 4"/>
          <p:cNvPicPr/>
          <p:nvPr/>
        </p:nvPicPr>
        <p:blipFill rotWithShape="1">
          <a:blip r:embed="rId3" cstate="print"/>
          <a:srcRect b="8012"/>
          <a:stretch/>
        </p:blipFill>
        <p:spPr>
          <a:xfrm>
            <a:off x="6553200" y="2057400"/>
            <a:ext cx="5486400" cy="3886200"/>
          </a:xfrm>
          <a:prstGeom prst="rect">
            <a:avLst/>
          </a:prstGeom>
        </p:spPr>
      </p:pic>
    </p:spTree>
    <p:extLst>
      <p:ext uri="{BB962C8B-B14F-4D97-AF65-F5344CB8AC3E}">
        <p14:creationId xmlns:p14="http://schemas.microsoft.com/office/powerpoint/2010/main" val="82991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72200" y="1222274"/>
            <a:ext cx="5181600" cy="1943712"/>
            <a:chOff x="4953000" y="957530"/>
            <a:chExt cx="2943225" cy="2538145"/>
          </a:xfrm>
        </p:grpSpPr>
        <p:pic>
          <p:nvPicPr>
            <p:cNvPr id="1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990600"/>
              <a:ext cx="2943225" cy="2505075"/>
            </a:xfrm>
            <a:prstGeom prst="rect">
              <a:avLst/>
            </a:prstGeom>
            <a:noFill/>
          </p:spPr>
        </p:pic>
        <p:sp>
          <p:nvSpPr>
            <p:cNvPr id="15" name="Text Box 57"/>
            <p:cNvSpPr txBox="1">
              <a:spLocks noChangeArrowheads="1"/>
            </p:cNvSpPr>
            <p:nvPr/>
          </p:nvSpPr>
          <p:spPr bwMode="auto">
            <a:xfrm>
              <a:off x="5392735" y="957530"/>
              <a:ext cx="858747" cy="6762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rPr>
                <a:t>                   </a:t>
              </a:r>
              <a:r>
                <a:rPr kumimoji="0" lang="en-US" sz="900" b="0" i="0" u="none" strike="noStrike" cap="none" normalizeH="0" baseline="0" dirty="0">
                  <a:ln>
                    <a:noFill/>
                  </a:ln>
                  <a:solidFill>
                    <a:schemeClr val="tx1"/>
                  </a:solidFill>
                  <a:effectLst/>
                  <a:latin typeface="Calibri" pitchFamily="34" charset="0"/>
                </a:rPr>
                <a:t>Arterials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Calibri" pitchFamily="34" charset="0"/>
                </a:rPr>
                <a:t>                        Collectors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Calibri" pitchFamily="34" charset="0"/>
                </a:rPr>
                <a:t>                        Locals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cxnSp>
          <p:nvCxnSpPr>
            <p:cNvPr id="16" name="AutoShape 58"/>
            <p:cNvCxnSpPr>
              <a:cxnSpLocks noChangeShapeType="1"/>
            </p:cNvCxnSpPr>
            <p:nvPr/>
          </p:nvCxnSpPr>
          <p:spPr bwMode="auto">
            <a:xfrm flipV="1">
              <a:off x="5515675" y="1130748"/>
              <a:ext cx="216414" cy="80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 name="AutoShape 59"/>
            <p:cNvCxnSpPr>
              <a:cxnSpLocks noChangeShapeType="1"/>
            </p:cNvCxnSpPr>
            <p:nvPr/>
          </p:nvCxnSpPr>
          <p:spPr bwMode="auto">
            <a:xfrm>
              <a:off x="5515675" y="1295668"/>
              <a:ext cx="216414" cy="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9" name="AutoShape 60"/>
            <p:cNvCxnSpPr>
              <a:cxnSpLocks noChangeShapeType="1"/>
            </p:cNvCxnSpPr>
            <p:nvPr/>
          </p:nvCxnSpPr>
          <p:spPr bwMode="auto">
            <a:xfrm>
              <a:off x="5515675" y="1468884"/>
              <a:ext cx="216414" cy="0"/>
            </a:xfrm>
            <a:prstGeom prst="straightConnector1">
              <a:avLst/>
            </a:prstGeom>
            <a:noFill/>
            <a:ln w="9525">
              <a:solidFill>
                <a:srgbClr val="00B050"/>
              </a:solidFill>
              <a:round/>
              <a:headEnd/>
              <a:tailEnd/>
            </a:ln>
            <a:extLst>
              <a:ext uri="{909E8E84-426E-40DD-AFC4-6F175D3DCCD1}">
                <a14:hiddenFill xmlns:a14="http://schemas.microsoft.com/office/drawing/2010/main">
                  <a:noFill/>
                </a14:hiddenFill>
              </a:ext>
            </a:extLst>
          </p:spPr>
        </p:cxnSp>
      </p:grpSp>
      <p:sp>
        <p:nvSpPr>
          <p:cNvPr id="2" name="Title 1"/>
          <p:cNvSpPr>
            <a:spLocks noGrp="1"/>
          </p:cNvSpPr>
          <p:nvPr>
            <p:ph type="title"/>
          </p:nvPr>
        </p:nvSpPr>
        <p:spPr>
          <a:xfrm>
            <a:off x="5207001" y="91937"/>
            <a:ext cx="6400800" cy="1143000"/>
          </a:xfrm>
        </p:spPr>
        <p:txBody>
          <a:bodyPr/>
          <a:lstStyle/>
          <a:p>
            <a:r>
              <a:rPr lang="en-US" b="1" dirty="0"/>
              <a:t>FC Concepts: Continuity</a:t>
            </a:r>
          </a:p>
        </p:txBody>
      </p:sp>
      <p:sp>
        <p:nvSpPr>
          <p:cNvPr id="3" name="Content Placeholder 2"/>
          <p:cNvSpPr>
            <a:spLocks noGrp="1"/>
          </p:cNvSpPr>
          <p:nvPr>
            <p:ph idx="1"/>
          </p:nvPr>
        </p:nvSpPr>
        <p:spPr>
          <a:xfrm>
            <a:off x="228600" y="2776609"/>
            <a:ext cx="5349240" cy="1981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spcAft>
                <a:spcPts val="1000"/>
              </a:spcAft>
            </a:pPr>
            <a:r>
              <a:rPr lang="en-US" sz="2400" dirty="0"/>
              <a:t>A roadway of a higher classification should not terminate at a single roadway of a lower classification.</a:t>
            </a:r>
          </a:p>
          <a:p>
            <a:pPr>
              <a:spcAft>
                <a:spcPts val="1000"/>
              </a:spcAft>
            </a:pPr>
            <a:r>
              <a:rPr lang="en-US" sz="2400" dirty="0"/>
              <a:t>Of course there are exceptions…</a:t>
            </a: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13</a:t>
            </a:fld>
            <a:endParaRPr lang="en-US" dirty="0"/>
          </a:p>
        </p:txBody>
      </p:sp>
      <p:sp>
        <p:nvSpPr>
          <p:cNvPr id="6" name="Rectangle 3"/>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8" name="Picture 17" descr="FuncClass-BourneC.jpg"/>
          <p:cNvPicPr/>
          <p:nvPr/>
        </p:nvPicPr>
        <p:blipFill>
          <a:blip r:embed="rId3" cstate="print"/>
          <a:stretch>
            <a:fillRect/>
          </a:stretch>
        </p:blipFill>
        <p:spPr>
          <a:xfrm>
            <a:off x="5820507" y="3767209"/>
            <a:ext cx="5130800" cy="2574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820507" y="4793679"/>
            <a:ext cx="2653287" cy="307777"/>
          </a:xfrm>
          <a:prstGeom prst="rect">
            <a:avLst/>
          </a:prstGeom>
        </p:spPr>
        <p:txBody>
          <a:bodyPr wrap="square">
            <a:spAutoFit/>
          </a:bodyPr>
          <a:lstStyle/>
          <a:p>
            <a:r>
              <a:rPr lang="en-US" sz="1400" dirty="0"/>
              <a:t>Wings Neck Road, Bourne, MA </a:t>
            </a:r>
          </a:p>
        </p:txBody>
      </p:sp>
    </p:spTree>
    <p:extLst>
      <p:ext uri="{BB962C8B-B14F-4D97-AF65-F5344CB8AC3E}">
        <p14:creationId xmlns:p14="http://schemas.microsoft.com/office/powerpoint/2010/main" val="82991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210" y="560659"/>
            <a:ext cx="8389240" cy="88849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4800" b="1" dirty="0"/>
              <a:t>Principal Arterials Characteristics</a:t>
            </a:r>
          </a:p>
        </p:txBody>
      </p:sp>
      <p:sp>
        <p:nvSpPr>
          <p:cNvPr id="5" name="Text Placeholder 4">
            <a:extLst>
              <a:ext uri="{FF2B5EF4-FFF2-40B4-BE49-F238E27FC236}">
                <a16:creationId xmlns:a16="http://schemas.microsoft.com/office/drawing/2014/main" id="{36FBF179-B756-445D-9B44-BBE5775321CA}"/>
              </a:ext>
            </a:extLst>
          </p:cNvPr>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43FCB429-8A15-403D-9842-44D8C03FA0B6}" type="slidenum">
              <a:rPr lang="en-US" smtClean="0"/>
              <a:pPr/>
              <a:t>14</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29975852"/>
              </p:ext>
            </p:extLst>
          </p:nvPr>
        </p:nvGraphicFramePr>
        <p:xfrm>
          <a:off x="1371600" y="1763816"/>
          <a:ext cx="10591800" cy="4321461"/>
        </p:xfrm>
        <a:graphic>
          <a:graphicData uri="http://schemas.openxmlformats.org/drawingml/2006/table">
            <a:tbl>
              <a:tblPr firstRow="1" firstCol="1" bandRow="1">
                <a:tableStyleId>{5C22544A-7EE6-4342-B048-85BDC9FD1C3A}</a:tableStyleId>
              </a:tblPr>
              <a:tblGrid>
                <a:gridCol w="5842583">
                  <a:extLst>
                    <a:ext uri="{9D8B030D-6E8A-4147-A177-3AD203B41FA5}">
                      <a16:colId xmlns:a16="http://schemas.microsoft.com/office/drawing/2014/main" val="20000"/>
                    </a:ext>
                  </a:extLst>
                </a:gridCol>
                <a:gridCol w="4749217">
                  <a:extLst>
                    <a:ext uri="{9D8B030D-6E8A-4147-A177-3AD203B41FA5}">
                      <a16:colId xmlns:a16="http://schemas.microsoft.com/office/drawing/2014/main" val="20001"/>
                    </a:ext>
                  </a:extLst>
                </a:gridCol>
              </a:tblGrid>
              <a:tr h="337253">
                <a:tc>
                  <a:txBody>
                    <a:bodyPr/>
                    <a:lstStyle/>
                    <a:p>
                      <a:pPr marL="0" marR="0" algn="ctr">
                        <a:lnSpc>
                          <a:spcPts val="1000"/>
                        </a:lnSpc>
                        <a:spcBef>
                          <a:spcPts val="0"/>
                        </a:spcBef>
                        <a:spcAft>
                          <a:spcPts val="0"/>
                        </a:spcAft>
                      </a:pPr>
                      <a:r>
                        <a:rPr lang="en-US" sz="1600" kern="950" dirty="0">
                          <a:effectLst/>
                        </a:rPr>
                        <a:t>Urban</a:t>
                      </a:r>
                      <a:endParaRPr lang="en-US" sz="1600" dirty="0">
                        <a:effectLst/>
                        <a:latin typeface="Calibri"/>
                        <a:ea typeface="Times New Roman"/>
                        <a:cs typeface="Times New Roman"/>
                      </a:endParaRPr>
                    </a:p>
                  </a:txBody>
                  <a:tcPr marL="68580" marR="68580" marT="0" marB="0" anchor="b"/>
                </a:tc>
                <a:tc>
                  <a:txBody>
                    <a:bodyPr/>
                    <a:lstStyle/>
                    <a:p>
                      <a:pPr marL="0" marR="0" algn="ctr">
                        <a:lnSpc>
                          <a:spcPts val="1000"/>
                        </a:lnSpc>
                        <a:spcBef>
                          <a:spcPts val="0"/>
                        </a:spcBef>
                        <a:spcAft>
                          <a:spcPts val="0"/>
                        </a:spcAft>
                      </a:pPr>
                      <a:r>
                        <a:rPr lang="en-US" sz="1600" kern="950" dirty="0">
                          <a:effectLst/>
                        </a:rPr>
                        <a:t>Rural</a:t>
                      </a:r>
                      <a:endParaRPr lang="en-US" sz="1600" dirty="0">
                        <a:effectLst/>
                        <a:latin typeface="Calibri"/>
                        <a:ea typeface="Times New Roman"/>
                        <a:cs typeface="Times New Roman"/>
                      </a:endParaRPr>
                    </a:p>
                  </a:txBody>
                  <a:tcPr marL="68580" marR="68580" marT="0" marB="0" anchor="b"/>
                </a:tc>
                <a:extLst>
                  <a:ext uri="{0D108BD9-81ED-4DB2-BD59-A6C34878D82A}">
                    <a16:rowId xmlns:a16="http://schemas.microsoft.com/office/drawing/2014/main" val="10000"/>
                  </a:ext>
                </a:extLst>
              </a:tr>
              <a:tr h="3984208">
                <a:tc>
                  <a:txBody>
                    <a:bodyPr/>
                    <a:lstStyle/>
                    <a:p>
                      <a:pPr marL="342900" marR="0" lvl="0" indent="-342900">
                        <a:lnSpc>
                          <a:spcPct val="100000"/>
                        </a:lnSpc>
                        <a:spcBef>
                          <a:spcPts val="0"/>
                        </a:spcBef>
                        <a:spcAft>
                          <a:spcPts val="0"/>
                        </a:spcAft>
                        <a:buFont typeface="Symbol"/>
                        <a:buChar char=""/>
                      </a:pPr>
                      <a:endParaRPr lang="en-US" sz="1600" dirty="0">
                        <a:effectLst/>
                      </a:endParaRPr>
                    </a:p>
                    <a:p>
                      <a:pPr marL="342900" marR="0" lvl="0" indent="-342900">
                        <a:lnSpc>
                          <a:spcPct val="100000"/>
                        </a:lnSpc>
                        <a:spcBef>
                          <a:spcPts val="0"/>
                        </a:spcBef>
                        <a:spcAft>
                          <a:spcPts val="0"/>
                        </a:spcAft>
                        <a:buFont typeface="Symbol"/>
                        <a:buChar char=""/>
                      </a:pPr>
                      <a:r>
                        <a:rPr lang="en-US" sz="2000" b="0" dirty="0">
                          <a:effectLst/>
                        </a:rPr>
                        <a:t>Serve major activity centers, highest traffic volume corridors and longest trip demands</a:t>
                      </a:r>
                    </a:p>
                    <a:p>
                      <a:pPr marL="342900" marR="0" lvl="0" indent="-342900">
                        <a:lnSpc>
                          <a:spcPct val="110000"/>
                        </a:lnSpc>
                        <a:spcBef>
                          <a:spcPts val="0"/>
                        </a:spcBef>
                        <a:spcAft>
                          <a:spcPts val="0"/>
                        </a:spcAft>
                        <a:buFont typeface="Symbol"/>
                        <a:buChar char=""/>
                      </a:pPr>
                      <a:r>
                        <a:rPr lang="en-US" sz="2000" b="0" dirty="0">
                          <a:effectLst/>
                        </a:rPr>
                        <a:t>Carry high proportion of total urban travel on minimum of mileage</a:t>
                      </a:r>
                    </a:p>
                    <a:p>
                      <a:pPr marL="342900" marR="0" lvl="0" indent="-342900">
                        <a:lnSpc>
                          <a:spcPct val="110000"/>
                        </a:lnSpc>
                        <a:spcBef>
                          <a:spcPts val="0"/>
                        </a:spcBef>
                        <a:spcAft>
                          <a:spcPts val="0"/>
                        </a:spcAft>
                        <a:buFont typeface="Symbol"/>
                        <a:buChar char=""/>
                      </a:pPr>
                      <a:r>
                        <a:rPr lang="en-US" sz="2000" b="0" dirty="0">
                          <a:effectLst/>
                        </a:rPr>
                        <a:t>Interconnect and provide continuity for major rural corridors to accommodate trips entering and leaving urban area and movements through the urban area</a:t>
                      </a:r>
                    </a:p>
                    <a:p>
                      <a:pPr marL="342900" marR="0" lvl="0" indent="-342900">
                        <a:lnSpc>
                          <a:spcPct val="110000"/>
                        </a:lnSpc>
                        <a:spcBef>
                          <a:spcPts val="0"/>
                        </a:spcBef>
                        <a:spcAft>
                          <a:spcPts val="0"/>
                        </a:spcAft>
                        <a:buFont typeface="Symbol"/>
                        <a:buChar char=""/>
                      </a:pPr>
                      <a:r>
                        <a:rPr lang="en-US" sz="2000" b="0" dirty="0">
                          <a:effectLst/>
                        </a:rPr>
                        <a:t>Serve demand for intra-area travel between the central business district and outlying residential areas</a:t>
                      </a:r>
                      <a:endParaRPr lang="en-US" sz="2000" b="0" dirty="0">
                        <a:effectLst/>
                        <a:latin typeface="Constantia"/>
                        <a:ea typeface="Times New Roman"/>
                        <a:cs typeface="Times New Roman"/>
                      </a:endParaRPr>
                    </a:p>
                  </a:txBody>
                  <a:tcPr marL="68580" marR="68580" marT="0" marB="0"/>
                </a:tc>
                <a:tc>
                  <a:txBody>
                    <a:bodyPr/>
                    <a:lstStyle/>
                    <a:p>
                      <a:pPr marL="342900" marR="0" lvl="0" indent="-342900">
                        <a:lnSpc>
                          <a:spcPct val="110000"/>
                        </a:lnSpc>
                        <a:spcBef>
                          <a:spcPts val="0"/>
                        </a:spcBef>
                        <a:spcAft>
                          <a:spcPts val="0"/>
                        </a:spcAft>
                        <a:buFont typeface="Symbol"/>
                        <a:buChar char=""/>
                      </a:pPr>
                      <a:endParaRPr lang="en-US" sz="1600" dirty="0">
                        <a:effectLst/>
                      </a:endParaRPr>
                    </a:p>
                    <a:p>
                      <a:pPr marL="342900" marR="0" lvl="0" indent="-342900">
                        <a:lnSpc>
                          <a:spcPct val="110000"/>
                        </a:lnSpc>
                        <a:spcBef>
                          <a:spcPts val="0"/>
                        </a:spcBef>
                        <a:spcAft>
                          <a:spcPts val="0"/>
                        </a:spcAft>
                        <a:buFont typeface="Symbol"/>
                        <a:buChar char=""/>
                      </a:pPr>
                      <a:r>
                        <a:rPr lang="en-US" sz="2000" dirty="0">
                          <a:effectLst/>
                        </a:rPr>
                        <a:t>Serve corridor movements having trip length and travel density characteristics indicative of substantial statewide or interstate travel</a:t>
                      </a:r>
                    </a:p>
                    <a:p>
                      <a:pPr marL="342900" marR="0" lvl="0" indent="-342900">
                        <a:lnSpc>
                          <a:spcPct val="110000"/>
                        </a:lnSpc>
                        <a:spcBef>
                          <a:spcPts val="0"/>
                        </a:spcBef>
                        <a:spcAft>
                          <a:spcPts val="0"/>
                        </a:spcAft>
                        <a:buFont typeface="Symbol"/>
                        <a:buChar char=""/>
                      </a:pPr>
                      <a:r>
                        <a:rPr lang="en-US" sz="2000" dirty="0">
                          <a:effectLst/>
                        </a:rPr>
                        <a:t>Connect all or nearly all Urbanized Areas and a large majority of Urban Clusters with 25,000 and over population</a:t>
                      </a:r>
                    </a:p>
                    <a:p>
                      <a:pPr marL="342900" marR="0" lvl="0" indent="-342900">
                        <a:lnSpc>
                          <a:spcPct val="110000"/>
                        </a:lnSpc>
                        <a:spcBef>
                          <a:spcPts val="0"/>
                        </a:spcBef>
                        <a:spcAft>
                          <a:spcPts val="0"/>
                        </a:spcAft>
                        <a:buFont typeface="Symbol"/>
                        <a:buChar char=""/>
                      </a:pPr>
                      <a:r>
                        <a:rPr lang="en-US" sz="2000" dirty="0">
                          <a:effectLst/>
                        </a:rPr>
                        <a:t>Provide an integrated network of continuous routes without stub connections (dead ends)</a:t>
                      </a:r>
                      <a:endParaRPr lang="en-US" sz="2000" dirty="0">
                        <a:effectLst/>
                        <a:latin typeface="Constantia"/>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3903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60460"/>
            <a:ext cx="9067800" cy="115579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b="1" dirty="0"/>
              <a:t>Minor Arterials- Characteristics</a:t>
            </a:r>
          </a:p>
        </p:txBody>
      </p:sp>
      <p:sp>
        <p:nvSpPr>
          <p:cNvPr id="4" name="Slide Number Placeholder 3"/>
          <p:cNvSpPr>
            <a:spLocks noGrp="1"/>
          </p:cNvSpPr>
          <p:nvPr>
            <p:ph type="sldNum" sz="quarter" idx="12"/>
          </p:nvPr>
        </p:nvSpPr>
        <p:spPr/>
        <p:txBody>
          <a:bodyPr/>
          <a:lstStyle/>
          <a:p>
            <a:fld id="{43FCB429-8A15-403D-9842-44D8C03FA0B6}" type="slidenum">
              <a:rPr lang="en-US" smtClean="0"/>
              <a:pPr/>
              <a:t>15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93317527"/>
              </p:ext>
            </p:extLst>
          </p:nvPr>
        </p:nvGraphicFramePr>
        <p:xfrm>
          <a:off x="990600" y="1781858"/>
          <a:ext cx="10896600" cy="4151215"/>
        </p:xfrm>
        <a:graphic>
          <a:graphicData uri="http://schemas.openxmlformats.org/drawingml/2006/table">
            <a:tbl>
              <a:tblPr firstRow="1" firstCol="1" bandRow="1">
                <a:tableStyleId>{5C22544A-7EE6-4342-B048-85BDC9FD1C3A}</a:tableStyleId>
              </a:tblPr>
              <a:tblGrid>
                <a:gridCol w="5085080">
                  <a:extLst>
                    <a:ext uri="{9D8B030D-6E8A-4147-A177-3AD203B41FA5}">
                      <a16:colId xmlns:a16="http://schemas.microsoft.com/office/drawing/2014/main" val="20000"/>
                    </a:ext>
                  </a:extLst>
                </a:gridCol>
                <a:gridCol w="5811520">
                  <a:extLst>
                    <a:ext uri="{9D8B030D-6E8A-4147-A177-3AD203B41FA5}">
                      <a16:colId xmlns:a16="http://schemas.microsoft.com/office/drawing/2014/main" val="20001"/>
                    </a:ext>
                  </a:extLst>
                </a:gridCol>
              </a:tblGrid>
              <a:tr h="406640">
                <a:tc>
                  <a:txBody>
                    <a:bodyPr/>
                    <a:lstStyle/>
                    <a:p>
                      <a:pPr marL="0" marR="0" algn="ctr">
                        <a:lnSpc>
                          <a:spcPct val="110000"/>
                        </a:lnSpc>
                        <a:spcBef>
                          <a:spcPts val="0"/>
                        </a:spcBef>
                        <a:spcAft>
                          <a:spcPts val="600"/>
                        </a:spcAft>
                      </a:pPr>
                      <a:r>
                        <a:rPr lang="en-US" sz="1400" kern="950" dirty="0">
                          <a:effectLst/>
                        </a:rPr>
                        <a:t>Urban</a:t>
                      </a:r>
                      <a:endParaRPr lang="en-US" sz="140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600"/>
                        </a:spcAft>
                      </a:pPr>
                      <a:r>
                        <a:rPr lang="en-US" sz="1400" kern="950" dirty="0">
                          <a:effectLst/>
                        </a:rPr>
                        <a:t>Rural</a:t>
                      </a:r>
                      <a:endParaRPr lang="en-US" sz="140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0"/>
                  </a:ext>
                </a:extLst>
              </a:tr>
              <a:tr h="3744575">
                <a:tc>
                  <a:txBody>
                    <a:bodyPr/>
                    <a:lstStyle/>
                    <a:p>
                      <a:pPr marL="342900" marR="0" lvl="0" indent="-342900">
                        <a:lnSpc>
                          <a:spcPct val="110000"/>
                        </a:lnSpc>
                        <a:spcBef>
                          <a:spcPts val="0"/>
                        </a:spcBef>
                        <a:spcAft>
                          <a:spcPts val="0"/>
                        </a:spcAft>
                        <a:buFont typeface="Symbol"/>
                        <a:buChar char=""/>
                      </a:pPr>
                      <a:endParaRPr lang="en-US" sz="1400" dirty="0">
                        <a:effectLst/>
                      </a:endParaRPr>
                    </a:p>
                    <a:p>
                      <a:pPr marL="342900" marR="0" lvl="0" indent="-342900">
                        <a:lnSpc>
                          <a:spcPct val="110000"/>
                        </a:lnSpc>
                        <a:spcBef>
                          <a:spcPts val="0"/>
                        </a:spcBef>
                        <a:spcAft>
                          <a:spcPts val="0"/>
                        </a:spcAft>
                        <a:buFont typeface="Symbol"/>
                        <a:buChar char=""/>
                      </a:pPr>
                      <a:r>
                        <a:rPr lang="en-US" sz="1800" dirty="0">
                          <a:effectLst/>
                        </a:rPr>
                        <a:t>Interconnect and augment the higher-level Arterials</a:t>
                      </a:r>
                    </a:p>
                    <a:p>
                      <a:pPr marL="342900" marR="0" lvl="0" indent="-342900">
                        <a:lnSpc>
                          <a:spcPct val="110000"/>
                        </a:lnSpc>
                        <a:spcBef>
                          <a:spcPts val="0"/>
                        </a:spcBef>
                        <a:spcAft>
                          <a:spcPts val="0"/>
                        </a:spcAft>
                        <a:buFont typeface="Symbol"/>
                        <a:buChar char=""/>
                      </a:pPr>
                      <a:r>
                        <a:rPr lang="en-US" sz="1800" dirty="0">
                          <a:effectLst/>
                        </a:rPr>
                        <a:t>Serve trips of moderate length at a somewhat lower level of travel mobility than Principal Arterials</a:t>
                      </a:r>
                    </a:p>
                    <a:p>
                      <a:pPr marL="342900" marR="0" lvl="0" indent="-342900">
                        <a:lnSpc>
                          <a:spcPct val="110000"/>
                        </a:lnSpc>
                        <a:spcBef>
                          <a:spcPts val="0"/>
                        </a:spcBef>
                        <a:spcAft>
                          <a:spcPts val="0"/>
                        </a:spcAft>
                        <a:buFont typeface="Symbol"/>
                        <a:buChar char=""/>
                      </a:pPr>
                      <a:r>
                        <a:rPr lang="en-US" sz="1800" dirty="0">
                          <a:effectLst/>
                        </a:rPr>
                        <a:t>Distribute traffic to smaller geographic areas than those served by higher-level Arterials</a:t>
                      </a:r>
                    </a:p>
                    <a:p>
                      <a:pPr marL="342900" marR="0" lvl="0" indent="-342900">
                        <a:lnSpc>
                          <a:spcPct val="110000"/>
                        </a:lnSpc>
                        <a:spcBef>
                          <a:spcPts val="0"/>
                        </a:spcBef>
                        <a:spcAft>
                          <a:spcPts val="0"/>
                        </a:spcAft>
                        <a:buFont typeface="Symbol"/>
                        <a:buChar char=""/>
                      </a:pPr>
                      <a:r>
                        <a:rPr lang="en-US" sz="1800" dirty="0">
                          <a:effectLst/>
                        </a:rPr>
                        <a:t>Provide more land access than Principal Arterials without penetrating identifiable neighborhoods</a:t>
                      </a:r>
                    </a:p>
                    <a:p>
                      <a:pPr marL="342900" marR="0" lvl="0" indent="-342900">
                        <a:lnSpc>
                          <a:spcPct val="110000"/>
                        </a:lnSpc>
                        <a:spcBef>
                          <a:spcPts val="0"/>
                        </a:spcBef>
                        <a:spcAft>
                          <a:spcPts val="0"/>
                        </a:spcAft>
                        <a:buFont typeface="Symbol"/>
                        <a:buChar char=""/>
                      </a:pPr>
                      <a:r>
                        <a:rPr lang="en-US" sz="1800" dirty="0">
                          <a:effectLst/>
                        </a:rPr>
                        <a:t>Provide urban connections for Rural Collectors</a:t>
                      </a:r>
                      <a:endParaRPr lang="en-US" sz="1800" dirty="0">
                        <a:effectLst/>
                        <a:latin typeface="Constantia"/>
                        <a:ea typeface="Times New Roman"/>
                        <a:cs typeface="Times New Roman"/>
                      </a:endParaRPr>
                    </a:p>
                  </a:txBody>
                  <a:tcPr marL="68580" marR="68580" marT="0" marB="0"/>
                </a:tc>
                <a:tc>
                  <a:txBody>
                    <a:bodyPr/>
                    <a:lstStyle/>
                    <a:p>
                      <a:pPr marL="342900" marR="0" lvl="0" indent="-342900">
                        <a:lnSpc>
                          <a:spcPct val="110000"/>
                        </a:lnSpc>
                        <a:spcBef>
                          <a:spcPts val="0"/>
                        </a:spcBef>
                        <a:spcAft>
                          <a:spcPts val="0"/>
                        </a:spcAft>
                        <a:buFont typeface="Symbol"/>
                        <a:buChar char=""/>
                      </a:pPr>
                      <a:endParaRPr lang="en-US" sz="1400" dirty="0">
                        <a:effectLst/>
                      </a:endParaRPr>
                    </a:p>
                    <a:p>
                      <a:pPr marL="342900" marR="0" lvl="0" indent="-342900">
                        <a:lnSpc>
                          <a:spcPct val="110000"/>
                        </a:lnSpc>
                        <a:spcBef>
                          <a:spcPts val="0"/>
                        </a:spcBef>
                        <a:spcAft>
                          <a:spcPts val="0"/>
                        </a:spcAft>
                        <a:buFont typeface="Symbol"/>
                        <a:buChar char=""/>
                      </a:pPr>
                      <a:r>
                        <a:rPr lang="en-US" sz="1800" dirty="0">
                          <a:effectLst/>
                        </a:rPr>
                        <a:t>Link cities and larger towns (and other major destinations such as resorts capable of attracting travel over long distances) and form an integrated network providing interstate and inter-county service</a:t>
                      </a:r>
                    </a:p>
                    <a:p>
                      <a:pPr marL="342900" marR="0" lvl="0" indent="-342900">
                        <a:lnSpc>
                          <a:spcPct val="110000"/>
                        </a:lnSpc>
                        <a:spcBef>
                          <a:spcPts val="0"/>
                        </a:spcBef>
                        <a:spcAft>
                          <a:spcPts val="0"/>
                        </a:spcAft>
                        <a:buFont typeface="Symbol"/>
                        <a:buChar char=""/>
                      </a:pPr>
                      <a:r>
                        <a:rPr lang="en-US" sz="1800" dirty="0">
                          <a:effectLst/>
                        </a:rPr>
                        <a:t>Be spaced at intervals, consistent with population density, so that all developed areas within the State are within a reasonable distance of an Arterial roadway</a:t>
                      </a:r>
                    </a:p>
                    <a:p>
                      <a:pPr marL="342900" marR="0" lvl="0" indent="-342900">
                        <a:lnSpc>
                          <a:spcPct val="110000"/>
                        </a:lnSpc>
                        <a:spcBef>
                          <a:spcPts val="0"/>
                        </a:spcBef>
                        <a:spcAft>
                          <a:spcPts val="0"/>
                        </a:spcAft>
                        <a:buFont typeface="Symbol"/>
                        <a:buChar char=""/>
                      </a:pPr>
                      <a:r>
                        <a:rPr lang="en-US" sz="1800" dirty="0">
                          <a:effectLst/>
                        </a:rPr>
                        <a:t>Provide service to corridors with trip lengths and travel density greater than those served by Rural Collectors and Local Roads and with relatively high travel speeds and minimum interference to through movement</a:t>
                      </a:r>
                      <a:endParaRPr lang="en-US" sz="1800" dirty="0">
                        <a:effectLst/>
                        <a:latin typeface="Constantia"/>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1815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426" y="564453"/>
            <a:ext cx="8763000" cy="107959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4400" b="1" dirty="0"/>
              <a:t>Major Collectors- Characteristics</a:t>
            </a:r>
          </a:p>
        </p:txBody>
      </p:sp>
      <p:sp>
        <p:nvSpPr>
          <p:cNvPr id="5" name="Text Placeholder 4">
            <a:extLst>
              <a:ext uri="{FF2B5EF4-FFF2-40B4-BE49-F238E27FC236}">
                <a16:creationId xmlns:a16="http://schemas.microsoft.com/office/drawing/2014/main" id="{DA483D1B-B195-4B2E-9A9B-0896779D0978}"/>
              </a:ext>
            </a:extLst>
          </p:cNvPr>
          <p:cNvSpPr>
            <a:spLocks noGrp="1"/>
          </p:cNvSpPr>
          <p:nvPr>
            <p:ph type="body" idx="1"/>
          </p:nvPr>
        </p:nvSpPr>
        <p:spPr/>
        <p:txBody>
          <a:bodyPr/>
          <a:lstStyle/>
          <a:p>
            <a:endParaRPr lang="en-US" dirty="0"/>
          </a:p>
        </p:txBody>
      </p:sp>
      <p:sp>
        <p:nvSpPr>
          <p:cNvPr id="3" name="Slide Number Placeholder 2"/>
          <p:cNvSpPr>
            <a:spLocks noGrp="1"/>
          </p:cNvSpPr>
          <p:nvPr>
            <p:ph type="sldNum" sz="quarter" idx="12"/>
          </p:nvPr>
        </p:nvSpPr>
        <p:spPr/>
        <p:txBody>
          <a:bodyPr/>
          <a:lstStyle/>
          <a:p>
            <a:fld id="{43FCB429-8A15-403D-9842-44D8C03FA0B6}" type="slidenum">
              <a:rPr lang="en-US" smtClean="0"/>
              <a:pPr/>
              <a:t>16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6206469"/>
              </p:ext>
            </p:extLst>
          </p:nvPr>
        </p:nvGraphicFramePr>
        <p:xfrm>
          <a:off x="997226" y="1981200"/>
          <a:ext cx="10744200" cy="4080981"/>
        </p:xfrm>
        <a:graphic>
          <a:graphicData uri="http://schemas.openxmlformats.org/drawingml/2006/table">
            <a:tbl>
              <a:tblPr firstRow="1" firstCol="1" bandRow="1">
                <a:tableStyleId>{5C22544A-7EE6-4342-B048-85BDC9FD1C3A}</a:tableStyleId>
              </a:tblPr>
              <a:tblGrid>
                <a:gridCol w="5372100">
                  <a:extLst>
                    <a:ext uri="{9D8B030D-6E8A-4147-A177-3AD203B41FA5}">
                      <a16:colId xmlns:a16="http://schemas.microsoft.com/office/drawing/2014/main" val="20000"/>
                    </a:ext>
                  </a:extLst>
                </a:gridCol>
                <a:gridCol w="5372100">
                  <a:extLst>
                    <a:ext uri="{9D8B030D-6E8A-4147-A177-3AD203B41FA5}">
                      <a16:colId xmlns:a16="http://schemas.microsoft.com/office/drawing/2014/main" val="20001"/>
                    </a:ext>
                  </a:extLst>
                </a:gridCol>
              </a:tblGrid>
              <a:tr h="299351">
                <a:tc gridSpan="2">
                  <a:txBody>
                    <a:bodyPr/>
                    <a:lstStyle/>
                    <a:p>
                      <a:pPr marL="0" marR="0" algn="ctr">
                        <a:lnSpc>
                          <a:spcPct val="110000"/>
                        </a:lnSpc>
                        <a:spcBef>
                          <a:spcPts val="0"/>
                        </a:spcBef>
                        <a:spcAft>
                          <a:spcPts val="0"/>
                        </a:spcAft>
                      </a:pPr>
                      <a:endParaRPr lang="en-US" sz="1600" dirty="0">
                        <a:effectLst/>
                        <a:latin typeface="Constantia"/>
                        <a:ea typeface="Times New Roman"/>
                        <a:cs typeface="Times New Roman"/>
                      </a:endParaRPr>
                    </a:p>
                  </a:txBody>
                  <a:tcPr marL="68580" marR="68580" marT="0" marB="0" anchor="ctr"/>
                </a:tc>
                <a:tc hMerge="1">
                  <a:txBody>
                    <a:bodyPr/>
                    <a:lstStyle/>
                    <a:p>
                      <a:endParaRPr lang="en-US"/>
                    </a:p>
                  </a:txBody>
                  <a:tcPr/>
                </a:tc>
                <a:extLst>
                  <a:ext uri="{0D108BD9-81ED-4DB2-BD59-A6C34878D82A}">
                    <a16:rowId xmlns:a16="http://schemas.microsoft.com/office/drawing/2014/main" val="10000"/>
                  </a:ext>
                </a:extLst>
              </a:tr>
              <a:tr h="480595">
                <a:tc>
                  <a:txBody>
                    <a:bodyPr/>
                    <a:lstStyle/>
                    <a:p>
                      <a:pPr marL="0" marR="0" algn="ctr">
                        <a:lnSpc>
                          <a:spcPct val="110000"/>
                        </a:lnSpc>
                        <a:spcBef>
                          <a:spcPts val="0"/>
                        </a:spcBef>
                        <a:spcAft>
                          <a:spcPts val="0"/>
                        </a:spcAft>
                      </a:pPr>
                      <a:r>
                        <a:rPr lang="en-US" sz="1600" kern="950" dirty="0">
                          <a:effectLst/>
                        </a:rPr>
                        <a:t>Urban</a:t>
                      </a:r>
                      <a:endParaRPr lang="en-US" sz="160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600" kern="950" dirty="0">
                          <a:effectLst/>
                        </a:rPr>
                        <a:t>Rural</a:t>
                      </a:r>
                      <a:endParaRPr lang="en-US" sz="160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1"/>
                  </a:ext>
                </a:extLst>
              </a:tr>
              <a:tr h="3301035">
                <a:tc>
                  <a:txBody>
                    <a:bodyPr/>
                    <a:lstStyle/>
                    <a:p>
                      <a:pPr marL="342900" marR="0" lvl="0" indent="-342900">
                        <a:lnSpc>
                          <a:spcPct val="110000"/>
                        </a:lnSpc>
                        <a:spcBef>
                          <a:spcPts val="0"/>
                        </a:spcBef>
                        <a:spcAft>
                          <a:spcPts val="0"/>
                        </a:spcAft>
                        <a:buFont typeface="Symbol"/>
                        <a:buChar char=""/>
                      </a:pPr>
                      <a:endParaRPr lang="en-US" sz="1600" dirty="0">
                        <a:effectLst/>
                      </a:endParaRPr>
                    </a:p>
                    <a:p>
                      <a:pPr marL="342900" marR="0" lvl="0" indent="-342900">
                        <a:lnSpc>
                          <a:spcPct val="110000"/>
                        </a:lnSpc>
                        <a:spcBef>
                          <a:spcPts val="0"/>
                        </a:spcBef>
                        <a:spcAft>
                          <a:spcPts val="0"/>
                        </a:spcAft>
                        <a:buFont typeface="Symbol"/>
                        <a:buChar char=""/>
                      </a:pPr>
                      <a:r>
                        <a:rPr lang="en-US" sz="1800" dirty="0">
                          <a:effectLst/>
                        </a:rPr>
                        <a:t>Serve both land access and traffic circulation in </a:t>
                      </a:r>
                      <a:r>
                        <a:rPr lang="en-US" sz="1800" u="sng" dirty="0">
                          <a:effectLst/>
                        </a:rPr>
                        <a:t>higher</a:t>
                      </a:r>
                      <a:r>
                        <a:rPr lang="en-US" sz="1800" dirty="0">
                          <a:effectLst/>
                        </a:rPr>
                        <a:t> density residential, and commercial/industrial areas</a:t>
                      </a:r>
                    </a:p>
                    <a:p>
                      <a:pPr marL="342900" marR="0" lvl="0" indent="-342900">
                        <a:lnSpc>
                          <a:spcPct val="110000"/>
                        </a:lnSpc>
                        <a:spcBef>
                          <a:spcPts val="0"/>
                        </a:spcBef>
                        <a:spcAft>
                          <a:spcPts val="0"/>
                        </a:spcAft>
                        <a:buFont typeface="Symbol"/>
                        <a:buChar char=""/>
                      </a:pPr>
                      <a:r>
                        <a:rPr lang="en-US" sz="1800" dirty="0">
                          <a:effectLst/>
                        </a:rPr>
                        <a:t>Penetrate residential neighborhoods, often for </a:t>
                      </a:r>
                      <a:r>
                        <a:rPr lang="en-US" sz="1800" u="sng" dirty="0">
                          <a:effectLst/>
                        </a:rPr>
                        <a:t>significant</a:t>
                      </a:r>
                      <a:r>
                        <a:rPr lang="en-US" sz="1800" dirty="0">
                          <a:effectLst/>
                        </a:rPr>
                        <a:t> distances</a:t>
                      </a:r>
                    </a:p>
                    <a:p>
                      <a:pPr marL="342900" marR="0" lvl="0" indent="-342900">
                        <a:lnSpc>
                          <a:spcPct val="110000"/>
                        </a:lnSpc>
                        <a:spcBef>
                          <a:spcPts val="0"/>
                        </a:spcBef>
                        <a:spcAft>
                          <a:spcPts val="0"/>
                        </a:spcAft>
                        <a:buFont typeface="Symbol"/>
                        <a:buChar char=""/>
                      </a:pPr>
                      <a:r>
                        <a:rPr lang="en-US" sz="1800" dirty="0">
                          <a:effectLst/>
                        </a:rPr>
                        <a:t>Distribute and channel trips between Local Roads and Arterials, usually over a distance of </a:t>
                      </a:r>
                      <a:r>
                        <a:rPr lang="en-US" sz="1800" u="sng" dirty="0">
                          <a:effectLst/>
                        </a:rPr>
                        <a:t>greater than</a:t>
                      </a:r>
                      <a:r>
                        <a:rPr lang="en-US" sz="1800" dirty="0">
                          <a:effectLst/>
                        </a:rPr>
                        <a:t> three-quarters of a mile</a:t>
                      </a:r>
                    </a:p>
                    <a:p>
                      <a:pPr marL="342900" marR="0" lvl="0" indent="-342900">
                        <a:lnSpc>
                          <a:spcPct val="110000"/>
                        </a:lnSpc>
                        <a:spcBef>
                          <a:spcPts val="0"/>
                        </a:spcBef>
                        <a:spcAft>
                          <a:spcPts val="0"/>
                        </a:spcAft>
                        <a:buFont typeface="Symbol"/>
                        <a:buChar char=""/>
                      </a:pPr>
                      <a:r>
                        <a:rPr lang="en-US" sz="1800" dirty="0">
                          <a:effectLst/>
                        </a:rPr>
                        <a:t>Operating characteristics include higher speeds and more signalized intersections</a:t>
                      </a:r>
                      <a:endParaRPr lang="en-US" sz="1800" dirty="0">
                        <a:effectLst/>
                        <a:latin typeface="Constantia"/>
                        <a:ea typeface="Times New Roman"/>
                        <a:cs typeface="Times New Roman"/>
                      </a:endParaRPr>
                    </a:p>
                  </a:txBody>
                  <a:tcPr marL="68580" marR="68580" marT="0" marB="0"/>
                </a:tc>
                <a:tc>
                  <a:txBody>
                    <a:bodyPr/>
                    <a:lstStyle/>
                    <a:p>
                      <a:pPr marL="342900" marR="0" lvl="0" indent="-342900">
                        <a:lnSpc>
                          <a:spcPct val="110000"/>
                        </a:lnSpc>
                        <a:spcBef>
                          <a:spcPts val="0"/>
                        </a:spcBef>
                        <a:spcAft>
                          <a:spcPts val="0"/>
                        </a:spcAft>
                        <a:buFont typeface="Symbol"/>
                        <a:buChar char=""/>
                      </a:pPr>
                      <a:endParaRPr lang="en-US" sz="1600" dirty="0">
                        <a:effectLst/>
                      </a:endParaRPr>
                    </a:p>
                    <a:p>
                      <a:pPr marL="342900" marR="0" lvl="0" indent="-342900">
                        <a:lnSpc>
                          <a:spcPct val="110000"/>
                        </a:lnSpc>
                        <a:spcBef>
                          <a:spcPts val="0"/>
                        </a:spcBef>
                        <a:spcAft>
                          <a:spcPts val="0"/>
                        </a:spcAft>
                        <a:buFont typeface="Symbol"/>
                        <a:buChar char=""/>
                      </a:pPr>
                      <a:r>
                        <a:rPr lang="en-US" sz="1800" dirty="0">
                          <a:effectLst/>
                        </a:rPr>
                        <a:t>Provide service to any county seat not on an Arterial route, to the larger towns not directly served by the higher systems and to other traffic generators of equivalent intra-county importance such as consolidated schools, shipping points, county parks and important mining and agricultural areas</a:t>
                      </a:r>
                    </a:p>
                    <a:p>
                      <a:pPr marL="342900" marR="0" lvl="0" indent="-342900">
                        <a:lnSpc>
                          <a:spcPct val="110000"/>
                        </a:lnSpc>
                        <a:spcBef>
                          <a:spcPts val="0"/>
                        </a:spcBef>
                        <a:spcAft>
                          <a:spcPts val="0"/>
                        </a:spcAft>
                        <a:buFont typeface="Symbol"/>
                        <a:buChar char=""/>
                      </a:pPr>
                      <a:r>
                        <a:rPr lang="en-US" sz="1800" dirty="0">
                          <a:effectLst/>
                        </a:rPr>
                        <a:t>Link these places with nearby larger towns and cities or with Arterial routes</a:t>
                      </a:r>
                    </a:p>
                    <a:p>
                      <a:pPr marL="342900" marR="0" lvl="0" indent="-342900">
                        <a:lnSpc>
                          <a:spcPct val="110000"/>
                        </a:lnSpc>
                        <a:spcBef>
                          <a:spcPts val="0"/>
                        </a:spcBef>
                        <a:spcAft>
                          <a:spcPts val="0"/>
                        </a:spcAft>
                        <a:buFont typeface="Symbol"/>
                        <a:buChar char=""/>
                      </a:pPr>
                      <a:r>
                        <a:rPr lang="en-US" sz="1800" dirty="0">
                          <a:effectLst/>
                        </a:rPr>
                        <a:t>Serve the most important intra-county travel corridors</a:t>
                      </a:r>
                      <a:endParaRPr lang="en-US" sz="1800" dirty="0">
                        <a:effectLst/>
                        <a:latin typeface="Constantia"/>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4885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34" y="1143000"/>
            <a:ext cx="8472066" cy="88255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4400" b="1" dirty="0"/>
              <a:t>Minor Collectors- Characteristics</a:t>
            </a:r>
          </a:p>
        </p:txBody>
      </p:sp>
      <p:sp>
        <p:nvSpPr>
          <p:cNvPr id="4" name="Slide Number Placeholder 3"/>
          <p:cNvSpPr>
            <a:spLocks noGrp="1"/>
          </p:cNvSpPr>
          <p:nvPr>
            <p:ph type="sldNum" sz="quarter" idx="12"/>
          </p:nvPr>
        </p:nvSpPr>
        <p:spPr/>
        <p:txBody>
          <a:bodyPr/>
          <a:lstStyle/>
          <a:p>
            <a:fld id="{43FCB429-8A15-403D-9842-44D8C03FA0B6}" type="slidenum">
              <a:rPr lang="en-US" smtClean="0"/>
              <a:pPr/>
              <a:t>17</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97859977"/>
              </p:ext>
            </p:extLst>
          </p:nvPr>
        </p:nvGraphicFramePr>
        <p:xfrm>
          <a:off x="990600" y="2362200"/>
          <a:ext cx="10744200" cy="3048001"/>
        </p:xfrm>
        <a:graphic>
          <a:graphicData uri="http://schemas.openxmlformats.org/drawingml/2006/table">
            <a:tbl>
              <a:tblPr firstRow="1" firstCol="1" bandRow="1">
                <a:tableStyleId>{5C22544A-7EE6-4342-B048-85BDC9FD1C3A}</a:tableStyleId>
              </a:tblPr>
              <a:tblGrid>
                <a:gridCol w="5372100">
                  <a:extLst>
                    <a:ext uri="{9D8B030D-6E8A-4147-A177-3AD203B41FA5}">
                      <a16:colId xmlns:a16="http://schemas.microsoft.com/office/drawing/2014/main" val="20000"/>
                    </a:ext>
                  </a:extLst>
                </a:gridCol>
                <a:gridCol w="5372100">
                  <a:extLst>
                    <a:ext uri="{9D8B030D-6E8A-4147-A177-3AD203B41FA5}">
                      <a16:colId xmlns:a16="http://schemas.microsoft.com/office/drawing/2014/main" val="20001"/>
                    </a:ext>
                  </a:extLst>
                </a:gridCol>
              </a:tblGrid>
              <a:tr h="381000">
                <a:tc>
                  <a:txBody>
                    <a:bodyPr/>
                    <a:lstStyle/>
                    <a:p>
                      <a:pPr marL="0" marR="0" algn="ctr">
                        <a:lnSpc>
                          <a:spcPct val="110000"/>
                        </a:lnSpc>
                        <a:spcBef>
                          <a:spcPts val="0"/>
                        </a:spcBef>
                        <a:spcAft>
                          <a:spcPts val="0"/>
                        </a:spcAft>
                      </a:pPr>
                      <a:r>
                        <a:rPr lang="en-US" sz="1600" kern="950" dirty="0">
                          <a:effectLst/>
                        </a:rPr>
                        <a:t>Urban</a:t>
                      </a:r>
                      <a:endParaRPr lang="en-US" sz="160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600" kern="950" dirty="0">
                          <a:effectLst/>
                        </a:rPr>
                        <a:t>Rural</a:t>
                      </a:r>
                      <a:endParaRPr lang="en-US" sz="160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0"/>
                  </a:ext>
                </a:extLst>
              </a:tr>
              <a:tr h="2667001">
                <a:tc>
                  <a:txBody>
                    <a:bodyPr/>
                    <a:lstStyle/>
                    <a:p>
                      <a:pPr marL="342900" marR="0" lvl="0" indent="-342900">
                        <a:lnSpc>
                          <a:spcPct val="110000"/>
                        </a:lnSpc>
                        <a:spcBef>
                          <a:spcPts val="0"/>
                        </a:spcBef>
                        <a:spcAft>
                          <a:spcPts val="0"/>
                        </a:spcAft>
                        <a:buFont typeface="Symbol"/>
                        <a:buChar char=""/>
                      </a:pPr>
                      <a:endParaRPr lang="en-US" sz="2000" dirty="0">
                        <a:effectLst/>
                      </a:endParaRPr>
                    </a:p>
                    <a:p>
                      <a:pPr marL="342900" marR="0" lvl="0" indent="-342900">
                        <a:lnSpc>
                          <a:spcPct val="110000"/>
                        </a:lnSpc>
                        <a:spcBef>
                          <a:spcPts val="0"/>
                        </a:spcBef>
                        <a:spcAft>
                          <a:spcPts val="0"/>
                        </a:spcAft>
                        <a:buFont typeface="Symbol"/>
                        <a:buChar char=""/>
                      </a:pPr>
                      <a:r>
                        <a:rPr lang="en-US" sz="2000" dirty="0">
                          <a:effectLst/>
                        </a:rPr>
                        <a:t>Provide direct access to adjacent land</a:t>
                      </a:r>
                    </a:p>
                    <a:p>
                      <a:pPr marL="342900" marR="0" lvl="0" indent="-342900">
                        <a:lnSpc>
                          <a:spcPct val="110000"/>
                        </a:lnSpc>
                        <a:spcBef>
                          <a:spcPts val="0"/>
                        </a:spcBef>
                        <a:spcAft>
                          <a:spcPts val="0"/>
                        </a:spcAft>
                        <a:buFont typeface="Symbol"/>
                        <a:buChar char=""/>
                      </a:pPr>
                      <a:r>
                        <a:rPr lang="en-US" sz="2000" dirty="0">
                          <a:effectLst/>
                        </a:rPr>
                        <a:t>Provide access to higher systems</a:t>
                      </a:r>
                    </a:p>
                    <a:p>
                      <a:pPr marL="342900" marR="0" lvl="0" indent="-342900">
                        <a:lnSpc>
                          <a:spcPct val="110000"/>
                        </a:lnSpc>
                        <a:spcBef>
                          <a:spcPts val="0"/>
                        </a:spcBef>
                        <a:spcAft>
                          <a:spcPts val="0"/>
                        </a:spcAft>
                        <a:buFont typeface="Symbol"/>
                        <a:buChar char=""/>
                      </a:pPr>
                      <a:r>
                        <a:rPr lang="en-US" sz="2000" dirty="0">
                          <a:effectLst/>
                        </a:rPr>
                        <a:t>Carry no through traffic movement</a:t>
                      </a:r>
                    </a:p>
                    <a:p>
                      <a:pPr marL="342900" marR="0" lvl="0" indent="-342900">
                        <a:lnSpc>
                          <a:spcPct val="110000"/>
                        </a:lnSpc>
                        <a:spcBef>
                          <a:spcPts val="0"/>
                        </a:spcBef>
                        <a:spcAft>
                          <a:spcPts val="0"/>
                        </a:spcAft>
                        <a:buFont typeface="Symbol"/>
                        <a:buChar char=""/>
                      </a:pPr>
                      <a:r>
                        <a:rPr lang="en-US" sz="2000" dirty="0">
                          <a:effectLst/>
                        </a:rPr>
                        <a:t>Constitute the mileage not classified as part of the Arterial and Collector systems</a:t>
                      </a:r>
                      <a:endParaRPr lang="en-US" sz="2000" dirty="0">
                        <a:effectLst/>
                        <a:latin typeface="Constantia"/>
                        <a:ea typeface="Times New Roman"/>
                        <a:cs typeface="Times New Roman"/>
                      </a:endParaRPr>
                    </a:p>
                  </a:txBody>
                  <a:tcPr marL="68580" marR="68580" marT="0" marB="0"/>
                </a:tc>
                <a:tc>
                  <a:txBody>
                    <a:bodyPr/>
                    <a:lstStyle/>
                    <a:p>
                      <a:pPr marL="342900" marR="0" lvl="0" indent="-342900">
                        <a:lnSpc>
                          <a:spcPct val="110000"/>
                        </a:lnSpc>
                        <a:spcBef>
                          <a:spcPts val="0"/>
                        </a:spcBef>
                        <a:spcAft>
                          <a:spcPts val="0"/>
                        </a:spcAft>
                        <a:buFont typeface="Symbol"/>
                        <a:buChar char=""/>
                      </a:pPr>
                      <a:endParaRPr lang="en-US" sz="1600" dirty="0">
                        <a:effectLst/>
                      </a:endParaRPr>
                    </a:p>
                    <a:p>
                      <a:pPr marL="342900" marR="0" lvl="0" indent="-342900">
                        <a:lnSpc>
                          <a:spcPct val="110000"/>
                        </a:lnSpc>
                        <a:spcBef>
                          <a:spcPts val="0"/>
                        </a:spcBef>
                        <a:spcAft>
                          <a:spcPts val="0"/>
                        </a:spcAft>
                        <a:buFont typeface="Symbol"/>
                        <a:buChar char=""/>
                      </a:pPr>
                      <a:r>
                        <a:rPr lang="en-US" sz="2000" dirty="0">
                          <a:effectLst/>
                        </a:rPr>
                        <a:t>Primarily, provide access to adjacent land</a:t>
                      </a:r>
                    </a:p>
                    <a:p>
                      <a:pPr marL="342900" marR="0" lvl="0" indent="-342900">
                        <a:lnSpc>
                          <a:spcPct val="110000"/>
                        </a:lnSpc>
                        <a:spcBef>
                          <a:spcPts val="0"/>
                        </a:spcBef>
                        <a:spcAft>
                          <a:spcPts val="0"/>
                        </a:spcAft>
                        <a:buFont typeface="Symbol"/>
                        <a:buChar char=""/>
                      </a:pPr>
                      <a:r>
                        <a:rPr lang="en-US" sz="2000" dirty="0">
                          <a:effectLst/>
                        </a:rPr>
                        <a:t>Provide service to travel over short distances as compared to higher classification categories</a:t>
                      </a:r>
                    </a:p>
                    <a:p>
                      <a:pPr marL="342900" marR="0" lvl="0" indent="-342900">
                        <a:lnSpc>
                          <a:spcPct val="110000"/>
                        </a:lnSpc>
                        <a:spcBef>
                          <a:spcPts val="0"/>
                        </a:spcBef>
                        <a:spcAft>
                          <a:spcPts val="0"/>
                        </a:spcAft>
                        <a:buFont typeface="Symbol"/>
                        <a:buChar char=""/>
                      </a:pPr>
                      <a:r>
                        <a:rPr lang="en-US" sz="2000" dirty="0">
                          <a:effectLst/>
                        </a:rPr>
                        <a:t>Constitute the mileage not classified as part of the Arterial and Collector systems</a:t>
                      </a:r>
                      <a:endParaRPr lang="en-US" sz="2000" dirty="0">
                        <a:effectLst/>
                        <a:latin typeface="Constantia"/>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36465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7459"/>
            <a:ext cx="9113520" cy="10515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b="1" dirty="0"/>
              <a:t>FC – Typical Rural and Urban Distinctions</a:t>
            </a:r>
          </a:p>
        </p:txBody>
      </p:sp>
      <p:sp>
        <p:nvSpPr>
          <p:cNvPr id="3" name="Content Placeholder 2"/>
          <p:cNvSpPr>
            <a:spLocks noGrp="1"/>
          </p:cNvSpPr>
          <p:nvPr>
            <p:ph idx="1"/>
          </p:nvPr>
        </p:nvSpPr>
        <p:spPr>
          <a:xfrm>
            <a:off x="1143000" y="2286000"/>
            <a:ext cx="4494817" cy="365759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spcAft>
                <a:spcPts val="1000"/>
              </a:spcAft>
            </a:pPr>
            <a:r>
              <a:rPr lang="en-US" sz="2400" dirty="0"/>
              <a:t>Urban area networks more diverse</a:t>
            </a:r>
          </a:p>
          <a:p>
            <a:pPr lvl="1">
              <a:spcAft>
                <a:spcPts val="1000"/>
              </a:spcAft>
            </a:pPr>
            <a:r>
              <a:rPr lang="en-US" sz="2000" dirty="0"/>
              <a:t>Greater variety in density, land use</a:t>
            </a:r>
          </a:p>
          <a:p>
            <a:pPr lvl="1">
              <a:spcAft>
                <a:spcPts val="1000"/>
              </a:spcAft>
            </a:pPr>
            <a:r>
              <a:rPr lang="en-US" sz="2000" dirty="0"/>
              <a:t>Generally, stronger land use controls </a:t>
            </a:r>
          </a:p>
          <a:p>
            <a:pPr>
              <a:spcAft>
                <a:spcPts val="1000"/>
              </a:spcAft>
            </a:pPr>
            <a:r>
              <a:rPr lang="en-US" sz="2400" dirty="0"/>
              <a:t>Rural area networks less diverse</a:t>
            </a:r>
          </a:p>
          <a:p>
            <a:pPr lvl="1">
              <a:spcAft>
                <a:spcPts val="1000"/>
              </a:spcAft>
            </a:pPr>
            <a:r>
              <a:rPr lang="en-US" sz="2000" dirty="0"/>
              <a:t>Less variety in density, land use, less zoning control</a:t>
            </a:r>
          </a:p>
          <a:p>
            <a:pPr>
              <a:spcAft>
                <a:spcPts val="1000"/>
              </a:spcAft>
            </a:pPr>
            <a:endParaRPr lang="en-US" sz="24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18</a:t>
            </a:fld>
            <a:endParaRPr lang="en-US" dirty="0"/>
          </a:p>
        </p:txBody>
      </p:sp>
      <p:pic>
        <p:nvPicPr>
          <p:cNvPr id="6" name="Picture 5" descr="Temple.jpg"/>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0"/>
                    </a14:imgEffect>
                  </a14:imgLayer>
                </a14:imgProps>
              </a:ext>
            </a:extLst>
          </a:blip>
          <a:stretch>
            <a:fillRect/>
          </a:stretch>
        </p:blipFill>
        <p:spPr>
          <a:xfrm>
            <a:off x="6324600" y="1809975"/>
            <a:ext cx="4343400" cy="238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unty.jpg"/>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6324600" y="4442388"/>
            <a:ext cx="4419600" cy="2247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6622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D5476C-CDCA-45FE-B527-FD6191D83208}"/>
              </a:ext>
            </a:extLst>
          </p:cNvPr>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43FCB429-8A15-403D-9842-44D8C03FA0B6}" type="slidenum">
              <a:rPr lang="en-US" smtClean="0"/>
              <a:pPr/>
              <a:t>19</a:t>
            </a:fld>
            <a:endParaRPr lang="en-US" dirty="0"/>
          </a:p>
        </p:txBody>
      </p:sp>
      <p:pic>
        <p:nvPicPr>
          <p:cNvPr id="14" name="Picture 13"/>
          <p:cNvPicPr>
            <a:picLocks noChangeAspect="1"/>
          </p:cNvPicPr>
          <p:nvPr/>
        </p:nvPicPr>
        <p:blipFill>
          <a:blip r:embed="rId3"/>
          <a:stretch>
            <a:fillRect/>
          </a:stretch>
        </p:blipFill>
        <p:spPr>
          <a:xfrm>
            <a:off x="1289050" y="2369661"/>
            <a:ext cx="10058400" cy="3384087"/>
          </a:xfrm>
          <a:prstGeom prst="rect">
            <a:avLst/>
          </a:prstGeom>
        </p:spPr>
      </p:pic>
      <p:sp>
        <p:nvSpPr>
          <p:cNvPr id="10" name="Title 1">
            <a:extLst>
              <a:ext uri="{FF2B5EF4-FFF2-40B4-BE49-F238E27FC236}">
                <a16:creationId xmlns:a16="http://schemas.microsoft.com/office/drawing/2014/main" id="{C5A79F8E-0170-4C6E-9C7E-241353A39B98}"/>
              </a:ext>
            </a:extLst>
          </p:cNvPr>
          <p:cNvSpPr txBox="1">
            <a:spLocks/>
          </p:cNvSpPr>
          <p:nvPr/>
        </p:nvSpPr>
        <p:spPr>
          <a:xfrm>
            <a:off x="3279913" y="901931"/>
            <a:ext cx="6705600" cy="10515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t>Boston, MA</a:t>
            </a:r>
          </a:p>
        </p:txBody>
      </p:sp>
    </p:spTree>
    <p:extLst>
      <p:ext uri="{BB962C8B-B14F-4D97-AF65-F5344CB8AC3E}">
        <p14:creationId xmlns:p14="http://schemas.microsoft.com/office/powerpoint/2010/main" val="3240914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FCB429-8A15-403D-9842-44D8C03FA0B6}" type="slidenum">
              <a:rPr lang="en-US" smtClean="0"/>
              <a:pPr/>
              <a:t>2</a:t>
            </a:fld>
            <a:endParaRPr lang="en-US" dirty="0"/>
          </a:p>
        </p:txBody>
      </p:sp>
      <p:pic>
        <p:nvPicPr>
          <p:cNvPr id="6" name="Picture 5"/>
          <p:cNvPicPr>
            <a:picLocks noChangeAspect="1"/>
          </p:cNvPicPr>
          <p:nvPr/>
        </p:nvPicPr>
        <p:blipFill>
          <a:blip r:embed="rId2"/>
          <a:stretch>
            <a:fillRect/>
          </a:stretch>
        </p:blipFill>
        <p:spPr>
          <a:xfrm>
            <a:off x="5905500" y="110874"/>
            <a:ext cx="5410200" cy="5874223"/>
          </a:xfrm>
          <a:prstGeom prst="rect">
            <a:avLst/>
          </a:prstGeom>
        </p:spPr>
      </p:pic>
      <p:sp>
        <p:nvSpPr>
          <p:cNvPr id="7" name="Rectangle 6"/>
          <p:cNvSpPr/>
          <p:nvPr/>
        </p:nvSpPr>
        <p:spPr>
          <a:xfrm>
            <a:off x="6096000" y="6033184"/>
            <a:ext cx="5562600" cy="646331"/>
          </a:xfrm>
          <a:prstGeom prst="rect">
            <a:avLst/>
          </a:prstGeom>
        </p:spPr>
        <p:txBody>
          <a:bodyPr wrap="square">
            <a:spAutoFit/>
          </a:bodyPr>
          <a:lstStyle/>
          <a:p>
            <a:r>
              <a:rPr lang="en-US" dirty="0">
                <a:hlinkClick r:id="rId3"/>
              </a:rPr>
              <a:t>https://www.fhwa.dot.gov/planning/processes/statewide/related/highway_functional_classifications/</a:t>
            </a:r>
            <a:endParaRPr lang="en-US" dirty="0"/>
          </a:p>
        </p:txBody>
      </p:sp>
    </p:spTree>
    <p:extLst>
      <p:ext uri="{BB962C8B-B14F-4D97-AF65-F5344CB8AC3E}">
        <p14:creationId xmlns:p14="http://schemas.microsoft.com/office/powerpoint/2010/main" val="1007210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28600"/>
            <a:ext cx="6339840" cy="1051560"/>
          </a:xfrm>
        </p:spPr>
        <p:txBody>
          <a:bodyPr>
            <a:normAutofit/>
          </a:bodyPr>
          <a:lstStyle/>
          <a:p>
            <a:r>
              <a:rPr lang="en-US" b="1" dirty="0"/>
              <a:t>FC – Flexibility and Overlap</a:t>
            </a:r>
          </a:p>
        </p:txBody>
      </p:sp>
      <p:sp>
        <p:nvSpPr>
          <p:cNvPr id="3" name="Content Placeholder 2"/>
          <p:cNvSpPr>
            <a:spLocks noGrp="1"/>
          </p:cNvSpPr>
          <p:nvPr>
            <p:ph idx="1"/>
          </p:nvPr>
        </p:nvSpPr>
        <p:spPr>
          <a:xfrm>
            <a:off x="1143000" y="2667000"/>
            <a:ext cx="5181600" cy="259591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spcAft>
                <a:spcPts val="1000"/>
              </a:spcAft>
            </a:pPr>
            <a:r>
              <a:rPr lang="en-US" sz="2400" dirty="0"/>
              <a:t>Common sense should be guide</a:t>
            </a:r>
          </a:p>
          <a:p>
            <a:pPr>
              <a:spcAft>
                <a:spcPts val="1000"/>
              </a:spcAft>
            </a:pPr>
            <a:r>
              <a:rPr lang="en-US" sz="2400" dirty="0"/>
              <a:t>Look at over all distribution and spacing when in doubt</a:t>
            </a:r>
          </a:p>
          <a:p>
            <a:pPr>
              <a:spcAft>
                <a:spcPts val="1000"/>
              </a:spcAft>
            </a:pPr>
            <a:r>
              <a:rPr lang="en-US" sz="2400" dirty="0"/>
              <a:t>Be consistent with community standards</a:t>
            </a:r>
          </a:p>
          <a:p>
            <a:pPr>
              <a:spcAft>
                <a:spcPts val="1000"/>
              </a:spcAft>
            </a:pPr>
            <a:endParaRPr lang="en-US" sz="22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20</a:t>
            </a:fld>
            <a:endParaRPr lang="en-US" dirty="0"/>
          </a:p>
        </p:txBody>
      </p:sp>
      <p:pic>
        <p:nvPicPr>
          <p:cNvPr id="8" name="Picture 7"/>
          <p:cNvPicPr>
            <a:picLocks noChangeAspect="1"/>
          </p:cNvPicPr>
          <p:nvPr/>
        </p:nvPicPr>
        <p:blipFill>
          <a:blip r:embed="rId2"/>
          <a:srcRect/>
          <a:stretch>
            <a:fillRect/>
          </a:stretch>
        </p:blipFill>
        <p:spPr bwMode="auto">
          <a:xfrm>
            <a:off x="7086600" y="1676400"/>
            <a:ext cx="3680460" cy="4206240"/>
          </a:xfrm>
          <a:prstGeom prst="rect">
            <a:avLst/>
          </a:prstGeom>
          <a:noFill/>
          <a:ln w="9525">
            <a:noFill/>
            <a:miter lim="800000"/>
            <a:headEnd/>
            <a:tailEnd/>
          </a:ln>
        </p:spPr>
      </p:pic>
    </p:spTree>
    <p:extLst>
      <p:ext uri="{BB962C8B-B14F-4D97-AF65-F5344CB8AC3E}">
        <p14:creationId xmlns:p14="http://schemas.microsoft.com/office/powerpoint/2010/main" val="2632488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967611296"/>
              </p:ext>
            </p:extLst>
          </p:nvPr>
        </p:nvGraphicFramePr>
        <p:xfrm>
          <a:off x="1219200" y="1828800"/>
          <a:ext cx="10591800" cy="4190092"/>
        </p:xfrm>
        <a:graphic>
          <a:graphicData uri="http://schemas.openxmlformats.org/drawingml/2006/table">
            <a:tbl>
              <a:tblPr firstRow="1" firstCol="1" bandRow="1">
                <a:tableStyleId>{5C22544A-7EE6-4342-B048-85BDC9FD1C3A}</a:tableStyleId>
              </a:tblPr>
              <a:tblGrid>
                <a:gridCol w="2782591">
                  <a:extLst>
                    <a:ext uri="{9D8B030D-6E8A-4147-A177-3AD203B41FA5}">
                      <a16:colId xmlns:a16="http://schemas.microsoft.com/office/drawing/2014/main" val="20000"/>
                    </a:ext>
                  </a:extLst>
                </a:gridCol>
                <a:gridCol w="1947727">
                  <a:extLst>
                    <a:ext uri="{9D8B030D-6E8A-4147-A177-3AD203B41FA5}">
                      <a16:colId xmlns:a16="http://schemas.microsoft.com/office/drawing/2014/main" val="20001"/>
                    </a:ext>
                  </a:extLst>
                </a:gridCol>
                <a:gridCol w="2001759">
                  <a:extLst>
                    <a:ext uri="{9D8B030D-6E8A-4147-A177-3AD203B41FA5}">
                      <a16:colId xmlns:a16="http://schemas.microsoft.com/office/drawing/2014/main" val="20002"/>
                    </a:ext>
                  </a:extLst>
                </a:gridCol>
                <a:gridCol w="1974741">
                  <a:extLst>
                    <a:ext uri="{9D8B030D-6E8A-4147-A177-3AD203B41FA5}">
                      <a16:colId xmlns:a16="http://schemas.microsoft.com/office/drawing/2014/main" val="20003"/>
                    </a:ext>
                  </a:extLst>
                </a:gridCol>
                <a:gridCol w="1884982">
                  <a:extLst>
                    <a:ext uri="{9D8B030D-6E8A-4147-A177-3AD203B41FA5}">
                      <a16:colId xmlns:a16="http://schemas.microsoft.com/office/drawing/2014/main" val="20004"/>
                    </a:ext>
                  </a:extLst>
                </a:gridCol>
              </a:tblGrid>
              <a:tr h="609600">
                <a:tc>
                  <a:txBody>
                    <a:bodyPr/>
                    <a:lstStyle/>
                    <a:p>
                      <a:pPr marL="0" marR="0">
                        <a:lnSpc>
                          <a:spcPct val="115000"/>
                        </a:lnSpc>
                        <a:spcBef>
                          <a:spcPts val="0"/>
                        </a:spcBef>
                        <a:spcAft>
                          <a:spcPts val="0"/>
                        </a:spcAft>
                      </a:pPr>
                      <a:r>
                        <a:rPr lang="en-US" sz="1400" dirty="0">
                          <a:effectLst/>
                        </a:rPr>
                        <a:t>Typical Characteristics</a:t>
                      </a:r>
                      <a:endParaRPr lang="en-US" sz="1400" dirty="0">
                        <a:effectLst/>
                        <a:latin typeface="Constantia"/>
                        <a:ea typeface="Times New Roman"/>
                        <a:cs typeface="Times New Roman"/>
                      </a:endParaRP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Interstate</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Other Freeways and Expressways</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Other Principal Arterials</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Minor Arterials</a:t>
                      </a:r>
                    </a:p>
                  </a:txBody>
                  <a:tcPr marL="62870" marR="62870" marT="0" marB="0" anchor="b"/>
                </a:tc>
                <a:extLst>
                  <a:ext uri="{0D108BD9-81ED-4DB2-BD59-A6C34878D82A}">
                    <a16:rowId xmlns:a16="http://schemas.microsoft.com/office/drawing/2014/main" val="10000"/>
                  </a:ext>
                </a:extLst>
              </a:tr>
              <a:tr h="473075">
                <a:tc>
                  <a:txBody>
                    <a:bodyPr/>
                    <a:lstStyle/>
                    <a:p>
                      <a:pPr marL="0" marR="0" algn="r">
                        <a:lnSpc>
                          <a:spcPct val="115000"/>
                        </a:lnSpc>
                        <a:spcBef>
                          <a:spcPts val="0"/>
                        </a:spcBef>
                        <a:spcAft>
                          <a:spcPts val="0"/>
                        </a:spcAft>
                      </a:pPr>
                      <a:r>
                        <a:rPr lang="en-US" sz="1400" dirty="0">
                          <a:effectLst/>
                        </a:rPr>
                        <a:t>Lane Width</a:t>
                      </a:r>
                      <a:endParaRPr lang="en-US" sz="1400" dirty="0">
                        <a:effectLst/>
                        <a:latin typeface="Constantia"/>
                        <a:ea typeface="Times New Roman"/>
                        <a:cs typeface="Times New Roman"/>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12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11 - 12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11 - 12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10 feet - 12 feet</a:t>
                      </a:r>
                      <a:endParaRPr lang="en-US" sz="1600" b="1" dirty="0">
                        <a:effectLst/>
                        <a:latin typeface="Calibri" pitchFamily="34" charset="0"/>
                        <a:ea typeface="Times New Roman"/>
                        <a:cs typeface="Calibri" pitchFamily="34" charset="0"/>
                      </a:endParaRPr>
                    </a:p>
                  </a:txBody>
                  <a:tcPr marL="62870" marR="62870" marT="0" marB="0" anchor="b"/>
                </a:tc>
                <a:extLst>
                  <a:ext uri="{0D108BD9-81ED-4DB2-BD59-A6C34878D82A}">
                    <a16:rowId xmlns:a16="http://schemas.microsoft.com/office/drawing/2014/main" val="10001"/>
                  </a:ext>
                </a:extLst>
              </a:tr>
              <a:tr h="413657">
                <a:tc>
                  <a:txBody>
                    <a:bodyPr/>
                    <a:lstStyle/>
                    <a:p>
                      <a:pPr marL="0" marR="0" algn="r">
                        <a:lnSpc>
                          <a:spcPct val="115000"/>
                        </a:lnSpc>
                        <a:spcBef>
                          <a:spcPts val="0"/>
                        </a:spcBef>
                        <a:spcAft>
                          <a:spcPts val="0"/>
                        </a:spcAft>
                      </a:pPr>
                      <a:r>
                        <a:rPr lang="en-US" sz="1400" dirty="0">
                          <a:effectLst/>
                        </a:rPr>
                        <a:t>Inside Shoulder Width</a:t>
                      </a:r>
                      <a:endParaRPr lang="en-US" sz="1400" dirty="0">
                        <a:effectLst/>
                        <a:latin typeface="Constantia"/>
                        <a:ea typeface="Times New Roman"/>
                        <a:cs typeface="Times New Roman"/>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4 feet - 12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0 feet - 6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0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0 feet</a:t>
                      </a:r>
                      <a:endParaRPr lang="en-US" sz="1600" b="1" dirty="0">
                        <a:effectLst/>
                        <a:latin typeface="Calibri" pitchFamily="34" charset="0"/>
                        <a:ea typeface="Times New Roman"/>
                        <a:cs typeface="Calibri" pitchFamily="34" charset="0"/>
                      </a:endParaRPr>
                    </a:p>
                  </a:txBody>
                  <a:tcPr marL="62870" marR="62870" marT="0" marB="0" anchor="b"/>
                </a:tc>
                <a:extLst>
                  <a:ext uri="{0D108BD9-81ED-4DB2-BD59-A6C34878D82A}">
                    <a16:rowId xmlns:a16="http://schemas.microsoft.com/office/drawing/2014/main" val="10002"/>
                  </a:ext>
                </a:extLst>
              </a:tr>
              <a:tr h="473075">
                <a:tc>
                  <a:txBody>
                    <a:bodyPr/>
                    <a:lstStyle/>
                    <a:p>
                      <a:pPr marL="0" marR="0" algn="r">
                        <a:lnSpc>
                          <a:spcPct val="115000"/>
                        </a:lnSpc>
                        <a:spcBef>
                          <a:spcPts val="0"/>
                        </a:spcBef>
                        <a:spcAft>
                          <a:spcPts val="0"/>
                        </a:spcAft>
                      </a:pPr>
                      <a:r>
                        <a:rPr lang="en-US" sz="1400" dirty="0">
                          <a:effectLst/>
                        </a:rPr>
                        <a:t>Outside Shoulder Width</a:t>
                      </a:r>
                      <a:endParaRPr lang="en-US" sz="1400" dirty="0">
                        <a:effectLst/>
                        <a:latin typeface="Constantia"/>
                        <a:ea typeface="Times New Roman"/>
                        <a:cs typeface="Times New Roman"/>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10 feet - 12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8 feet - 12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8 feet - 12 feet</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4 feet - 8 feet</a:t>
                      </a:r>
                      <a:endParaRPr lang="en-US" sz="1600" b="1" dirty="0">
                        <a:effectLst/>
                        <a:latin typeface="Calibri" pitchFamily="34" charset="0"/>
                        <a:ea typeface="Times New Roman"/>
                        <a:cs typeface="Calibri" pitchFamily="34" charset="0"/>
                      </a:endParaRPr>
                    </a:p>
                  </a:txBody>
                  <a:tcPr marL="62870" marR="62870" marT="0" marB="0" anchor="b"/>
                </a:tc>
                <a:extLst>
                  <a:ext uri="{0D108BD9-81ED-4DB2-BD59-A6C34878D82A}">
                    <a16:rowId xmlns:a16="http://schemas.microsoft.com/office/drawing/2014/main" val="10003"/>
                  </a:ext>
                </a:extLst>
              </a:tr>
              <a:tr h="457200">
                <a:tc>
                  <a:txBody>
                    <a:bodyPr/>
                    <a:lstStyle/>
                    <a:p>
                      <a:pPr marL="0" marR="0" algn="r">
                        <a:lnSpc>
                          <a:spcPct val="115000"/>
                        </a:lnSpc>
                        <a:spcBef>
                          <a:spcPts val="0"/>
                        </a:spcBef>
                        <a:spcAft>
                          <a:spcPts val="0"/>
                        </a:spcAft>
                      </a:pPr>
                      <a:r>
                        <a:rPr lang="en-US" sz="1400" dirty="0">
                          <a:effectLst/>
                        </a:rPr>
                        <a:t>AADT (Rural)</a:t>
                      </a:r>
                      <a:endParaRPr lang="en-US" sz="1400" dirty="0">
                        <a:effectLst/>
                        <a:latin typeface="Constantia"/>
                        <a:ea typeface="Times New Roman"/>
                        <a:cs typeface="Times New Roman"/>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12,000 - 34,000</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4,000 - 18,500</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2,000 - 8,500</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1,500 - 6,000</a:t>
                      </a:r>
                      <a:endParaRPr lang="en-US" sz="1600" b="1" dirty="0">
                        <a:effectLst/>
                        <a:latin typeface="Calibri" pitchFamily="34" charset="0"/>
                        <a:ea typeface="Times New Roman"/>
                        <a:cs typeface="Calibri" pitchFamily="34" charset="0"/>
                      </a:endParaRPr>
                    </a:p>
                  </a:txBody>
                  <a:tcPr marL="62870" marR="62870" marT="0" marB="0" anchor="b"/>
                </a:tc>
                <a:extLst>
                  <a:ext uri="{0D108BD9-81ED-4DB2-BD59-A6C34878D82A}">
                    <a16:rowId xmlns:a16="http://schemas.microsoft.com/office/drawing/2014/main" val="10004"/>
                  </a:ext>
                </a:extLst>
              </a:tr>
              <a:tr h="457200">
                <a:tc>
                  <a:txBody>
                    <a:bodyPr/>
                    <a:lstStyle/>
                    <a:p>
                      <a:pPr marL="0" marR="0" algn="r">
                        <a:lnSpc>
                          <a:spcPct val="115000"/>
                        </a:lnSpc>
                        <a:spcBef>
                          <a:spcPts val="0"/>
                        </a:spcBef>
                        <a:spcAft>
                          <a:spcPts val="0"/>
                        </a:spcAft>
                      </a:pPr>
                      <a:r>
                        <a:rPr lang="en-US" sz="1400" dirty="0">
                          <a:effectLst/>
                        </a:rPr>
                        <a:t>AADT (Urban)</a:t>
                      </a:r>
                      <a:endParaRPr lang="en-US" sz="1400" dirty="0">
                        <a:effectLst/>
                        <a:latin typeface="Constantia"/>
                        <a:ea typeface="Times New Roman"/>
                        <a:cs typeface="Times New Roman"/>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35,000 - 129,000</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13,000 - 55,000</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7,000 – 27,000</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3,000 - 14,000</a:t>
                      </a:r>
                      <a:endParaRPr lang="en-US" sz="1600" b="1" dirty="0">
                        <a:effectLst/>
                        <a:latin typeface="Calibri" pitchFamily="34" charset="0"/>
                        <a:ea typeface="Times New Roman"/>
                        <a:cs typeface="Calibri" pitchFamily="34" charset="0"/>
                      </a:endParaRPr>
                    </a:p>
                  </a:txBody>
                  <a:tcPr marL="62870" marR="62870" marT="0" marB="0" anchor="b"/>
                </a:tc>
                <a:extLst>
                  <a:ext uri="{0D108BD9-81ED-4DB2-BD59-A6C34878D82A}">
                    <a16:rowId xmlns:a16="http://schemas.microsoft.com/office/drawing/2014/main" val="10005"/>
                  </a:ext>
                </a:extLst>
              </a:tr>
              <a:tr h="609600">
                <a:tc>
                  <a:txBody>
                    <a:bodyPr/>
                    <a:lstStyle/>
                    <a:p>
                      <a:pPr marL="0" marR="0" algn="r">
                        <a:lnSpc>
                          <a:spcPct val="115000"/>
                        </a:lnSpc>
                        <a:spcBef>
                          <a:spcPts val="0"/>
                        </a:spcBef>
                        <a:spcAft>
                          <a:spcPts val="0"/>
                        </a:spcAft>
                      </a:pPr>
                      <a:r>
                        <a:rPr lang="en-US" sz="1400" dirty="0">
                          <a:effectLst/>
                        </a:rPr>
                        <a:t>Divided/Undivided</a:t>
                      </a:r>
                      <a:endParaRPr lang="en-US" sz="1400" dirty="0">
                        <a:effectLst/>
                        <a:latin typeface="Constantia"/>
                        <a:ea typeface="Times New Roman"/>
                        <a:cs typeface="Times New Roman"/>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Divided</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Undivided/</a:t>
                      </a:r>
                      <a:br>
                        <a:rPr lang="en-US" sz="1600" b="1" dirty="0">
                          <a:effectLst/>
                          <a:latin typeface="Calibri" pitchFamily="34" charset="0"/>
                          <a:cs typeface="Calibri" pitchFamily="34" charset="0"/>
                        </a:rPr>
                      </a:br>
                      <a:r>
                        <a:rPr lang="en-US" sz="1600" b="1" dirty="0">
                          <a:effectLst/>
                          <a:latin typeface="Calibri" pitchFamily="34" charset="0"/>
                          <a:cs typeface="Calibri" pitchFamily="34" charset="0"/>
                        </a:rPr>
                        <a:t>Divided</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Undivided/</a:t>
                      </a:r>
                      <a:br>
                        <a:rPr lang="en-US" sz="1600" b="1" dirty="0">
                          <a:effectLst/>
                          <a:latin typeface="Calibri" pitchFamily="34" charset="0"/>
                          <a:cs typeface="Calibri" pitchFamily="34" charset="0"/>
                        </a:rPr>
                      </a:br>
                      <a:r>
                        <a:rPr lang="en-US" sz="1600" b="1" dirty="0">
                          <a:effectLst/>
                          <a:latin typeface="Calibri" pitchFamily="34" charset="0"/>
                          <a:cs typeface="Calibri" pitchFamily="34" charset="0"/>
                        </a:rPr>
                        <a:t>Divided</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Undivided</a:t>
                      </a:r>
                      <a:endParaRPr lang="en-US" sz="1600" b="1" dirty="0">
                        <a:effectLst/>
                        <a:latin typeface="Calibri" pitchFamily="34" charset="0"/>
                        <a:ea typeface="Times New Roman"/>
                        <a:cs typeface="Calibri" pitchFamily="34" charset="0"/>
                      </a:endParaRPr>
                    </a:p>
                  </a:txBody>
                  <a:tcPr marL="62870" marR="62870" marT="0" marB="0" anchor="b"/>
                </a:tc>
                <a:extLst>
                  <a:ext uri="{0D108BD9-81ED-4DB2-BD59-A6C34878D82A}">
                    <a16:rowId xmlns:a16="http://schemas.microsoft.com/office/drawing/2014/main" val="10006"/>
                  </a:ext>
                </a:extLst>
              </a:tr>
              <a:tr h="696685">
                <a:tc>
                  <a:txBody>
                    <a:bodyPr/>
                    <a:lstStyle/>
                    <a:p>
                      <a:pPr marL="0" marR="0" algn="r">
                        <a:lnSpc>
                          <a:spcPct val="115000"/>
                        </a:lnSpc>
                        <a:spcBef>
                          <a:spcPts val="0"/>
                        </a:spcBef>
                        <a:spcAft>
                          <a:spcPts val="0"/>
                        </a:spcAft>
                      </a:pPr>
                      <a:r>
                        <a:rPr lang="en-US" sz="1400" dirty="0">
                          <a:effectLst/>
                        </a:rPr>
                        <a:t>Access</a:t>
                      </a:r>
                      <a:endParaRPr lang="en-US" sz="1400" dirty="0">
                        <a:effectLst/>
                        <a:latin typeface="Constantia"/>
                        <a:ea typeface="Times New Roman"/>
                        <a:cs typeface="Times New Roman"/>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Fully Controlled</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Partially/Fully Controlled</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Partially/Fully Controlled</a:t>
                      </a:r>
                      <a:endParaRPr lang="en-US" sz="1600" b="1" dirty="0">
                        <a:effectLst/>
                        <a:latin typeface="Calibri" pitchFamily="34" charset="0"/>
                        <a:ea typeface="Times New Roman"/>
                        <a:cs typeface="Calibri" pitchFamily="34" charset="0"/>
                      </a:endParaRPr>
                    </a:p>
                  </a:txBody>
                  <a:tcPr marL="62870" marR="62870"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Uncontrolled</a:t>
                      </a:r>
                      <a:endParaRPr lang="en-US" sz="1600" b="1" dirty="0">
                        <a:effectLst/>
                        <a:latin typeface="Calibri" pitchFamily="34" charset="0"/>
                        <a:ea typeface="Times New Roman"/>
                        <a:cs typeface="Calibri" pitchFamily="34" charset="0"/>
                      </a:endParaRPr>
                    </a:p>
                  </a:txBody>
                  <a:tcPr marL="62870" marR="62870" marT="0" marB="0" anchor="b"/>
                </a:tc>
                <a:extLst>
                  <a:ext uri="{0D108BD9-81ED-4DB2-BD59-A6C34878D82A}">
                    <a16:rowId xmlns:a16="http://schemas.microsoft.com/office/drawing/2014/main" val="10007"/>
                  </a:ext>
                </a:extLst>
              </a:tr>
            </a:tbl>
          </a:graphicData>
        </a:graphic>
      </p:graphicFrame>
      <p:sp>
        <p:nvSpPr>
          <p:cNvPr id="10" name="Title 1"/>
          <p:cNvSpPr>
            <a:spLocks noGrp="1"/>
          </p:cNvSpPr>
          <p:nvPr>
            <p:ph type="title"/>
          </p:nvPr>
        </p:nvSpPr>
        <p:spPr>
          <a:xfrm>
            <a:off x="1676400" y="609600"/>
            <a:ext cx="9919866" cy="1013349"/>
          </a:xfrm>
        </p:spPr>
        <p:txBody>
          <a:bodyPr>
            <a:normAutofit/>
          </a:bodyPr>
          <a:lstStyle/>
          <a:p>
            <a:r>
              <a:rPr lang="en-US" sz="4400" b="1" dirty="0"/>
              <a:t>FC – Typical Characteristics</a:t>
            </a:r>
          </a:p>
        </p:txBody>
      </p:sp>
      <p:sp>
        <p:nvSpPr>
          <p:cNvPr id="2" name="Slide Number Placeholder 1"/>
          <p:cNvSpPr>
            <a:spLocks noGrp="1"/>
          </p:cNvSpPr>
          <p:nvPr>
            <p:ph type="sldNum" sz="quarter" idx="12"/>
          </p:nvPr>
        </p:nvSpPr>
        <p:spPr/>
        <p:txBody>
          <a:bodyPr/>
          <a:lstStyle/>
          <a:p>
            <a:fld id="{43FCB429-8A15-403D-9842-44D8C03FA0B6}" type="slidenum">
              <a:rPr lang="en-US" smtClean="0"/>
              <a:pPr/>
              <a:t>21</a:t>
            </a:fld>
            <a:endParaRPr lang="en-US" dirty="0"/>
          </a:p>
        </p:txBody>
      </p:sp>
    </p:spTree>
    <p:extLst>
      <p:ext uri="{BB962C8B-B14F-4D97-AF65-F5344CB8AC3E}">
        <p14:creationId xmlns:p14="http://schemas.microsoft.com/office/powerpoint/2010/main" val="169353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535521161"/>
              </p:ext>
            </p:extLst>
          </p:nvPr>
        </p:nvGraphicFramePr>
        <p:xfrm>
          <a:off x="1676400" y="1905000"/>
          <a:ext cx="10058399" cy="4114796"/>
        </p:xfrm>
        <a:graphic>
          <a:graphicData uri="http://schemas.openxmlformats.org/drawingml/2006/table">
            <a:tbl>
              <a:tblPr firstRow="1" firstCol="1" bandRow="1">
                <a:tableStyleId>{5C22544A-7EE6-4342-B048-85BDC9FD1C3A}</a:tableStyleId>
              </a:tblPr>
              <a:tblGrid>
                <a:gridCol w="2642459">
                  <a:extLst>
                    <a:ext uri="{9D8B030D-6E8A-4147-A177-3AD203B41FA5}">
                      <a16:colId xmlns:a16="http://schemas.microsoft.com/office/drawing/2014/main" val="20000"/>
                    </a:ext>
                  </a:extLst>
                </a:gridCol>
                <a:gridCol w="1849641">
                  <a:extLst>
                    <a:ext uri="{9D8B030D-6E8A-4147-A177-3AD203B41FA5}">
                      <a16:colId xmlns:a16="http://schemas.microsoft.com/office/drawing/2014/main" val="20001"/>
                    </a:ext>
                  </a:extLst>
                </a:gridCol>
                <a:gridCol w="1900951">
                  <a:extLst>
                    <a:ext uri="{9D8B030D-6E8A-4147-A177-3AD203B41FA5}">
                      <a16:colId xmlns:a16="http://schemas.microsoft.com/office/drawing/2014/main" val="20002"/>
                    </a:ext>
                  </a:extLst>
                </a:gridCol>
                <a:gridCol w="1875294">
                  <a:extLst>
                    <a:ext uri="{9D8B030D-6E8A-4147-A177-3AD203B41FA5}">
                      <a16:colId xmlns:a16="http://schemas.microsoft.com/office/drawing/2014/main" val="20003"/>
                    </a:ext>
                  </a:extLst>
                </a:gridCol>
                <a:gridCol w="1790054">
                  <a:extLst>
                    <a:ext uri="{9D8B030D-6E8A-4147-A177-3AD203B41FA5}">
                      <a16:colId xmlns:a16="http://schemas.microsoft.com/office/drawing/2014/main" val="20004"/>
                    </a:ext>
                  </a:extLst>
                </a:gridCol>
              </a:tblGrid>
              <a:tr h="587828">
                <a:tc>
                  <a:txBody>
                    <a:bodyPr/>
                    <a:lstStyle/>
                    <a:p>
                      <a:pPr marL="0" marR="0">
                        <a:lnSpc>
                          <a:spcPct val="115000"/>
                        </a:lnSpc>
                        <a:spcBef>
                          <a:spcPts val="0"/>
                        </a:spcBef>
                        <a:spcAft>
                          <a:spcPts val="0"/>
                        </a:spcAft>
                      </a:pPr>
                      <a:r>
                        <a:rPr lang="en-US" sz="1400" dirty="0">
                          <a:effectLst/>
                        </a:rPr>
                        <a:t>Typical Characteristics</a:t>
                      </a:r>
                      <a:endParaRPr lang="en-US" sz="1400" dirty="0">
                        <a:effectLst/>
                        <a:latin typeface="Constantia"/>
                        <a:ea typeface="Times New Roman"/>
                        <a:cs typeface="Times New Roman"/>
                      </a:endParaRP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Interstate</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Other Freeways and Expressways</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Other Principal Arterials</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Minor Arterials</a:t>
                      </a:r>
                    </a:p>
                  </a:txBody>
                  <a:tcPr marL="62870" marR="62870" marT="0" marB="0" anchor="b"/>
                </a:tc>
                <a:extLst>
                  <a:ext uri="{0D108BD9-81ED-4DB2-BD59-A6C34878D82A}">
                    <a16:rowId xmlns:a16="http://schemas.microsoft.com/office/drawing/2014/main" val="10000"/>
                  </a:ext>
                </a:extLst>
              </a:tr>
              <a:tr h="587828">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Mileage Extent for Rural States</a:t>
                      </a: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 - 3%</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0% - 2%</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2% - 6%</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2% - 6%</a:t>
                      </a:r>
                      <a:endParaRPr lang="en-US" sz="1600" b="1" dirty="0">
                        <a:effectLst/>
                        <a:latin typeface="Constantia"/>
                        <a:ea typeface="Times New Roman"/>
                        <a:cs typeface="Times New Roman"/>
                      </a:endParaRPr>
                    </a:p>
                  </a:txBody>
                  <a:tcPr marL="68580" marR="68580" marT="0" marB="0" anchor="b"/>
                </a:tc>
                <a:extLst>
                  <a:ext uri="{0D108BD9-81ED-4DB2-BD59-A6C34878D82A}">
                    <a16:rowId xmlns:a16="http://schemas.microsoft.com/office/drawing/2014/main" val="10001"/>
                  </a:ext>
                </a:extLst>
              </a:tr>
              <a:tr h="587828">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Mileage Extent  for Urban States</a:t>
                      </a: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 - 2%</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effectLst/>
                          <a:latin typeface="Calibri"/>
                          <a:ea typeface="Times New Roman"/>
                          <a:cs typeface="Times New Roman"/>
                        </a:rPr>
                        <a:t>0% - 2%</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2% - 6%</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3% - 7%</a:t>
                      </a:r>
                      <a:endParaRPr lang="en-US" sz="1600" b="1" dirty="0">
                        <a:effectLst/>
                        <a:latin typeface="Constantia"/>
                        <a:ea typeface="Times New Roman"/>
                        <a:cs typeface="Times New Roman"/>
                      </a:endParaRPr>
                    </a:p>
                  </a:txBody>
                  <a:tcPr marL="68580" marR="68580" marT="0" marB="0" anchor="b"/>
                </a:tc>
                <a:extLst>
                  <a:ext uri="{0D108BD9-81ED-4DB2-BD59-A6C34878D82A}">
                    <a16:rowId xmlns:a16="http://schemas.microsoft.com/office/drawing/2014/main" val="10002"/>
                  </a:ext>
                </a:extLst>
              </a:tr>
              <a:tr h="587828">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Mileage Extent for All States</a:t>
                      </a: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 - 2%</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effectLst/>
                          <a:latin typeface="Calibri"/>
                          <a:ea typeface="Times New Roman"/>
                          <a:cs typeface="Times New Roman"/>
                        </a:rPr>
                        <a:t>0% - 2%</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17% - 36%</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3% - 7%</a:t>
                      </a:r>
                      <a:endParaRPr lang="en-US" sz="1600" b="1" dirty="0">
                        <a:effectLst/>
                        <a:latin typeface="Constantia"/>
                        <a:ea typeface="Times New Roman"/>
                        <a:cs typeface="Times New Roman"/>
                      </a:endParaRPr>
                    </a:p>
                  </a:txBody>
                  <a:tcPr marL="68580" marR="68580" marT="0" marB="0" anchor="b"/>
                </a:tc>
                <a:extLst>
                  <a:ext uri="{0D108BD9-81ED-4DB2-BD59-A6C34878D82A}">
                    <a16:rowId xmlns:a16="http://schemas.microsoft.com/office/drawing/2014/main" val="10003"/>
                  </a:ext>
                </a:extLst>
              </a:tr>
              <a:tr h="587828">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VMT Extent for Rural States</a:t>
                      </a: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18% - 38%</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0% - 7%</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15% - 31%</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9% - 20%</a:t>
                      </a:r>
                      <a:endParaRPr lang="en-US" sz="1600" b="1" dirty="0">
                        <a:effectLst/>
                        <a:latin typeface="Constantia"/>
                        <a:ea typeface="Times New Roman"/>
                        <a:cs typeface="Times New Roman"/>
                      </a:endParaRPr>
                    </a:p>
                  </a:txBody>
                  <a:tcPr marL="68580" marR="68580" marT="0" marB="0" anchor="b"/>
                </a:tc>
                <a:extLst>
                  <a:ext uri="{0D108BD9-81ED-4DB2-BD59-A6C34878D82A}">
                    <a16:rowId xmlns:a16="http://schemas.microsoft.com/office/drawing/2014/main" val="10004"/>
                  </a:ext>
                </a:extLst>
              </a:tr>
              <a:tr h="587828">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VMT Extent  for Urban States</a:t>
                      </a: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18% - 34%</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0% - 8%</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12% - 29%</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12% - 19%</a:t>
                      </a:r>
                      <a:endParaRPr lang="en-US" sz="1600" b="1" dirty="0">
                        <a:effectLst/>
                        <a:latin typeface="Constantia"/>
                        <a:ea typeface="Times New Roman"/>
                        <a:cs typeface="Times New Roman"/>
                      </a:endParaRPr>
                    </a:p>
                  </a:txBody>
                  <a:tcPr marL="68580" marR="68580" marT="0" marB="0" anchor="b"/>
                </a:tc>
                <a:extLst>
                  <a:ext uri="{0D108BD9-81ED-4DB2-BD59-A6C34878D82A}">
                    <a16:rowId xmlns:a16="http://schemas.microsoft.com/office/drawing/2014/main" val="10005"/>
                  </a:ext>
                </a:extLst>
              </a:tr>
              <a:tr h="587828">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VMT Extent for All States</a:t>
                      </a: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20% - 38%</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0% - 8%</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14% - 30%</a:t>
                      </a:r>
                      <a:endParaRPr lang="en-US" sz="1600" b="1" dirty="0">
                        <a:effectLst/>
                        <a:latin typeface="Constantia"/>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b="1" dirty="0">
                          <a:solidFill>
                            <a:srgbClr val="000000"/>
                          </a:solidFill>
                          <a:effectLst/>
                          <a:latin typeface="Calibri"/>
                          <a:ea typeface="Times New Roman"/>
                          <a:cs typeface="Times New Roman"/>
                        </a:rPr>
                        <a:t>11% - 20%</a:t>
                      </a:r>
                      <a:endParaRPr lang="en-US" sz="1600" b="1" dirty="0">
                        <a:effectLst/>
                        <a:latin typeface="Constantia"/>
                        <a:ea typeface="Times New Roman"/>
                        <a:cs typeface="Times New Roman"/>
                      </a:endParaRPr>
                    </a:p>
                  </a:txBody>
                  <a:tcPr marL="68580" marR="68580" marT="0" marB="0" anchor="b"/>
                </a:tc>
                <a:extLst>
                  <a:ext uri="{0D108BD9-81ED-4DB2-BD59-A6C34878D82A}">
                    <a16:rowId xmlns:a16="http://schemas.microsoft.com/office/drawing/2014/main" val="10006"/>
                  </a:ext>
                </a:extLst>
              </a:tr>
            </a:tbl>
          </a:graphicData>
        </a:graphic>
      </p:graphicFrame>
      <p:sp>
        <p:nvSpPr>
          <p:cNvPr id="3" name="Title 1"/>
          <p:cNvSpPr>
            <a:spLocks noGrp="1"/>
          </p:cNvSpPr>
          <p:nvPr>
            <p:ph type="title"/>
          </p:nvPr>
        </p:nvSpPr>
        <p:spPr>
          <a:xfrm>
            <a:off x="2743200" y="609600"/>
            <a:ext cx="9234066" cy="944217"/>
          </a:xfrm>
          <a:noFill/>
        </p:spPr>
        <p:txBody>
          <a:bodyPr>
            <a:noAutofit/>
          </a:bodyPr>
          <a:lstStyle/>
          <a:p>
            <a:r>
              <a:rPr lang="en-US" sz="3600" b="1" dirty="0"/>
              <a:t>FC – Mileage/VMT Guidelines (Rural System)</a:t>
            </a:r>
          </a:p>
        </p:txBody>
      </p:sp>
      <p:sp>
        <p:nvSpPr>
          <p:cNvPr id="2" name="Slide Number Placeholder 1"/>
          <p:cNvSpPr>
            <a:spLocks noGrp="1"/>
          </p:cNvSpPr>
          <p:nvPr>
            <p:ph type="sldNum" sz="quarter" idx="12"/>
          </p:nvPr>
        </p:nvSpPr>
        <p:spPr/>
        <p:txBody>
          <a:bodyPr/>
          <a:lstStyle/>
          <a:p>
            <a:fld id="{43FCB429-8A15-403D-9842-44D8C03FA0B6}" type="slidenum">
              <a:rPr lang="en-US" smtClean="0"/>
              <a:pPr/>
              <a:t>22</a:t>
            </a:fld>
            <a:endParaRPr lang="en-US" dirty="0"/>
          </a:p>
        </p:txBody>
      </p:sp>
    </p:spTree>
    <p:extLst>
      <p:ext uri="{BB962C8B-B14F-4D97-AF65-F5344CB8AC3E}">
        <p14:creationId xmlns:p14="http://schemas.microsoft.com/office/powerpoint/2010/main" val="2375362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904205102"/>
              </p:ext>
            </p:extLst>
          </p:nvPr>
        </p:nvGraphicFramePr>
        <p:xfrm>
          <a:off x="1371600" y="1828800"/>
          <a:ext cx="10591800" cy="4152906"/>
        </p:xfrm>
        <a:graphic>
          <a:graphicData uri="http://schemas.openxmlformats.org/drawingml/2006/table">
            <a:tbl>
              <a:tblPr firstRow="1" firstCol="1" bandRow="1">
                <a:tableStyleId>{5C22544A-7EE6-4342-B048-85BDC9FD1C3A}</a:tableStyleId>
              </a:tblPr>
              <a:tblGrid>
                <a:gridCol w="2782591">
                  <a:extLst>
                    <a:ext uri="{9D8B030D-6E8A-4147-A177-3AD203B41FA5}">
                      <a16:colId xmlns:a16="http://schemas.microsoft.com/office/drawing/2014/main" val="20000"/>
                    </a:ext>
                  </a:extLst>
                </a:gridCol>
                <a:gridCol w="1789409">
                  <a:extLst>
                    <a:ext uri="{9D8B030D-6E8A-4147-A177-3AD203B41FA5}">
                      <a16:colId xmlns:a16="http://schemas.microsoft.com/office/drawing/2014/main" val="20001"/>
                    </a:ext>
                  </a:extLst>
                </a:gridCol>
                <a:gridCol w="2160079">
                  <a:extLst>
                    <a:ext uri="{9D8B030D-6E8A-4147-A177-3AD203B41FA5}">
                      <a16:colId xmlns:a16="http://schemas.microsoft.com/office/drawing/2014/main" val="20002"/>
                    </a:ext>
                  </a:extLst>
                </a:gridCol>
                <a:gridCol w="1726121">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609600">
                <a:tc>
                  <a:txBody>
                    <a:bodyPr/>
                    <a:lstStyle/>
                    <a:p>
                      <a:pPr marL="0" marR="0">
                        <a:lnSpc>
                          <a:spcPct val="115000"/>
                        </a:lnSpc>
                        <a:spcBef>
                          <a:spcPts val="0"/>
                        </a:spcBef>
                        <a:spcAft>
                          <a:spcPts val="0"/>
                        </a:spcAft>
                      </a:pPr>
                      <a:r>
                        <a:rPr lang="en-US" sz="1400" dirty="0">
                          <a:effectLst/>
                        </a:rPr>
                        <a:t>Typical Characteristics</a:t>
                      </a:r>
                      <a:endParaRPr lang="en-US" sz="1400" dirty="0">
                        <a:effectLst/>
                        <a:latin typeface="Constantia"/>
                        <a:ea typeface="Times New Roman"/>
                        <a:cs typeface="Times New Roman"/>
                      </a:endParaRP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Interstate</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Other Freeways and Expressways</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Other Principal Arterials</a:t>
                      </a:r>
                    </a:p>
                  </a:txBody>
                  <a:tcPr marL="62870" marR="62870"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Minor Arterials</a:t>
                      </a:r>
                    </a:p>
                  </a:txBody>
                  <a:tcPr marL="62870" marR="62870" marT="0" marB="0" anchor="b"/>
                </a:tc>
                <a:extLst>
                  <a:ext uri="{0D108BD9-81ED-4DB2-BD59-A6C34878D82A}">
                    <a16:rowId xmlns:a16="http://schemas.microsoft.com/office/drawing/2014/main" val="10000"/>
                  </a:ext>
                </a:extLst>
              </a:tr>
              <a:tr h="590551">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Mileage Extent for Rural States</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 - 3%</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0% - 2%</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4% - 9%</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7% - 14%</a:t>
                      </a:r>
                    </a:p>
                  </a:txBody>
                  <a:tcPr marL="68580" marR="68580" marT="0" marB="0" anchor="b"/>
                </a:tc>
                <a:extLst>
                  <a:ext uri="{0D108BD9-81ED-4DB2-BD59-A6C34878D82A}">
                    <a16:rowId xmlns:a16="http://schemas.microsoft.com/office/drawing/2014/main" val="10001"/>
                  </a:ext>
                </a:extLst>
              </a:tr>
              <a:tr h="590551">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Mileage Extent  for Urban States</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 - 2%</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0% - 2%</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4% - 5%</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7% - 12%</a:t>
                      </a:r>
                    </a:p>
                  </a:txBody>
                  <a:tcPr marL="68580" marR="68580" marT="0" marB="0" anchor="b"/>
                </a:tc>
                <a:extLst>
                  <a:ext uri="{0D108BD9-81ED-4DB2-BD59-A6C34878D82A}">
                    <a16:rowId xmlns:a16="http://schemas.microsoft.com/office/drawing/2014/main" val="10002"/>
                  </a:ext>
                </a:extLst>
              </a:tr>
              <a:tr h="590551">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Mileage Extent for All States</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 - 3%</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0% - 2%</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4% - 5%</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7% - 14%</a:t>
                      </a:r>
                    </a:p>
                  </a:txBody>
                  <a:tcPr marL="68580" marR="68580" marT="0" marB="0" anchor="b"/>
                </a:tc>
                <a:extLst>
                  <a:ext uri="{0D108BD9-81ED-4DB2-BD59-A6C34878D82A}">
                    <a16:rowId xmlns:a16="http://schemas.microsoft.com/office/drawing/2014/main" val="10003"/>
                  </a:ext>
                </a:extLst>
              </a:tr>
              <a:tr h="590551">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VMT Extent for Rural States</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17% - 31%</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0% - 12%</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16% - 33%</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14% - 27%</a:t>
                      </a:r>
                    </a:p>
                  </a:txBody>
                  <a:tcPr marL="68580" marR="68580" marT="0" marB="0" anchor="b"/>
                </a:tc>
                <a:extLst>
                  <a:ext uri="{0D108BD9-81ED-4DB2-BD59-A6C34878D82A}">
                    <a16:rowId xmlns:a16="http://schemas.microsoft.com/office/drawing/2014/main" val="10004"/>
                  </a:ext>
                </a:extLst>
              </a:tr>
              <a:tr h="590551">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VMT Extent  for Urban States</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17% - 30%</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3% - 18%</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17% - 29%</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15% - 22%</a:t>
                      </a:r>
                    </a:p>
                  </a:txBody>
                  <a:tcPr marL="68580" marR="68580" marT="0" marB="0" anchor="b"/>
                </a:tc>
                <a:extLst>
                  <a:ext uri="{0D108BD9-81ED-4DB2-BD59-A6C34878D82A}">
                    <a16:rowId xmlns:a16="http://schemas.microsoft.com/office/drawing/2014/main" val="10005"/>
                  </a:ext>
                </a:extLst>
              </a:tr>
              <a:tr h="590551">
                <a:tc>
                  <a:txBody>
                    <a:bodyPr/>
                    <a:lstStyle/>
                    <a:p>
                      <a:pPr marL="0" marR="0" algn="l" rtl="0" eaLnBrk="1" latinLnBrk="0" hangingPunct="1">
                        <a:lnSpc>
                          <a:spcPct val="115000"/>
                        </a:lnSpc>
                        <a:spcBef>
                          <a:spcPts val="0"/>
                        </a:spcBef>
                        <a:spcAft>
                          <a:spcPts val="0"/>
                        </a:spcAft>
                      </a:pPr>
                      <a:r>
                        <a:rPr kumimoji="0" lang="en-US" sz="1400" b="1" kern="1200" dirty="0">
                          <a:solidFill>
                            <a:schemeClr val="lt1"/>
                          </a:solidFill>
                          <a:effectLst/>
                          <a:latin typeface="+mn-lt"/>
                          <a:ea typeface="+mn-ea"/>
                          <a:cs typeface="+mn-cs"/>
                        </a:rPr>
                        <a:t>VMT Extent for All States</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17% - 31%</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0% - 17%</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16% - 31%</a:t>
                      </a:r>
                    </a:p>
                  </a:txBody>
                  <a:tcPr marL="68580" marR="68580" marT="0" marB="0" anchor="b"/>
                </a:tc>
                <a:tc>
                  <a:txBody>
                    <a:bodyPr/>
                    <a:lstStyle/>
                    <a:p>
                      <a:pPr marL="0" marR="0" algn="ctr" rtl="0" eaLnBrk="1" latinLnBrk="0" hangingPunct="1">
                        <a:lnSpc>
                          <a:spcPct val="115000"/>
                        </a:lnSpc>
                        <a:spcBef>
                          <a:spcPts val="0"/>
                        </a:spcBef>
                        <a:spcAft>
                          <a:spcPts val="0"/>
                        </a:spcAft>
                      </a:pPr>
                      <a:r>
                        <a:rPr kumimoji="0" lang="en-US" sz="1600" b="1" kern="1200" dirty="0">
                          <a:solidFill>
                            <a:schemeClr val="tx1"/>
                          </a:solidFill>
                          <a:effectLst/>
                          <a:latin typeface="Calibri" pitchFamily="34" charset="0"/>
                          <a:ea typeface="+mn-ea"/>
                          <a:cs typeface="Calibri" pitchFamily="34" charset="0"/>
                        </a:rPr>
                        <a:t>14% - 25%</a:t>
                      </a:r>
                    </a:p>
                  </a:txBody>
                  <a:tcPr marL="68580" marR="68580" marT="0" marB="0" anchor="b"/>
                </a:tc>
                <a:extLst>
                  <a:ext uri="{0D108BD9-81ED-4DB2-BD59-A6C34878D82A}">
                    <a16:rowId xmlns:a16="http://schemas.microsoft.com/office/drawing/2014/main" val="10006"/>
                  </a:ext>
                </a:extLst>
              </a:tr>
            </a:tbl>
          </a:graphicData>
        </a:graphic>
      </p:graphicFrame>
      <p:sp>
        <p:nvSpPr>
          <p:cNvPr id="3" name="Title 1"/>
          <p:cNvSpPr>
            <a:spLocks noGrp="1"/>
          </p:cNvSpPr>
          <p:nvPr>
            <p:ph type="title"/>
          </p:nvPr>
        </p:nvSpPr>
        <p:spPr>
          <a:xfrm>
            <a:off x="2285386" y="533400"/>
            <a:ext cx="9919866" cy="1026173"/>
          </a:xfrm>
          <a:noFill/>
        </p:spPr>
        <p:txBody>
          <a:bodyPr>
            <a:noAutofit/>
          </a:bodyPr>
          <a:lstStyle/>
          <a:p>
            <a:r>
              <a:rPr lang="en-US" sz="3600" b="1" dirty="0"/>
              <a:t>FC – Mileage/VMT Guidelines (Urban System)</a:t>
            </a:r>
          </a:p>
        </p:txBody>
      </p:sp>
      <p:sp>
        <p:nvSpPr>
          <p:cNvPr id="2" name="Slide Number Placeholder 1"/>
          <p:cNvSpPr>
            <a:spLocks noGrp="1"/>
          </p:cNvSpPr>
          <p:nvPr>
            <p:ph type="sldNum" sz="quarter" idx="12"/>
          </p:nvPr>
        </p:nvSpPr>
        <p:spPr/>
        <p:txBody>
          <a:bodyPr/>
          <a:lstStyle/>
          <a:p>
            <a:fld id="{43FCB429-8A15-403D-9842-44D8C03FA0B6}" type="slidenum">
              <a:rPr lang="en-US" smtClean="0"/>
              <a:pPr/>
              <a:t>23</a:t>
            </a:fld>
            <a:endParaRPr lang="en-US" dirty="0"/>
          </a:p>
        </p:txBody>
      </p:sp>
    </p:spTree>
    <p:extLst>
      <p:ext uri="{BB962C8B-B14F-4D97-AF65-F5344CB8AC3E}">
        <p14:creationId xmlns:p14="http://schemas.microsoft.com/office/powerpoint/2010/main" val="1334141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0" y="652256"/>
            <a:ext cx="8680450" cy="1254773"/>
          </a:xfrm>
        </p:spPr>
        <p:txBody>
          <a:bodyPr>
            <a:normAutofit fontScale="90000"/>
          </a:bodyPr>
          <a:lstStyle/>
          <a:p>
            <a:r>
              <a:rPr lang="en-US" b="1" dirty="0"/>
              <a:t>FC – Mileage/VMT Guidelines</a:t>
            </a:r>
          </a:p>
        </p:txBody>
      </p:sp>
      <p:sp>
        <p:nvSpPr>
          <p:cNvPr id="4" name="Slide Number Placeholder 3"/>
          <p:cNvSpPr>
            <a:spLocks noGrp="1"/>
          </p:cNvSpPr>
          <p:nvPr>
            <p:ph type="sldNum" sz="quarter" idx="12"/>
          </p:nvPr>
        </p:nvSpPr>
        <p:spPr/>
        <p:txBody>
          <a:bodyPr/>
          <a:lstStyle/>
          <a:p>
            <a:fld id="{43FCB429-8A15-403D-9842-44D8C03FA0B6}" type="slidenum">
              <a:rPr lang="en-US" smtClean="0"/>
              <a:pPr/>
              <a:t>24</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101470631"/>
              </p:ext>
            </p:extLst>
          </p:nvPr>
        </p:nvGraphicFramePr>
        <p:xfrm>
          <a:off x="1447800" y="2143036"/>
          <a:ext cx="10439400" cy="3753372"/>
        </p:xfrm>
        <a:graphic>
          <a:graphicData uri="http://schemas.openxmlformats.org/drawingml/2006/table">
            <a:tbl>
              <a:tblPr firstRow="1" firstCol="1" bandRow="1">
                <a:tableStyleId>{5C22544A-7EE6-4342-B048-85BDC9FD1C3A}</a:tableStyleId>
              </a:tblPr>
              <a:tblGrid>
                <a:gridCol w="2943599">
                  <a:extLst>
                    <a:ext uri="{9D8B030D-6E8A-4147-A177-3AD203B41FA5}">
                      <a16:colId xmlns:a16="http://schemas.microsoft.com/office/drawing/2014/main" val="20000"/>
                    </a:ext>
                  </a:extLst>
                </a:gridCol>
                <a:gridCol w="2368822">
                  <a:extLst>
                    <a:ext uri="{9D8B030D-6E8A-4147-A177-3AD203B41FA5}">
                      <a16:colId xmlns:a16="http://schemas.microsoft.com/office/drawing/2014/main" val="20001"/>
                    </a:ext>
                  </a:extLst>
                </a:gridCol>
                <a:gridCol w="326379">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447764">
                <a:tc>
                  <a:txBody>
                    <a:bodyPr/>
                    <a:lstStyle/>
                    <a:p>
                      <a:pPr marL="0" marR="0" algn="l">
                        <a:lnSpc>
                          <a:spcPct val="115000"/>
                        </a:lnSpc>
                        <a:spcBef>
                          <a:spcPts val="0"/>
                        </a:spcBef>
                        <a:spcAft>
                          <a:spcPts val="0"/>
                        </a:spcAft>
                      </a:pPr>
                      <a:r>
                        <a:rPr lang="en-US" sz="1400" dirty="0">
                          <a:effectLst/>
                        </a:rPr>
                        <a:t>Typical Characteristics </a:t>
                      </a:r>
                      <a:endParaRPr lang="en-US" sz="1400" dirty="0">
                        <a:effectLst/>
                        <a:latin typeface="Constantia"/>
                        <a:ea typeface="Times New Roman"/>
                        <a:cs typeface="Times New Roman"/>
                      </a:endParaRPr>
                    </a:p>
                  </a:txBody>
                  <a:tcPr marL="62883" marR="62883" marT="0" marB="0" anchor="b"/>
                </a:tc>
                <a:tc gridSpan="2">
                  <a:txBody>
                    <a:bodyPr/>
                    <a:lstStyle/>
                    <a:p>
                      <a:pPr algn="ctr"/>
                      <a:r>
                        <a:rPr lang="en-US" sz="1400" dirty="0"/>
                        <a:t>Major Collector</a:t>
                      </a:r>
                    </a:p>
                  </a:txBody>
                  <a:tcPr marL="62883" marR="62883" marT="0" marB="0" anchor="b"/>
                </a:tc>
                <a:tc hMerge="1">
                  <a:txBody>
                    <a:bodyPr/>
                    <a:lstStyle/>
                    <a:p>
                      <a:endParaRPr lang="en-US"/>
                    </a:p>
                  </a:txBody>
                  <a:tcPr/>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latin typeface="+mn-lt"/>
                          <a:ea typeface="+mn-ea"/>
                          <a:cs typeface="+mn-cs"/>
                        </a:rPr>
                        <a:t>Minor Collector</a:t>
                      </a:r>
                    </a:p>
                  </a:txBody>
                  <a:tcPr marL="62883" marR="62883" marT="0" marB="0" anchor="b"/>
                </a:tc>
                <a:tc>
                  <a:txBody>
                    <a:bodyPr/>
                    <a:lstStyle/>
                    <a:p>
                      <a:pPr marL="0" marR="0" algn="ctr" rtl="0" eaLnBrk="1" latinLnBrk="0" hangingPunct="1">
                        <a:lnSpc>
                          <a:spcPct val="115000"/>
                        </a:lnSpc>
                        <a:spcBef>
                          <a:spcPts val="0"/>
                        </a:spcBef>
                        <a:spcAft>
                          <a:spcPts val="0"/>
                        </a:spcAft>
                      </a:pPr>
                      <a:r>
                        <a:rPr kumimoji="0" lang="en-US" sz="1400" b="1" kern="1200" dirty="0">
                          <a:solidFill>
                            <a:schemeClr val="lt1"/>
                          </a:solidFill>
                          <a:latin typeface="+mn-lt"/>
                          <a:ea typeface="+mn-ea"/>
                          <a:cs typeface="+mn-cs"/>
                        </a:rPr>
                        <a:t>Local</a:t>
                      </a:r>
                    </a:p>
                  </a:txBody>
                  <a:tcPr marL="62883" marR="62883" marT="0" marB="0" anchor="b"/>
                </a:tc>
                <a:extLst>
                  <a:ext uri="{0D108BD9-81ED-4DB2-BD59-A6C34878D82A}">
                    <a16:rowId xmlns:a16="http://schemas.microsoft.com/office/drawing/2014/main" val="10000"/>
                  </a:ext>
                </a:extLst>
              </a:tr>
              <a:tr h="460918">
                <a:tc>
                  <a:txBody>
                    <a:bodyPr/>
                    <a:lstStyle/>
                    <a:p>
                      <a:pPr marL="0" marR="0" algn="r">
                        <a:lnSpc>
                          <a:spcPct val="115000"/>
                        </a:lnSpc>
                        <a:spcBef>
                          <a:spcPts val="0"/>
                        </a:spcBef>
                        <a:spcAft>
                          <a:spcPts val="0"/>
                        </a:spcAft>
                      </a:pPr>
                      <a:r>
                        <a:rPr lang="en-US" sz="1400" dirty="0">
                          <a:effectLst/>
                        </a:rPr>
                        <a:t>Lane Width</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10 feet - 12 feet</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pPr marL="0" marR="0" algn="ctr">
                        <a:lnSpc>
                          <a:spcPct val="115000"/>
                        </a:lnSpc>
                        <a:spcBef>
                          <a:spcPts val="0"/>
                        </a:spcBef>
                        <a:spcAft>
                          <a:spcPts val="0"/>
                        </a:spcAft>
                      </a:pPr>
                      <a:endParaRPr lang="en-US" sz="160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10 - 11 feet</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8 - 10 feet</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1"/>
                  </a:ext>
                </a:extLst>
              </a:tr>
              <a:tr h="467618">
                <a:tc>
                  <a:txBody>
                    <a:bodyPr/>
                    <a:lstStyle/>
                    <a:p>
                      <a:pPr marL="0" marR="0" algn="r">
                        <a:lnSpc>
                          <a:spcPct val="115000"/>
                        </a:lnSpc>
                        <a:spcBef>
                          <a:spcPts val="0"/>
                        </a:spcBef>
                        <a:spcAft>
                          <a:spcPts val="0"/>
                        </a:spcAft>
                      </a:pPr>
                      <a:r>
                        <a:rPr lang="en-US" sz="1400" dirty="0">
                          <a:effectLst/>
                        </a:rPr>
                        <a:t>Inside Shoulder Width</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0 feet</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pPr marL="0" marR="0" algn="ctr">
                        <a:lnSpc>
                          <a:spcPct val="115000"/>
                        </a:lnSpc>
                        <a:spcBef>
                          <a:spcPts val="0"/>
                        </a:spcBef>
                        <a:spcAft>
                          <a:spcPts val="0"/>
                        </a:spcAft>
                      </a:pPr>
                      <a:endParaRPr lang="en-US" sz="160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0 feet</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0 feet</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2"/>
                  </a:ext>
                </a:extLst>
              </a:tr>
              <a:tr h="533400">
                <a:tc>
                  <a:txBody>
                    <a:bodyPr/>
                    <a:lstStyle/>
                    <a:p>
                      <a:pPr marL="0" marR="0" algn="r">
                        <a:lnSpc>
                          <a:spcPct val="115000"/>
                        </a:lnSpc>
                        <a:spcBef>
                          <a:spcPts val="0"/>
                        </a:spcBef>
                        <a:spcAft>
                          <a:spcPts val="0"/>
                        </a:spcAft>
                      </a:pPr>
                      <a:r>
                        <a:rPr lang="en-US" sz="1400" dirty="0">
                          <a:effectLst/>
                        </a:rPr>
                        <a:t>Outside Shoulder Width</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 feet - 6 feet</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pPr marL="0" marR="0" algn="ctr">
                        <a:lnSpc>
                          <a:spcPct val="115000"/>
                        </a:lnSpc>
                        <a:spcBef>
                          <a:spcPts val="0"/>
                        </a:spcBef>
                        <a:spcAft>
                          <a:spcPts val="0"/>
                        </a:spcAft>
                      </a:pPr>
                      <a:endParaRPr lang="en-US" sz="160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 feet - 4 feet</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0 feet - 2 feet</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3"/>
                  </a:ext>
                </a:extLst>
              </a:tr>
              <a:tr h="460918">
                <a:tc>
                  <a:txBody>
                    <a:bodyPr/>
                    <a:lstStyle/>
                    <a:p>
                      <a:pPr marL="0" marR="0" algn="r">
                        <a:lnSpc>
                          <a:spcPct val="115000"/>
                        </a:lnSpc>
                        <a:spcBef>
                          <a:spcPts val="0"/>
                        </a:spcBef>
                        <a:spcAft>
                          <a:spcPts val="0"/>
                        </a:spcAft>
                      </a:pPr>
                      <a:r>
                        <a:rPr lang="en-US" sz="1400" dirty="0">
                          <a:effectLst/>
                        </a:rPr>
                        <a:t>AADT (Rural)</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300 - 2,600 </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pPr marL="0" marR="0" algn="ctr">
                        <a:lnSpc>
                          <a:spcPct val="115000"/>
                        </a:lnSpc>
                        <a:spcBef>
                          <a:spcPts val="0"/>
                        </a:spcBef>
                        <a:spcAft>
                          <a:spcPts val="0"/>
                        </a:spcAft>
                      </a:pPr>
                      <a:endParaRPr lang="en-US" sz="16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150 - 1,110</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15 - 400</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4"/>
                  </a:ext>
                </a:extLst>
              </a:tr>
              <a:tr h="460918">
                <a:tc>
                  <a:txBody>
                    <a:bodyPr/>
                    <a:lstStyle/>
                    <a:p>
                      <a:pPr marL="0" marR="0" algn="r">
                        <a:lnSpc>
                          <a:spcPct val="115000"/>
                        </a:lnSpc>
                        <a:spcBef>
                          <a:spcPts val="0"/>
                        </a:spcBef>
                        <a:spcAft>
                          <a:spcPts val="0"/>
                        </a:spcAft>
                      </a:pPr>
                      <a:r>
                        <a:rPr lang="en-US" sz="1400" dirty="0">
                          <a:effectLst/>
                        </a:rPr>
                        <a:t>AADT (Urban)</a:t>
                      </a:r>
                      <a:endParaRPr lang="en-US" sz="1400" dirty="0">
                        <a:effectLst/>
                        <a:latin typeface="Constantia"/>
                        <a:ea typeface="Times New Roman"/>
                        <a:cs typeface="Times New Roman"/>
                      </a:endParaRPr>
                    </a:p>
                  </a:txBody>
                  <a:tcPr marL="62883" marR="62883" marT="0" marB="0" anchor="b"/>
                </a:tc>
                <a:tc gridSpan="3">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1,100 - 6,300</a:t>
                      </a:r>
                      <a:r>
                        <a:rPr lang="en-US" sz="1600" b="1" baseline="30000" dirty="0">
                          <a:effectLst/>
                          <a:latin typeface="Calibri" pitchFamily="34" charset="0"/>
                          <a:cs typeface="Calibri" pitchFamily="34" charset="0"/>
                        </a:rPr>
                        <a:t>2</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80 - 700</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5"/>
                  </a:ext>
                </a:extLst>
              </a:tr>
              <a:tr h="460918">
                <a:tc>
                  <a:txBody>
                    <a:bodyPr/>
                    <a:lstStyle/>
                    <a:p>
                      <a:pPr marL="0" marR="0" algn="r">
                        <a:lnSpc>
                          <a:spcPct val="115000"/>
                        </a:lnSpc>
                        <a:spcBef>
                          <a:spcPts val="0"/>
                        </a:spcBef>
                        <a:spcAft>
                          <a:spcPts val="0"/>
                        </a:spcAft>
                      </a:pPr>
                      <a:r>
                        <a:rPr lang="en-US" sz="1400" dirty="0">
                          <a:effectLst/>
                        </a:rPr>
                        <a:t>Divided/Undivided</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Undivided</a:t>
                      </a:r>
                      <a:endParaRPr lang="en-US" sz="1600" b="1" dirty="0">
                        <a:effectLst/>
                        <a:latin typeface="Calibri" pitchFamily="34" charset="0"/>
                        <a:ea typeface="Times New Roman"/>
                        <a:cs typeface="Calibri" pitchFamily="34" charset="0"/>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Undivided</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Undivided</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6"/>
                  </a:ext>
                </a:extLst>
              </a:tr>
              <a:tr h="460918">
                <a:tc>
                  <a:txBody>
                    <a:bodyPr/>
                    <a:lstStyle/>
                    <a:p>
                      <a:pPr marL="0" marR="0" algn="r">
                        <a:lnSpc>
                          <a:spcPct val="115000"/>
                        </a:lnSpc>
                        <a:spcBef>
                          <a:spcPts val="0"/>
                        </a:spcBef>
                        <a:spcAft>
                          <a:spcPts val="0"/>
                        </a:spcAft>
                      </a:pPr>
                      <a:r>
                        <a:rPr lang="en-US" sz="1400" dirty="0">
                          <a:effectLst/>
                        </a:rPr>
                        <a:t>Access</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Uncontrolled</a:t>
                      </a:r>
                      <a:endParaRPr lang="en-US" sz="1600" b="1" dirty="0">
                        <a:effectLst/>
                        <a:latin typeface="Calibri" pitchFamily="34" charset="0"/>
                        <a:ea typeface="Times New Roman"/>
                        <a:cs typeface="Calibri" pitchFamily="34" charset="0"/>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Uncontrolled</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Uncontrolled</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64418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67000" y="360460"/>
            <a:ext cx="9144000" cy="949973"/>
          </a:xfrm>
        </p:spPr>
        <p:txBody>
          <a:bodyPr>
            <a:normAutofit/>
          </a:bodyPr>
          <a:lstStyle/>
          <a:p>
            <a:r>
              <a:rPr lang="en-US" sz="4800" b="1" dirty="0"/>
              <a:t>FC – Mileage/VMT Guidelines</a:t>
            </a:r>
          </a:p>
        </p:txBody>
      </p:sp>
      <p:sp>
        <p:nvSpPr>
          <p:cNvPr id="2" name="Slide Number Placeholder 1"/>
          <p:cNvSpPr>
            <a:spLocks noGrp="1"/>
          </p:cNvSpPr>
          <p:nvPr>
            <p:ph type="sldNum" sz="quarter" idx="12"/>
          </p:nvPr>
        </p:nvSpPr>
        <p:spPr/>
        <p:txBody>
          <a:bodyPr/>
          <a:lstStyle/>
          <a:p>
            <a:fld id="{43FCB429-8A15-403D-9842-44D8C03FA0B6}" type="slidenum">
              <a:rPr lang="en-US" smtClean="0"/>
              <a:pPr/>
              <a:t>25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55215265"/>
              </p:ext>
            </p:extLst>
          </p:nvPr>
        </p:nvGraphicFramePr>
        <p:xfrm>
          <a:off x="1981200" y="1595068"/>
          <a:ext cx="10098155" cy="4537347"/>
        </p:xfrm>
        <a:graphic>
          <a:graphicData uri="http://schemas.openxmlformats.org/drawingml/2006/table">
            <a:tbl>
              <a:tblPr firstRow="1" firstCol="1" bandRow="1">
                <a:tableStyleId>{5C22544A-7EE6-4342-B048-85BDC9FD1C3A}</a:tableStyleId>
              </a:tblPr>
              <a:tblGrid>
                <a:gridCol w="3581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981200">
                  <a:extLst>
                    <a:ext uri="{9D8B030D-6E8A-4147-A177-3AD203B41FA5}">
                      <a16:colId xmlns:a16="http://schemas.microsoft.com/office/drawing/2014/main" val="2100243233"/>
                    </a:ext>
                  </a:extLst>
                </a:gridCol>
                <a:gridCol w="1716155">
                  <a:extLst>
                    <a:ext uri="{9D8B030D-6E8A-4147-A177-3AD203B41FA5}">
                      <a16:colId xmlns:a16="http://schemas.microsoft.com/office/drawing/2014/main" val="20003"/>
                    </a:ext>
                  </a:extLst>
                </a:gridCol>
              </a:tblGrid>
              <a:tr h="381000">
                <a:tc>
                  <a:txBody>
                    <a:bodyPr/>
                    <a:lstStyle/>
                    <a:p>
                      <a:pPr marL="0" marR="0">
                        <a:lnSpc>
                          <a:spcPct val="115000"/>
                        </a:lnSpc>
                        <a:spcBef>
                          <a:spcPts val="0"/>
                        </a:spcBef>
                        <a:spcAft>
                          <a:spcPts val="0"/>
                        </a:spcAft>
                      </a:pPr>
                      <a:r>
                        <a:rPr lang="en-US" sz="1400" dirty="0">
                          <a:effectLst/>
                        </a:rPr>
                        <a:t>Mileage/VMT Extent (Percentage Ranges)  </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kumimoji="0" lang="en-US" sz="1400" b="1" kern="1200" dirty="0">
                          <a:solidFill>
                            <a:schemeClr val="lt1"/>
                          </a:solidFill>
                          <a:effectLst/>
                          <a:latin typeface="+mn-lt"/>
                          <a:ea typeface="+mn-ea"/>
                          <a:cs typeface="+mn-cs"/>
                        </a:rPr>
                        <a:t>Major Collector</a:t>
                      </a:r>
                    </a:p>
                  </a:txBody>
                  <a:tcPr marL="62883" marR="62883" marT="0" marB="0" anchor="b"/>
                </a:tc>
                <a:tc>
                  <a:txBody>
                    <a:bodyPr/>
                    <a:lstStyle/>
                    <a:p>
                      <a:pPr marL="0" marR="0" algn="ctr">
                        <a:lnSpc>
                          <a:spcPct val="115000"/>
                        </a:lnSpc>
                        <a:spcBef>
                          <a:spcPts val="0"/>
                        </a:spcBef>
                        <a:spcAft>
                          <a:spcPts val="0"/>
                        </a:spcAft>
                      </a:pPr>
                      <a:r>
                        <a:rPr kumimoji="0" lang="en-US" sz="1400" b="1" kern="1200">
                          <a:solidFill>
                            <a:schemeClr val="lt1"/>
                          </a:solidFill>
                          <a:effectLst/>
                          <a:latin typeface="+mn-lt"/>
                          <a:ea typeface="+mn-ea"/>
                          <a:cs typeface="+mn-cs"/>
                        </a:rPr>
                        <a:t>Minor Collector</a:t>
                      </a:r>
                      <a:endParaRPr kumimoji="0" lang="en-US" sz="1400" b="1" kern="1200" dirty="0">
                        <a:solidFill>
                          <a:schemeClr val="lt1"/>
                        </a:solidFill>
                        <a:effectLst/>
                        <a:latin typeface="+mn-lt"/>
                        <a:ea typeface="+mn-ea"/>
                        <a:cs typeface="+mn-cs"/>
                      </a:endParaRPr>
                    </a:p>
                  </a:txBody>
                  <a:tcPr marL="62883" marR="62883" marT="0" marB="0" anchor="b"/>
                </a:tc>
                <a:tc>
                  <a:txBody>
                    <a:bodyPr/>
                    <a:lstStyle/>
                    <a:p>
                      <a:pPr marL="0" marR="0" algn="ctr">
                        <a:lnSpc>
                          <a:spcPct val="115000"/>
                        </a:lnSpc>
                        <a:spcBef>
                          <a:spcPts val="0"/>
                        </a:spcBef>
                        <a:spcAft>
                          <a:spcPts val="0"/>
                        </a:spcAft>
                      </a:pPr>
                      <a:r>
                        <a:rPr kumimoji="0" lang="en-US" sz="1400" b="1" kern="1200" dirty="0">
                          <a:solidFill>
                            <a:schemeClr val="lt1"/>
                          </a:solidFill>
                          <a:effectLst/>
                          <a:latin typeface="+mn-lt"/>
                          <a:ea typeface="+mn-ea"/>
                          <a:cs typeface="+mn-cs"/>
                        </a:rPr>
                        <a:t>Local</a:t>
                      </a:r>
                    </a:p>
                  </a:txBody>
                  <a:tcPr marL="62883" marR="62883" marT="0" marB="0" anchor="b"/>
                </a:tc>
                <a:extLst>
                  <a:ext uri="{0D108BD9-81ED-4DB2-BD59-A6C34878D82A}">
                    <a16:rowId xmlns:a16="http://schemas.microsoft.com/office/drawing/2014/main" val="10000"/>
                  </a:ext>
                </a:extLst>
              </a:tr>
              <a:tr h="262001">
                <a:tc>
                  <a:txBody>
                    <a:bodyPr/>
                    <a:lstStyle/>
                    <a:p>
                      <a:pPr marL="0" marR="0" algn="ctr">
                        <a:lnSpc>
                          <a:spcPct val="115000"/>
                        </a:lnSpc>
                        <a:spcBef>
                          <a:spcPts val="0"/>
                        </a:spcBef>
                        <a:spcAft>
                          <a:spcPts val="0"/>
                        </a:spcAft>
                      </a:pPr>
                      <a:r>
                        <a:rPr lang="en-US" sz="1400" dirty="0">
                          <a:effectLst/>
                        </a:rPr>
                        <a:t>Rural System</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400" b="1" dirty="0">
                          <a:effectLst/>
                        </a:rPr>
                        <a:t> </a:t>
                      </a:r>
                      <a:endParaRPr lang="en-US" sz="1400" b="1"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400" b="1">
                          <a:effectLst/>
                        </a:rPr>
                        <a:t> </a:t>
                      </a:r>
                      <a:endParaRPr lang="en-US" sz="1400" b="1"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400" b="1" dirty="0">
                          <a:effectLst/>
                        </a:rPr>
                        <a:t> </a:t>
                      </a:r>
                      <a:endParaRPr lang="en-US" sz="1400" b="1" dirty="0">
                        <a:effectLst/>
                        <a:latin typeface="Constantia"/>
                        <a:ea typeface="Times New Roman"/>
                        <a:cs typeface="Times New Roman"/>
                      </a:endParaRPr>
                    </a:p>
                  </a:txBody>
                  <a:tcPr marL="62883" marR="62883" marT="0" marB="0" anchor="b"/>
                </a:tc>
                <a:extLst>
                  <a:ext uri="{0D108BD9-81ED-4DB2-BD59-A6C34878D82A}">
                    <a16:rowId xmlns:a16="http://schemas.microsoft.com/office/drawing/2014/main" val="10001"/>
                  </a:ext>
                </a:extLst>
              </a:tr>
              <a:tr h="299430">
                <a:tc>
                  <a:txBody>
                    <a:bodyPr/>
                    <a:lstStyle/>
                    <a:p>
                      <a:pPr marL="0" marR="0" algn="r">
                        <a:lnSpc>
                          <a:spcPct val="115000"/>
                        </a:lnSpc>
                        <a:spcBef>
                          <a:spcPts val="0"/>
                        </a:spcBef>
                        <a:spcAft>
                          <a:spcPts val="0"/>
                        </a:spcAft>
                      </a:pPr>
                      <a:r>
                        <a:rPr lang="en-US" sz="1400" dirty="0">
                          <a:effectLst/>
                        </a:rPr>
                        <a:t>Mileage Extent for Rural States</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8% - 19%</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a:effectLst/>
                          <a:latin typeface="Calibri" pitchFamily="34" charset="0"/>
                          <a:cs typeface="Calibri" pitchFamily="34" charset="0"/>
                        </a:rPr>
                        <a:t>3% - 15%</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62% - 74%</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2"/>
                  </a:ext>
                </a:extLst>
              </a:tr>
              <a:tr h="299430">
                <a:tc>
                  <a:txBody>
                    <a:bodyPr/>
                    <a:lstStyle/>
                    <a:p>
                      <a:pPr marL="0" marR="0" algn="r">
                        <a:lnSpc>
                          <a:spcPct val="115000"/>
                        </a:lnSpc>
                        <a:spcBef>
                          <a:spcPts val="0"/>
                        </a:spcBef>
                        <a:spcAft>
                          <a:spcPts val="0"/>
                        </a:spcAft>
                      </a:pPr>
                      <a:r>
                        <a:rPr lang="en-US" sz="1400" dirty="0">
                          <a:effectLst/>
                        </a:rPr>
                        <a:t>Mileage Extent  for Urban States</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10% - 17%</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a:effectLst/>
                          <a:latin typeface="Calibri" pitchFamily="34" charset="0"/>
                          <a:cs typeface="Calibri" pitchFamily="34" charset="0"/>
                        </a:rPr>
                        <a:t>5% - 13%</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66% - 74%</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3"/>
                  </a:ext>
                </a:extLst>
              </a:tr>
              <a:tr h="299430">
                <a:tc>
                  <a:txBody>
                    <a:bodyPr/>
                    <a:lstStyle/>
                    <a:p>
                      <a:pPr marL="0" marR="0" algn="r">
                        <a:lnSpc>
                          <a:spcPct val="115000"/>
                        </a:lnSpc>
                        <a:spcBef>
                          <a:spcPts val="0"/>
                        </a:spcBef>
                        <a:spcAft>
                          <a:spcPts val="0"/>
                        </a:spcAft>
                      </a:pPr>
                      <a:r>
                        <a:rPr lang="en-US" sz="1400" dirty="0">
                          <a:effectLst/>
                        </a:rPr>
                        <a:t>Mileage Extent for All States</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9% - 19%</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a:effectLst/>
                          <a:latin typeface="Calibri" pitchFamily="34" charset="0"/>
                          <a:cs typeface="Calibri" pitchFamily="34" charset="0"/>
                        </a:rPr>
                        <a:t>4% - 15%</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64% - 75%</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4"/>
                  </a:ext>
                </a:extLst>
              </a:tr>
              <a:tr h="299430">
                <a:tc>
                  <a:txBody>
                    <a:bodyPr/>
                    <a:lstStyle/>
                    <a:p>
                      <a:pPr marL="0" marR="0" algn="r">
                        <a:lnSpc>
                          <a:spcPct val="115000"/>
                        </a:lnSpc>
                        <a:spcBef>
                          <a:spcPts val="0"/>
                        </a:spcBef>
                        <a:spcAft>
                          <a:spcPts val="0"/>
                        </a:spcAft>
                      </a:pPr>
                      <a:r>
                        <a:rPr lang="en-US" sz="1400" dirty="0">
                          <a:effectLst/>
                        </a:rPr>
                        <a:t>VMT Extent for Rural States</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10% - 23%</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a:effectLst/>
                          <a:latin typeface="Calibri" pitchFamily="34" charset="0"/>
                          <a:cs typeface="Calibri" pitchFamily="34" charset="0"/>
                        </a:rPr>
                        <a:t>1% - 8%</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8% - 23%</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5"/>
                  </a:ext>
                </a:extLst>
              </a:tr>
              <a:tr h="299430">
                <a:tc>
                  <a:txBody>
                    <a:bodyPr/>
                    <a:lstStyle/>
                    <a:p>
                      <a:pPr marL="0" marR="0" algn="r">
                        <a:lnSpc>
                          <a:spcPct val="115000"/>
                        </a:lnSpc>
                        <a:spcBef>
                          <a:spcPts val="0"/>
                        </a:spcBef>
                        <a:spcAft>
                          <a:spcPts val="0"/>
                        </a:spcAft>
                      </a:pPr>
                      <a:r>
                        <a:rPr lang="en-US" sz="1400" dirty="0">
                          <a:effectLst/>
                        </a:rPr>
                        <a:t>VMT Extent  for Urban States</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12% - 24%</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a:effectLst/>
                          <a:latin typeface="Calibri" pitchFamily="34" charset="0"/>
                          <a:cs typeface="Calibri" pitchFamily="34" charset="0"/>
                        </a:rPr>
                        <a:t>3% - 10%</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7% - 20%</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6"/>
                  </a:ext>
                </a:extLst>
              </a:tr>
              <a:tr h="299430">
                <a:tc>
                  <a:txBody>
                    <a:bodyPr/>
                    <a:lstStyle/>
                    <a:p>
                      <a:pPr marL="0" marR="0" algn="r">
                        <a:lnSpc>
                          <a:spcPct val="115000"/>
                        </a:lnSpc>
                        <a:spcBef>
                          <a:spcPts val="0"/>
                        </a:spcBef>
                        <a:spcAft>
                          <a:spcPts val="0"/>
                        </a:spcAft>
                      </a:pPr>
                      <a:r>
                        <a:rPr lang="en-US" sz="1400" dirty="0">
                          <a:effectLst/>
                        </a:rPr>
                        <a:t>VMT Extent for All States</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12% - 23%</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a:effectLst/>
                          <a:latin typeface="Calibri" pitchFamily="34" charset="0"/>
                          <a:cs typeface="Calibri" pitchFamily="34" charset="0"/>
                        </a:rPr>
                        <a:t>2% - 9%</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8% - 23%</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7"/>
                  </a:ext>
                </a:extLst>
              </a:tr>
              <a:tr h="299430">
                <a:tc>
                  <a:txBody>
                    <a:bodyPr/>
                    <a:lstStyle/>
                    <a:p>
                      <a:pPr marL="0" marR="0" algn="ctr">
                        <a:lnSpc>
                          <a:spcPct val="115000"/>
                        </a:lnSpc>
                        <a:spcBef>
                          <a:spcPts val="0"/>
                        </a:spcBef>
                        <a:spcAft>
                          <a:spcPts val="0"/>
                        </a:spcAft>
                      </a:pPr>
                      <a:r>
                        <a:rPr lang="en-US" sz="1400" dirty="0">
                          <a:effectLst/>
                        </a:rPr>
                        <a:t>Urban System</a:t>
                      </a:r>
                      <a:endParaRPr lang="en-US" sz="1400" dirty="0">
                        <a:effectLst/>
                        <a:latin typeface="Constantia"/>
                        <a:ea typeface="Times New Roman"/>
                        <a:cs typeface="Times New Roman"/>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 </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 </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 </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8"/>
                  </a:ext>
                </a:extLst>
              </a:tr>
              <a:tr h="299430">
                <a:tc>
                  <a:txBody>
                    <a:bodyPr/>
                    <a:lstStyle/>
                    <a:p>
                      <a:pPr marL="0" marR="0" algn="r">
                        <a:lnSpc>
                          <a:spcPct val="115000"/>
                        </a:lnSpc>
                        <a:spcBef>
                          <a:spcPts val="0"/>
                        </a:spcBef>
                        <a:spcAft>
                          <a:spcPts val="0"/>
                        </a:spcAft>
                      </a:pPr>
                      <a:r>
                        <a:rPr lang="en-US" sz="1400" dirty="0">
                          <a:effectLst/>
                        </a:rPr>
                        <a:t>Mileage Extent for Rural States</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3% - 16%</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62% - 74%</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09"/>
                  </a:ext>
                </a:extLst>
              </a:tr>
              <a:tr h="299430">
                <a:tc>
                  <a:txBody>
                    <a:bodyPr/>
                    <a:lstStyle/>
                    <a:p>
                      <a:pPr marL="0" marR="0" algn="r">
                        <a:lnSpc>
                          <a:spcPct val="115000"/>
                        </a:lnSpc>
                        <a:spcBef>
                          <a:spcPts val="0"/>
                        </a:spcBef>
                        <a:spcAft>
                          <a:spcPts val="0"/>
                        </a:spcAft>
                      </a:pPr>
                      <a:r>
                        <a:rPr lang="en-US" sz="1400" dirty="0">
                          <a:effectLst/>
                        </a:rPr>
                        <a:t>Mileage Extent  for Urban States</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7% - 13%</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67% - 76%</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10"/>
                  </a:ext>
                </a:extLst>
              </a:tr>
              <a:tr h="299430">
                <a:tc>
                  <a:txBody>
                    <a:bodyPr/>
                    <a:lstStyle/>
                    <a:p>
                      <a:pPr marL="0" marR="0" algn="r">
                        <a:lnSpc>
                          <a:spcPct val="115000"/>
                        </a:lnSpc>
                        <a:spcBef>
                          <a:spcPts val="0"/>
                        </a:spcBef>
                        <a:spcAft>
                          <a:spcPts val="0"/>
                        </a:spcAft>
                      </a:pPr>
                      <a:r>
                        <a:rPr lang="en-US" sz="1400" dirty="0">
                          <a:effectLst/>
                        </a:rPr>
                        <a:t>Mileage Extent for All States</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7% - 15%</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63% - 75%</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11"/>
                  </a:ext>
                </a:extLst>
              </a:tr>
              <a:tr h="299430">
                <a:tc>
                  <a:txBody>
                    <a:bodyPr/>
                    <a:lstStyle/>
                    <a:p>
                      <a:pPr marL="0" marR="0" algn="r">
                        <a:lnSpc>
                          <a:spcPct val="115000"/>
                        </a:lnSpc>
                        <a:spcBef>
                          <a:spcPts val="0"/>
                        </a:spcBef>
                        <a:spcAft>
                          <a:spcPts val="0"/>
                        </a:spcAft>
                      </a:pPr>
                      <a:r>
                        <a:rPr lang="en-US" sz="1400" dirty="0">
                          <a:effectLst/>
                        </a:rPr>
                        <a:t>VMT Extent for Rural States</a:t>
                      </a:r>
                      <a:endParaRPr lang="en-US" sz="1400" dirty="0">
                        <a:effectLst/>
                        <a:latin typeface="Constantia"/>
                        <a:ea typeface="Times New Roman"/>
                        <a:cs typeface="Times New Roman"/>
                      </a:endParaRPr>
                    </a:p>
                  </a:txBody>
                  <a:tcPr marL="62883" marR="62883" marT="0" marB="0" anchor="b"/>
                </a:tc>
                <a:tc>
                  <a:txBody>
                    <a:bodyPr/>
                    <a:lstStyle/>
                    <a:p>
                      <a:pPr marL="0" marR="0" algn="l">
                        <a:lnSpc>
                          <a:spcPct val="115000"/>
                        </a:lnSpc>
                        <a:spcBef>
                          <a:spcPts val="0"/>
                        </a:spcBef>
                        <a:spcAft>
                          <a:spcPts val="0"/>
                        </a:spcAft>
                      </a:pPr>
                      <a:r>
                        <a:rPr lang="en-US" sz="1600" b="1" dirty="0">
                          <a:effectLst/>
                          <a:latin typeface="Calibri" pitchFamily="34" charset="0"/>
                          <a:cs typeface="Calibri" pitchFamily="34" charset="0"/>
                        </a:rPr>
                        <a:t>         2% - 13%</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l">
                        <a:lnSpc>
                          <a:spcPct val="115000"/>
                        </a:lnSpc>
                        <a:spcBef>
                          <a:spcPts val="0"/>
                        </a:spcBef>
                        <a:spcAft>
                          <a:spcPts val="0"/>
                        </a:spcAft>
                      </a:pPr>
                      <a:r>
                        <a:rPr lang="en-US" sz="1600" b="1" dirty="0">
                          <a:effectLst/>
                          <a:latin typeface="Calibri" pitchFamily="34" charset="0"/>
                          <a:cs typeface="Calibri" pitchFamily="34" charset="0"/>
                        </a:rPr>
                        <a:t>       2% - 12% </a:t>
                      </a:r>
                      <a:endParaRPr lang="en-US" sz="1600" b="1" dirty="0">
                        <a:effectLst/>
                        <a:latin typeface="Calibri" pitchFamily="34" charset="0"/>
                        <a:ea typeface="Times New Roman"/>
                        <a:cs typeface="Calibri" pitchFamily="34" charset="0"/>
                      </a:endParaRPr>
                    </a:p>
                  </a:txBody>
                  <a:tcPr marL="62883" marR="62883" marT="0" marB="0" anchor="b"/>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9% - 25%</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12"/>
                  </a:ext>
                </a:extLst>
              </a:tr>
              <a:tr h="299430">
                <a:tc>
                  <a:txBody>
                    <a:bodyPr/>
                    <a:lstStyle/>
                    <a:p>
                      <a:pPr marL="0" marR="0" algn="r">
                        <a:lnSpc>
                          <a:spcPct val="115000"/>
                        </a:lnSpc>
                        <a:spcBef>
                          <a:spcPts val="0"/>
                        </a:spcBef>
                        <a:spcAft>
                          <a:spcPts val="0"/>
                        </a:spcAft>
                      </a:pPr>
                      <a:r>
                        <a:rPr lang="en-US" sz="1400" dirty="0">
                          <a:effectLst/>
                        </a:rPr>
                        <a:t>VMT Extent  for Urban States</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7% - 13%</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 - 24%</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13"/>
                  </a:ext>
                </a:extLst>
              </a:tr>
              <a:tr h="301186">
                <a:tc>
                  <a:txBody>
                    <a:bodyPr/>
                    <a:lstStyle/>
                    <a:p>
                      <a:pPr marL="0" marR="0" algn="r">
                        <a:lnSpc>
                          <a:spcPct val="115000"/>
                        </a:lnSpc>
                        <a:spcBef>
                          <a:spcPts val="0"/>
                        </a:spcBef>
                        <a:spcAft>
                          <a:spcPts val="0"/>
                        </a:spcAft>
                      </a:pPr>
                      <a:r>
                        <a:rPr lang="en-US" sz="1400" dirty="0">
                          <a:effectLst/>
                        </a:rPr>
                        <a:t>VMT Extent for All States</a:t>
                      </a:r>
                      <a:endParaRPr lang="en-US" sz="1400" dirty="0">
                        <a:effectLst/>
                        <a:latin typeface="Constantia"/>
                        <a:ea typeface="Times New Roman"/>
                        <a:cs typeface="Times New Roman"/>
                      </a:endParaRPr>
                    </a:p>
                  </a:txBody>
                  <a:tcPr marL="62883" marR="62883" marT="0" marB="0" anchor="b"/>
                </a:tc>
                <a:tc gridSpan="2">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5% - 13%</a:t>
                      </a:r>
                      <a:endParaRPr lang="en-US" sz="1600" b="1" dirty="0">
                        <a:effectLst/>
                        <a:latin typeface="Calibri" pitchFamily="34" charset="0"/>
                        <a:ea typeface="Times New Roman"/>
                        <a:cs typeface="Calibri" pitchFamily="34" charset="0"/>
                      </a:endParaRPr>
                    </a:p>
                  </a:txBody>
                  <a:tcPr marL="62883" marR="62883"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6% - 25%</a:t>
                      </a:r>
                      <a:endParaRPr lang="en-US" sz="1600" b="1" dirty="0">
                        <a:effectLst/>
                        <a:latin typeface="Calibri" pitchFamily="34" charset="0"/>
                        <a:ea typeface="Times New Roman"/>
                        <a:cs typeface="Calibri" pitchFamily="34" charset="0"/>
                      </a:endParaRPr>
                    </a:p>
                  </a:txBody>
                  <a:tcPr marL="62883" marR="62883" marT="0"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306454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349250"/>
            <a:ext cx="6187440" cy="1051560"/>
          </a:xfrm>
          <a:noFill/>
        </p:spPr>
        <p:txBody>
          <a:bodyPr/>
          <a:lstStyle/>
          <a:p>
            <a:r>
              <a:rPr lang="en-US" b="1" dirty="0"/>
              <a:t>FC Update Triggers</a:t>
            </a:r>
          </a:p>
        </p:txBody>
      </p:sp>
      <p:sp>
        <p:nvSpPr>
          <p:cNvPr id="3" name="Content Placeholder 2"/>
          <p:cNvSpPr>
            <a:spLocks noGrp="1"/>
          </p:cNvSpPr>
          <p:nvPr>
            <p:ph idx="1"/>
          </p:nvPr>
        </p:nvSpPr>
        <p:spPr>
          <a:xfrm>
            <a:off x="4495800" y="1405186"/>
            <a:ext cx="7407244" cy="4434840"/>
          </a:xfrm>
          <a:noFill/>
        </p:spPr>
        <p:txBody>
          <a:bodyPr>
            <a:normAutofit/>
          </a:bodyPr>
          <a:lstStyle/>
          <a:p>
            <a:pPr lvl="0"/>
            <a:r>
              <a:rPr lang="en-US" sz="2400" dirty="0"/>
              <a:t>New significant roadways that may warrant Arterial or Collector status</a:t>
            </a:r>
          </a:p>
          <a:p>
            <a:pPr lvl="0"/>
            <a:r>
              <a:rPr lang="en-US" sz="2400" dirty="0"/>
              <a:t>Any Principal Arterial roadway reconstructed as a divided facility</a:t>
            </a:r>
          </a:p>
          <a:p>
            <a:pPr lvl="0"/>
            <a:r>
              <a:rPr lang="en-US" sz="2400" dirty="0"/>
              <a:t>Construction of major development that has caused traffic patterns to change</a:t>
            </a:r>
          </a:p>
          <a:p>
            <a:pPr lvl="0"/>
            <a:r>
              <a:rPr lang="en-US" sz="2400" dirty="0"/>
              <a:t>Significant growth that causes new access or mobility needs</a:t>
            </a:r>
          </a:p>
          <a:p>
            <a:pPr lvl="0"/>
            <a:r>
              <a:rPr lang="en-US" sz="2400" dirty="0"/>
              <a:t>Arterial or Collector roadways been extended or to attract more through trip movements?</a:t>
            </a:r>
          </a:p>
          <a:p>
            <a:pPr lvl="0"/>
            <a:r>
              <a:rPr lang="en-US" sz="2400" dirty="0"/>
              <a:t>Significant growth in daily traffic volumes?</a:t>
            </a:r>
            <a:endParaRPr lang="en-US" sz="2200" dirty="0"/>
          </a:p>
          <a:p>
            <a:pPr>
              <a:spcAft>
                <a:spcPts val="1000"/>
              </a:spcAft>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26</a:t>
            </a:fld>
            <a:endParaRPr lang="en-US" dirty="0"/>
          </a:p>
        </p:txBody>
      </p:sp>
    </p:spTree>
    <p:extLst>
      <p:ext uri="{BB962C8B-B14F-4D97-AF65-F5344CB8AC3E}">
        <p14:creationId xmlns:p14="http://schemas.microsoft.com/office/powerpoint/2010/main" val="1613870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142535"/>
            <a:ext cx="8183880" cy="1051560"/>
          </a:xfrm>
        </p:spPr>
        <p:txBody>
          <a:bodyPr/>
          <a:lstStyle/>
          <a:p>
            <a:r>
              <a:rPr lang="en-US" b="1" dirty="0"/>
              <a:t>FC – Validation/Review</a:t>
            </a:r>
          </a:p>
        </p:txBody>
      </p:sp>
      <p:sp>
        <p:nvSpPr>
          <p:cNvPr id="3" name="Content Placeholder 2"/>
          <p:cNvSpPr>
            <a:spLocks noGrp="1"/>
          </p:cNvSpPr>
          <p:nvPr>
            <p:ph idx="1"/>
          </p:nvPr>
        </p:nvSpPr>
        <p:spPr>
          <a:xfrm>
            <a:off x="294648" y="1254402"/>
            <a:ext cx="5892868" cy="381787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spcAft>
                <a:spcPts val="1000"/>
              </a:spcAft>
            </a:pPr>
            <a:r>
              <a:rPr lang="en-US" sz="2200" dirty="0"/>
              <a:t>Use of GIS </a:t>
            </a:r>
          </a:p>
          <a:p>
            <a:pPr lvl="1">
              <a:spcAft>
                <a:spcPts val="1000"/>
              </a:spcAft>
            </a:pPr>
            <a:r>
              <a:rPr lang="en-US" sz="1800" dirty="0"/>
              <a:t>Identify traffic generators/activity centers</a:t>
            </a:r>
          </a:p>
          <a:p>
            <a:pPr lvl="1">
              <a:spcAft>
                <a:spcPts val="1000"/>
              </a:spcAft>
            </a:pPr>
            <a:r>
              <a:rPr lang="en-US" sz="1800" dirty="0"/>
              <a:t>Rank / estimate traffic generated</a:t>
            </a:r>
          </a:p>
          <a:p>
            <a:pPr lvl="1">
              <a:spcAft>
                <a:spcPts val="1000"/>
              </a:spcAft>
            </a:pPr>
            <a:r>
              <a:rPr lang="en-US" sz="1800" dirty="0"/>
              <a:t>Connect with roadway system/validate FC </a:t>
            </a:r>
          </a:p>
          <a:p>
            <a:pPr lvl="1">
              <a:spcAft>
                <a:spcPts val="1000"/>
              </a:spcAft>
            </a:pPr>
            <a:r>
              <a:rPr lang="en-US" sz="1800" dirty="0"/>
              <a:t>Travel demand models (Select Link Analysis) can estimate the origin and destination of trips on a facility </a:t>
            </a:r>
          </a:p>
          <a:p>
            <a:pPr lvl="1">
              <a:spcAft>
                <a:spcPts val="1000"/>
              </a:spcAft>
            </a:pPr>
            <a:r>
              <a:rPr lang="en-US" sz="1800" dirty="0"/>
              <a:t>Results of GIS-based mapping and editing should synch up with enterprise data systems</a:t>
            </a:r>
          </a:p>
          <a:p>
            <a:pPr>
              <a:spcAft>
                <a:spcPts val="1000"/>
              </a:spcAft>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p:txBody>
      </p:sp>
      <p:sp>
        <p:nvSpPr>
          <p:cNvPr id="10" name="Slide Number Placeholder 9"/>
          <p:cNvSpPr>
            <a:spLocks noGrp="1"/>
          </p:cNvSpPr>
          <p:nvPr>
            <p:ph type="sldNum" sz="quarter" idx="12"/>
          </p:nvPr>
        </p:nvSpPr>
        <p:spPr/>
        <p:txBody>
          <a:bodyPr/>
          <a:lstStyle/>
          <a:p>
            <a:fld id="{43FCB429-8A15-403D-9842-44D8C03FA0B6}" type="slidenum">
              <a:rPr lang="en-US" smtClean="0"/>
              <a:pPr/>
              <a:t>27</a:t>
            </a:fld>
            <a:endParaRPr lang="en-US" dirty="0"/>
          </a:p>
        </p:txBody>
      </p:sp>
      <p:sp>
        <p:nvSpPr>
          <p:cNvPr id="4" name="Rectangle 6"/>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5" name="Group 76"/>
          <p:cNvGrpSpPr>
            <a:grpSpLocks noChangeAspect="1"/>
          </p:cNvGrpSpPr>
          <p:nvPr/>
        </p:nvGrpSpPr>
        <p:grpSpPr bwMode="auto">
          <a:xfrm>
            <a:off x="7708918" y="1680999"/>
            <a:ext cx="2763838" cy="1920875"/>
            <a:chOff x="3661" y="2132"/>
            <a:chExt cx="4407" cy="3062"/>
          </a:xfrm>
        </p:grpSpPr>
        <p:pic>
          <p:nvPicPr>
            <p:cNvPr id="318" name="Picture 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 y="2132"/>
              <a:ext cx="4407" cy="306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78"/>
            <p:cNvGrpSpPr>
              <a:grpSpLocks/>
            </p:cNvGrpSpPr>
            <p:nvPr/>
          </p:nvGrpSpPr>
          <p:grpSpPr bwMode="auto">
            <a:xfrm>
              <a:off x="4788" y="2569"/>
              <a:ext cx="1701" cy="1749"/>
              <a:chOff x="5464" y="2329"/>
              <a:chExt cx="1703" cy="1749"/>
            </a:xfrm>
          </p:grpSpPr>
          <p:sp>
            <p:nvSpPr>
              <p:cNvPr id="7" name="AutoShape 79"/>
              <p:cNvSpPr>
                <a:spLocks noChangeShapeType="1"/>
              </p:cNvSpPr>
              <p:nvPr/>
            </p:nvSpPr>
            <p:spPr bwMode="auto">
              <a:xfrm flipH="1">
                <a:off x="6457" y="2329"/>
                <a:ext cx="710" cy="73"/>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0"/>
              <p:cNvSpPr>
                <a:spLocks noChangeShapeType="1"/>
              </p:cNvSpPr>
              <p:nvPr/>
            </p:nvSpPr>
            <p:spPr bwMode="auto">
              <a:xfrm>
                <a:off x="5464" y="3957"/>
                <a:ext cx="1077" cy="121"/>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p:cNvGrpSpPr/>
          <p:nvPr/>
        </p:nvGrpSpPr>
        <p:grpSpPr>
          <a:xfrm>
            <a:off x="7315200" y="3601874"/>
            <a:ext cx="3551275" cy="2878274"/>
            <a:chOff x="4953000" y="2155371"/>
            <a:chExt cx="3551275" cy="2878274"/>
          </a:xfrm>
        </p:grpSpPr>
        <p:pic>
          <p:nvPicPr>
            <p:cNvPr id="11" name="Picture 10"/>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Lst>
            </a:blip>
            <a:srcRect l="27232" t="39696" r="34783" b="3572"/>
            <a:stretch/>
          </p:blipFill>
          <p:spPr bwMode="auto">
            <a:xfrm>
              <a:off x="4953000" y="2155371"/>
              <a:ext cx="3551275" cy="2878274"/>
            </a:xfrm>
            <a:prstGeom prst="rect">
              <a:avLst/>
            </a:prstGeom>
            <a:solidFill>
              <a:schemeClr val="bg1">
                <a:alpha val="0"/>
              </a:schemeClr>
            </a:solidFill>
            <a:ln w="9525">
              <a:noFill/>
              <a:miter lim="800000"/>
              <a:headEnd/>
              <a:tailEnd/>
            </a:ln>
          </p:spPr>
        </p:pic>
        <p:sp>
          <p:nvSpPr>
            <p:cNvPr id="12" name="Rectangle 3"/>
            <p:cNvSpPr>
              <a:spLocks noChangeArrowheads="1"/>
            </p:cNvSpPr>
            <p:nvPr/>
          </p:nvSpPr>
          <p:spPr bwMode="auto">
            <a:xfrm>
              <a:off x="7600606" y="3059932"/>
              <a:ext cx="903669" cy="5726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100" dirty="0">
                  <a:latin typeface="Calibri" pitchFamily="34" charset="0"/>
                </a:rPr>
                <a:t>Selected Link Analysis</a:t>
              </a:r>
              <a:endParaRPr lang="en-US" dirty="0">
                <a:latin typeface="Arial" pitchFamily="34" charset="0"/>
              </a:endParaRPr>
            </a:p>
          </p:txBody>
        </p:sp>
        <p:cxnSp>
          <p:nvCxnSpPr>
            <p:cNvPr id="13" name="AutoShape 2"/>
            <p:cNvCxnSpPr>
              <a:cxnSpLocks noChangeShapeType="1"/>
            </p:cNvCxnSpPr>
            <p:nvPr/>
          </p:nvCxnSpPr>
          <p:spPr bwMode="auto">
            <a:xfrm flipH="1">
              <a:off x="6645347" y="3447176"/>
              <a:ext cx="909638" cy="3571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25316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51681"/>
            <a:ext cx="9525000" cy="976477"/>
          </a:xfrm>
        </p:spPr>
        <p:txBody>
          <a:bodyPr>
            <a:normAutofit/>
          </a:bodyPr>
          <a:lstStyle/>
          <a:p>
            <a:r>
              <a:rPr lang="en-US" sz="4800" b="1" dirty="0"/>
              <a:t>FC Good Practice - Steps/Schedule</a:t>
            </a:r>
          </a:p>
        </p:txBody>
      </p:sp>
      <p:sp>
        <p:nvSpPr>
          <p:cNvPr id="3" name="Content Placeholder 2"/>
          <p:cNvSpPr>
            <a:spLocks noGrp="1"/>
          </p:cNvSpPr>
          <p:nvPr>
            <p:ph type="body" idx="1"/>
          </p:nvPr>
        </p:nvSpPr>
        <p:spPr>
          <a:xfrm>
            <a:off x="609600" y="2590800"/>
            <a:ext cx="4495800" cy="3048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a:bodyPr>
          <a:lstStyle/>
          <a:p>
            <a:pPr algn="l">
              <a:spcAft>
                <a:spcPts val="1000"/>
              </a:spcAft>
            </a:pPr>
            <a:r>
              <a:rPr lang="en-US" sz="2200" dirty="0">
                <a:solidFill>
                  <a:schemeClr val="tx1"/>
                </a:solidFill>
              </a:rPr>
              <a:t>Create a multi-agency review team- stay in touch</a:t>
            </a:r>
          </a:p>
          <a:p>
            <a:pPr algn="l">
              <a:spcAft>
                <a:spcPts val="1000"/>
              </a:spcAft>
            </a:pPr>
            <a:r>
              <a:rPr lang="en-US" sz="2200" dirty="0">
                <a:solidFill>
                  <a:schemeClr val="tx1"/>
                </a:solidFill>
              </a:rPr>
              <a:t>Build/share understanding of game plan</a:t>
            </a:r>
            <a:endParaRPr lang="en-US" sz="1800" dirty="0">
              <a:solidFill>
                <a:schemeClr val="tx1"/>
              </a:solidFill>
            </a:endParaRPr>
          </a:p>
          <a:p>
            <a:pPr algn="l">
              <a:spcAft>
                <a:spcPts val="1000"/>
              </a:spcAft>
            </a:pPr>
            <a:r>
              <a:rPr lang="en-US" sz="2200" dirty="0">
                <a:solidFill>
                  <a:schemeClr val="tx1"/>
                </a:solidFill>
              </a:rPr>
              <a:t>Generate maps and share electronically – use GIS if at all possible</a:t>
            </a:r>
          </a:p>
          <a:p>
            <a:pPr algn="l">
              <a:spcAft>
                <a:spcPts val="1000"/>
              </a:spcAft>
            </a:pPr>
            <a:r>
              <a:rPr lang="en-US" sz="2200" dirty="0">
                <a:solidFill>
                  <a:schemeClr val="tx1"/>
                </a:solidFill>
              </a:rPr>
              <a:t>Encourage/work towards timely delivery of FC revisions</a:t>
            </a:r>
            <a:r>
              <a:rPr lang="en-US" sz="1800" dirty="0">
                <a:solidFill>
                  <a:schemeClr val="tx1"/>
                </a:solidFill>
              </a:rPr>
              <a:t> </a:t>
            </a:r>
            <a:endParaRPr lang="en-US" sz="1600" dirty="0">
              <a:solidFill>
                <a:schemeClr val="tx1"/>
              </a:solidFill>
            </a:endParaRPr>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5" name="Slide Number Placeholder 4"/>
          <p:cNvSpPr>
            <a:spLocks noGrp="1"/>
          </p:cNvSpPr>
          <p:nvPr>
            <p:ph type="sldNum" sz="quarter" idx="12"/>
          </p:nvPr>
        </p:nvSpPr>
        <p:spPr/>
        <p:txBody>
          <a:bodyPr/>
          <a:lstStyle/>
          <a:p>
            <a:fld id="{43FCB429-8A15-403D-9842-44D8C03FA0B6}" type="slidenum">
              <a:rPr lang="en-US" smtClean="0"/>
              <a:pPr/>
              <a:t>28</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51754846"/>
              </p:ext>
            </p:extLst>
          </p:nvPr>
        </p:nvGraphicFramePr>
        <p:xfrm>
          <a:off x="5410200" y="1368917"/>
          <a:ext cx="5638800" cy="4622739"/>
        </p:xfrm>
        <a:graphic>
          <a:graphicData uri="http://schemas.openxmlformats.org/drawingml/2006/table">
            <a:tbl>
              <a:tblPr firstRow="1" firstCol="1" bandRow="1">
                <a:tableStyleId>{5C22544A-7EE6-4342-B048-85BDC9FD1C3A}</a:tableStyleId>
              </a:tblPr>
              <a:tblGrid>
                <a:gridCol w="3601348">
                  <a:extLst>
                    <a:ext uri="{9D8B030D-6E8A-4147-A177-3AD203B41FA5}">
                      <a16:colId xmlns:a16="http://schemas.microsoft.com/office/drawing/2014/main" val="20000"/>
                    </a:ext>
                  </a:extLst>
                </a:gridCol>
                <a:gridCol w="2037452">
                  <a:extLst>
                    <a:ext uri="{9D8B030D-6E8A-4147-A177-3AD203B41FA5}">
                      <a16:colId xmlns:a16="http://schemas.microsoft.com/office/drawing/2014/main" val="20001"/>
                    </a:ext>
                  </a:extLst>
                </a:gridCol>
              </a:tblGrid>
              <a:tr h="787401">
                <a:tc>
                  <a:txBody>
                    <a:bodyPr/>
                    <a:lstStyle/>
                    <a:p>
                      <a:pPr marL="0" marR="0" algn="ctr">
                        <a:lnSpc>
                          <a:spcPct val="110000"/>
                        </a:lnSpc>
                        <a:spcBef>
                          <a:spcPts val="0"/>
                        </a:spcBef>
                        <a:spcAft>
                          <a:spcPts val="0"/>
                        </a:spcAft>
                      </a:pPr>
                      <a:r>
                        <a:rPr lang="en-US" sz="1400" dirty="0">
                          <a:effectLst/>
                        </a:rPr>
                        <a:t>Event</a:t>
                      </a:r>
                      <a:endParaRPr lang="en-US" sz="1400" dirty="0">
                        <a:effectLst/>
                        <a:latin typeface="Constantia"/>
                        <a:ea typeface="Times New Roman"/>
                        <a:cs typeface="Times New Roman"/>
                      </a:endParaRPr>
                    </a:p>
                  </a:txBody>
                  <a:tcPr marL="68580" marR="68580" marT="0" marB="0" anchor="b"/>
                </a:tc>
                <a:tc>
                  <a:txBody>
                    <a:bodyPr/>
                    <a:lstStyle/>
                    <a:p>
                      <a:pPr marL="0" marR="0" algn="ctr">
                        <a:lnSpc>
                          <a:spcPct val="110000"/>
                        </a:lnSpc>
                        <a:spcBef>
                          <a:spcPts val="0"/>
                        </a:spcBef>
                        <a:spcAft>
                          <a:spcPts val="0"/>
                        </a:spcAft>
                      </a:pPr>
                      <a:r>
                        <a:rPr lang="en-US" sz="1400" dirty="0">
                          <a:solidFill>
                            <a:schemeClr val="tx1"/>
                          </a:solidFill>
                          <a:effectLst/>
                        </a:rPr>
                        <a:t>Month Following FHWA Adjusted Urban Area Boundary Approval</a:t>
                      </a:r>
                      <a:endParaRPr lang="en-US" sz="1400" dirty="0">
                        <a:solidFill>
                          <a:schemeClr val="tx1"/>
                        </a:solidFill>
                        <a:effectLst/>
                        <a:latin typeface="Constantia"/>
                        <a:ea typeface="Times New Roman"/>
                        <a:cs typeface="Times New Roman"/>
                      </a:endParaRPr>
                    </a:p>
                  </a:txBody>
                  <a:tcPr marL="68580" marR="68580" marT="0" marB="0" anchor="b">
                    <a:solidFill>
                      <a:srgbClr val="F1E8E8"/>
                    </a:solidFill>
                  </a:tcPr>
                </a:tc>
                <a:extLst>
                  <a:ext uri="{0D108BD9-81ED-4DB2-BD59-A6C34878D82A}">
                    <a16:rowId xmlns:a16="http://schemas.microsoft.com/office/drawing/2014/main" val="10000"/>
                  </a:ext>
                </a:extLst>
              </a:tr>
              <a:tr h="908844">
                <a:tc>
                  <a:txBody>
                    <a:bodyPr/>
                    <a:lstStyle/>
                    <a:p>
                      <a:pPr marL="0" marR="0">
                        <a:lnSpc>
                          <a:spcPct val="110000"/>
                        </a:lnSpc>
                        <a:spcBef>
                          <a:spcPts val="0"/>
                        </a:spcBef>
                        <a:spcAft>
                          <a:spcPts val="0"/>
                        </a:spcAft>
                      </a:pPr>
                      <a:r>
                        <a:rPr lang="en-US" sz="1400" dirty="0">
                          <a:effectLst/>
                        </a:rPr>
                        <a:t>State DOT launches the formal Functional Classification update process after FHWA approves the State’s adjusted urban area boundaries</a:t>
                      </a:r>
                      <a:endParaRPr lang="en-US" sz="1400" dirty="0">
                        <a:effectLst/>
                        <a:latin typeface="Constantia"/>
                        <a:ea typeface="Times New Roman"/>
                        <a:cs typeface="Times New Roman"/>
                      </a:endParaRPr>
                    </a:p>
                  </a:txBody>
                  <a:tcPr marL="68580" marR="68580" marT="0" marB="0"/>
                </a:tc>
                <a:tc>
                  <a:txBody>
                    <a:bodyPr/>
                    <a:lstStyle/>
                    <a:p>
                      <a:pPr marL="0" marR="0" algn="ctr">
                        <a:lnSpc>
                          <a:spcPct val="110000"/>
                        </a:lnSpc>
                        <a:spcBef>
                          <a:spcPts val="0"/>
                        </a:spcBef>
                        <a:spcAft>
                          <a:spcPts val="0"/>
                        </a:spcAft>
                      </a:pPr>
                      <a:r>
                        <a:rPr lang="en-US" sz="1400" dirty="0">
                          <a:effectLst/>
                        </a:rPr>
                        <a:t>Month 1</a:t>
                      </a:r>
                      <a:endParaRPr lang="en-US" sz="140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1"/>
                  </a:ext>
                </a:extLst>
              </a:tr>
              <a:tr h="727075">
                <a:tc>
                  <a:txBody>
                    <a:bodyPr/>
                    <a:lstStyle/>
                    <a:p>
                      <a:pPr marL="0" marR="0">
                        <a:lnSpc>
                          <a:spcPct val="110000"/>
                        </a:lnSpc>
                        <a:spcBef>
                          <a:spcPts val="0"/>
                        </a:spcBef>
                        <a:spcAft>
                          <a:spcPts val="0"/>
                        </a:spcAft>
                      </a:pPr>
                      <a:r>
                        <a:rPr lang="en-US" sz="1400" dirty="0">
                          <a:effectLst/>
                        </a:rPr>
                        <a:t>State DOT works with planning partners to review and propose changes to  the functional classification of its roadways</a:t>
                      </a:r>
                      <a:endParaRPr lang="en-US" sz="1400" dirty="0">
                        <a:effectLst/>
                        <a:latin typeface="Constantia"/>
                        <a:ea typeface="Times New Roman"/>
                        <a:cs typeface="Times New Roman"/>
                      </a:endParaRPr>
                    </a:p>
                  </a:txBody>
                  <a:tcPr marL="68580" marR="68580" marT="0" marB="0"/>
                </a:tc>
                <a:tc>
                  <a:txBody>
                    <a:bodyPr/>
                    <a:lstStyle/>
                    <a:p>
                      <a:pPr marL="0" marR="0" algn="ctr">
                        <a:lnSpc>
                          <a:spcPct val="110000"/>
                        </a:lnSpc>
                        <a:spcBef>
                          <a:spcPts val="0"/>
                        </a:spcBef>
                        <a:spcAft>
                          <a:spcPts val="0"/>
                        </a:spcAft>
                      </a:pPr>
                      <a:r>
                        <a:rPr lang="en-US" sz="1400" dirty="0">
                          <a:effectLst/>
                        </a:rPr>
                        <a:t>Months 2-17</a:t>
                      </a:r>
                      <a:endParaRPr lang="en-US" sz="1400" dirty="0">
                        <a:effectLst/>
                        <a:latin typeface="Constantia"/>
                        <a:ea typeface="Times New Roman"/>
                        <a:cs typeface="Times New Roman"/>
                      </a:endParaRPr>
                    </a:p>
                  </a:txBody>
                  <a:tcPr marL="68580" marR="68580" marT="0" marB="0" anchor="ctr">
                    <a:solidFill>
                      <a:srgbClr val="F1E8E8"/>
                    </a:solidFill>
                  </a:tcPr>
                </a:tc>
                <a:extLst>
                  <a:ext uri="{0D108BD9-81ED-4DB2-BD59-A6C34878D82A}">
                    <a16:rowId xmlns:a16="http://schemas.microsoft.com/office/drawing/2014/main" val="10002"/>
                  </a:ext>
                </a:extLst>
              </a:tr>
              <a:tr h="1090613">
                <a:tc>
                  <a:txBody>
                    <a:bodyPr/>
                    <a:lstStyle/>
                    <a:p>
                      <a:pPr marL="0" marR="0">
                        <a:lnSpc>
                          <a:spcPct val="110000"/>
                        </a:lnSpc>
                        <a:spcBef>
                          <a:spcPts val="0"/>
                        </a:spcBef>
                        <a:spcAft>
                          <a:spcPts val="0"/>
                        </a:spcAft>
                      </a:pPr>
                      <a:r>
                        <a:rPr lang="en-US" sz="1400" dirty="0">
                          <a:effectLst/>
                        </a:rPr>
                        <a:t>State DOT gathers and processes all proposed function classification changes and submit draft final data and/or maps to FHWA division office for review</a:t>
                      </a:r>
                      <a:endParaRPr lang="en-US" sz="1400" dirty="0">
                        <a:effectLst/>
                        <a:latin typeface="Constantia"/>
                        <a:ea typeface="Times New Roman"/>
                        <a:cs typeface="Times New Roman"/>
                      </a:endParaRPr>
                    </a:p>
                  </a:txBody>
                  <a:tcPr marL="68580" marR="68580" marT="0" marB="0"/>
                </a:tc>
                <a:tc>
                  <a:txBody>
                    <a:bodyPr/>
                    <a:lstStyle/>
                    <a:p>
                      <a:pPr marL="0" marR="0" algn="ctr">
                        <a:lnSpc>
                          <a:spcPct val="110000"/>
                        </a:lnSpc>
                        <a:spcBef>
                          <a:spcPts val="0"/>
                        </a:spcBef>
                        <a:spcAft>
                          <a:spcPts val="0"/>
                        </a:spcAft>
                      </a:pPr>
                      <a:r>
                        <a:rPr lang="en-US" sz="1400" dirty="0">
                          <a:effectLst/>
                        </a:rPr>
                        <a:t>Months 18-20</a:t>
                      </a:r>
                      <a:endParaRPr lang="en-US" sz="140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3"/>
                  </a:ext>
                </a:extLst>
              </a:tr>
              <a:tr h="1090613">
                <a:tc>
                  <a:txBody>
                    <a:bodyPr/>
                    <a:lstStyle/>
                    <a:p>
                      <a:pPr marL="0" marR="0">
                        <a:lnSpc>
                          <a:spcPct val="110000"/>
                        </a:lnSpc>
                        <a:spcBef>
                          <a:spcPts val="0"/>
                        </a:spcBef>
                        <a:spcAft>
                          <a:spcPts val="0"/>
                        </a:spcAft>
                      </a:pPr>
                      <a:r>
                        <a:rPr lang="en-US" sz="1400" dirty="0">
                          <a:effectLst/>
                        </a:rPr>
                        <a:t>DOT incorporates updates into planning process and related databases, to ensure submittal of updated functional classification in upcoming June 15</a:t>
                      </a:r>
                      <a:r>
                        <a:rPr lang="en-US" sz="1400" baseline="30000" dirty="0">
                          <a:effectLst/>
                        </a:rPr>
                        <a:t>th</a:t>
                      </a:r>
                      <a:r>
                        <a:rPr lang="en-US" sz="1400" dirty="0">
                          <a:effectLst/>
                        </a:rPr>
                        <a:t> HPMS submittal</a:t>
                      </a:r>
                      <a:endParaRPr lang="en-US" sz="1400" dirty="0">
                        <a:effectLst/>
                        <a:latin typeface="Constantia"/>
                        <a:ea typeface="Times New Roman"/>
                        <a:cs typeface="Times New Roman"/>
                      </a:endParaRPr>
                    </a:p>
                  </a:txBody>
                  <a:tcPr marL="68580" marR="68580" marT="0" marB="0"/>
                </a:tc>
                <a:tc>
                  <a:txBody>
                    <a:bodyPr/>
                    <a:lstStyle/>
                    <a:p>
                      <a:pPr marL="0" marR="0" algn="ctr">
                        <a:lnSpc>
                          <a:spcPct val="110000"/>
                        </a:lnSpc>
                        <a:spcBef>
                          <a:spcPts val="0"/>
                        </a:spcBef>
                        <a:spcAft>
                          <a:spcPts val="0"/>
                        </a:spcAft>
                      </a:pPr>
                      <a:r>
                        <a:rPr lang="en-US" sz="1400" dirty="0">
                          <a:effectLst/>
                        </a:rPr>
                        <a:t>Months 22-24</a:t>
                      </a:r>
                      <a:endParaRPr lang="en-US" sz="140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5628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381000"/>
            <a:ext cx="5273040" cy="1051560"/>
          </a:xfrm>
        </p:spPr>
        <p:txBody>
          <a:bodyPr/>
          <a:lstStyle/>
          <a:p>
            <a:r>
              <a:rPr lang="en-US" b="1" dirty="0"/>
              <a:t>Map Colors</a:t>
            </a:r>
          </a:p>
        </p:txBody>
      </p:sp>
      <p:pic>
        <p:nvPicPr>
          <p:cNvPr id="5" name="Content Placeholder 4"/>
          <p:cNvPicPr>
            <a:picLocks noGrp="1" noChangeAspect="1"/>
          </p:cNvPicPr>
          <p:nvPr>
            <p:ph idx="1"/>
          </p:nvPr>
        </p:nvPicPr>
        <p:blipFill>
          <a:blip r:embed="rId2"/>
          <a:stretch>
            <a:fillRect/>
          </a:stretch>
        </p:blipFill>
        <p:spPr>
          <a:xfrm>
            <a:off x="4268585" y="1828800"/>
            <a:ext cx="7239000" cy="2956034"/>
          </a:xfrm>
          <a:prstGeom prst="rect">
            <a:avLst/>
          </a:prstGeom>
        </p:spPr>
      </p:pic>
      <p:sp>
        <p:nvSpPr>
          <p:cNvPr id="4" name="Slide Number Placeholder 3"/>
          <p:cNvSpPr>
            <a:spLocks noGrp="1"/>
          </p:cNvSpPr>
          <p:nvPr>
            <p:ph type="sldNum" sz="quarter" idx="12"/>
          </p:nvPr>
        </p:nvSpPr>
        <p:spPr/>
        <p:txBody>
          <a:bodyPr/>
          <a:lstStyle/>
          <a:p>
            <a:fld id="{43FCB429-8A15-403D-9842-44D8C03FA0B6}" type="slidenum">
              <a:rPr lang="en-US" smtClean="0"/>
              <a:pPr/>
              <a:t>29</a:t>
            </a:fld>
            <a:endParaRPr lang="en-US" dirty="0"/>
          </a:p>
        </p:txBody>
      </p:sp>
    </p:spTree>
    <p:extLst>
      <p:ext uri="{BB962C8B-B14F-4D97-AF65-F5344CB8AC3E}">
        <p14:creationId xmlns:p14="http://schemas.microsoft.com/office/powerpoint/2010/main" val="3889086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1" y="674662"/>
            <a:ext cx="4953000" cy="5508676"/>
          </a:xfrm>
          <a:prstGeom prst="rect">
            <a:avLst/>
          </a:prstGeom>
          <a:noFill/>
          <a:ln w="3175">
            <a:solidFill>
              <a:schemeClr val="tx1"/>
            </a:solidFill>
            <a:miter lim="800000"/>
            <a:headEnd/>
            <a:tailEnd/>
          </a:ln>
        </p:spPr>
      </p:pic>
      <p:sp>
        <p:nvSpPr>
          <p:cNvPr id="2" name="Title 1"/>
          <p:cNvSpPr>
            <a:spLocks noGrp="1"/>
          </p:cNvSpPr>
          <p:nvPr>
            <p:ph type="title"/>
          </p:nvPr>
        </p:nvSpPr>
        <p:spPr>
          <a:xfrm>
            <a:off x="6438900" y="274575"/>
            <a:ext cx="4343400" cy="1051560"/>
          </a:xfrm>
        </p:spPr>
        <p:txBody>
          <a:bodyPr/>
          <a:lstStyle/>
          <a:p>
            <a:r>
              <a:rPr lang="en-US" b="1" dirty="0"/>
              <a:t>Overview</a:t>
            </a:r>
          </a:p>
        </p:txBody>
      </p:sp>
      <p:sp>
        <p:nvSpPr>
          <p:cNvPr id="3" name="Content Placeholder 2"/>
          <p:cNvSpPr>
            <a:spLocks noGrp="1"/>
          </p:cNvSpPr>
          <p:nvPr>
            <p:ph idx="1"/>
          </p:nvPr>
        </p:nvSpPr>
        <p:spPr>
          <a:xfrm>
            <a:off x="5486400" y="2287572"/>
            <a:ext cx="6705600" cy="4038600"/>
          </a:xfrm>
        </p:spPr>
        <p:txBody>
          <a:bodyPr>
            <a:normAutofit/>
          </a:bodyPr>
          <a:lstStyle/>
          <a:p>
            <a:pPr>
              <a:spcAft>
                <a:spcPts val="1000"/>
              </a:spcAft>
            </a:pPr>
            <a:r>
              <a:rPr lang="en-US" sz="2200" dirty="0"/>
              <a:t>2013 Guidelines are a refresh, not a departure</a:t>
            </a:r>
          </a:p>
          <a:p>
            <a:pPr>
              <a:spcAft>
                <a:spcPts val="1000"/>
              </a:spcAft>
            </a:pPr>
            <a:r>
              <a:rPr lang="en-US" sz="2200" dirty="0"/>
              <a:t>Acknowledges advances in mapping technologies and analysis capabilities</a:t>
            </a:r>
            <a:endParaRPr lang="en-US" sz="1800" dirty="0"/>
          </a:p>
          <a:p>
            <a:pPr>
              <a:spcAft>
                <a:spcPts val="1000"/>
              </a:spcAft>
            </a:pPr>
            <a:r>
              <a:rPr lang="en-US" sz="2200" dirty="0"/>
              <a:t>Introduces relationship of design and functional classification</a:t>
            </a:r>
          </a:p>
          <a:p>
            <a:pPr>
              <a:spcAft>
                <a:spcPts val="1000"/>
              </a:spcAft>
            </a:pPr>
            <a:r>
              <a:rPr lang="en-US" sz="2200" dirty="0"/>
              <a:t>Geared towards everyday practitioners and interested professionals</a:t>
            </a:r>
            <a:endParaRPr lang="en-US" sz="18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3</a:t>
            </a:fld>
            <a:endParaRPr lang="en-US" dirty="0"/>
          </a:p>
        </p:txBody>
      </p:sp>
    </p:spTree>
    <p:extLst>
      <p:ext uri="{BB962C8B-B14F-4D97-AF65-F5344CB8AC3E}">
        <p14:creationId xmlns:p14="http://schemas.microsoft.com/office/powerpoint/2010/main" val="454617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FCB429-8A15-403D-9842-44D8C03FA0B6}" type="slidenum">
              <a:rPr lang="en-US" smtClean="0"/>
              <a:pPr/>
              <a:t>30</a:t>
            </a:fld>
            <a:endParaRPr lang="en-US" dirty="0"/>
          </a:p>
        </p:txBody>
      </p:sp>
      <p:pic>
        <p:nvPicPr>
          <p:cNvPr id="3" name="Picture 2" descr="City Limit and Population Sign on Route 141 in Fenton, MO_P7319214 | Flickr - Photo Sharing!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17950" t="22402" r="35481" b="10334"/>
          <a:stretch/>
        </p:blipFill>
        <p:spPr>
          <a:xfrm>
            <a:off x="1981200" y="2073617"/>
            <a:ext cx="2876485" cy="3976317"/>
          </a:xfrm>
          <a:prstGeom prst="rect">
            <a:avLst/>
          </a:prstGeom>
        </p:spPr>
      </p:pic>
      <p:pic>
        <p:nvPicPr>
          <p:cNvPr id="5" name="Picture 4" descr="Aerial shot of city limits, Phoenix, Arizona 01495 | Flickr - Photo Sharing! - Windows Internet Explore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1000"/>
                    </a14:imgEffect>
                  </a14:imgLayer>
                </a14:imgProps>
              </a:ext>
              <a:ext uri="{28A0092B-C50C-407E-A947-70E740481C1C}">
                <a14:useLocalDpi xmlns:a14="http://schemas.microsoft.com/office/drawing/2010/main" val="0"/>
              </a:ext>
            </a:extLst>
          </a:blip>
          <a:srcRect l="8741" t="31905" r="38998" b="21746"/>
          <a:stretch/>
        </p:blipFill>
        <p:spPr>
          <a:xfrm>
            <a:off x="5457371" y="2057400"/>
            <a:ext cx="5950857" cy="3976317"/>
          </a:xfrm>
          <a:prstGeom prst="rect">
            <a:avLst/>
          </a:prstGeom>
        </p:spPr>
      </p:pic>
      <p:sp>
        <p:nvSpPr>
          <p:cNvPr id="7" name="Title 1">
            <a:extLst>
              <a:ext uri="{FF2B5EF4-FFF2-40B4-BE49-F238E27FC236}">
                <a16:creationId xmlns:a16="http://schemas.microsoft.com/office/drawing/2014/main" id="{C5BC00CA-5167-4333-974A-74C0B9D587BA}"/>
              </a:ext>
            </a:extLst>
          </p:cNvPr>
          <p:cNvSpPr txBox="1">
            <a:spLocks/>
          </p:cNvSpPr>
          <p:nvPr/>
        </p:nvSpPr>
        <p:spPr>
          <a:xfrm>
            <a:off x="3221035" y="433540"/>
            <a:ext cx="8183880" cy="10515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Urban Area - Urban/Rural Definition</a:t>
            </a:r>
          </a:p>
        </p:txBody>
      </p:sp>
    </p:spTree>
    <p:extLst>
      <p:ext uri="{BB962C8B-B14F-4D97-AF65-F5344CB8AC3E}">
        <p14:creationId xmlns:p14="http://schemas.microsoft.com/office/powerpoint/2010/main" val="2917849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FCB429-8A15-403D-9842-44D8C03FA0B6}" type="slidenum">
              <a:rPr lang="en-US" smtClean="0"/>
              <a:pPr/>
              <a:t>31</a:t>
            </a:fld>
            <a:endParaRPr lang="en-US" dirty="0"/>
          </a:p>
        </p:txBody>
      </p:sp>
      <p:pic>
        <p:nvPicPr>
          <p:cNvPr id="8" name="Picture 7" descr="03-35NBatWoodwardCrop.jpg"/>
          <p:cNvPicPr/>
          <p:nvPr/>
        </p:nvPicPr>
        <p:blipFill>
          <a:blip r:embed="rId3" cstate="print"/>
          <a:stretch>
            <a:fillRect/>
          </a:stretch>
        </p:blipFill>
        <p:spPr>
          <a:xfrm>
            <a:off x="8381999" y="1746402"/>
            <a:ext cx="3505199" cy="2133600"/>
          </a:xfrm>
          <a:prstGeom prst="rect">
            <a:avLst/>
          </a:prstGeom>
        </p:spPr>
      </p:pic>
      <p:pic>
        <p:nvPicPr>
          <p:cNvPr id="9" name="Picture 8" descr="49-K-Chaparral East of Trimmier"/>
          <p:cNvPicPr/>
          <p:nvPr/>
        </p:nvPicPr>
        <p:blipFill>
          <a:blip r:embed="rId4" cstate="print"/>
          <a:srcRect t="16138" b="4899"/>
          <a:stretch>
            <a:fillRect/>
          </a:stretch>
        </p:blipFill>
        <p:spPr bwMode="auto">
          <a:xfrm>
            <a:off x="8381999" y="3952875"/>
            <a:ext cx="3505199" cy="1981200"/>
          </a:xfrm>
          <a:prstGeom prst="rect">
            <a:avLst/>
          </a:prstGeom>
          <a:noFill/>
          <a:ln>
            <a:noFill/>
          </a:ln>
        </p:spPr>
      </p:pic>
      <p:sp>
        <p:nvSpPr>
          <p:cNvPr id="11" name="Title 1">
            <a:extLst>
              <a:ext uri="{FF2B5EF4-FFF2-40B4-BE49-F238E27FC236}">
                <a16:creationId xmlns:a16="http://schemas.microsoft.com/office/drawing/2014/main" id="{A4D8D120-4C27-4D2A-97D4-3BF04391A60E}"/>
              </a:ext>
            </a:extLst>
          </p:cNvPr>
          <p:cNvSpPr txBox="1">
            <a:spLocks/>
          </p:cNvSpPr>
          <p:nvPr/>
        </p:nvSpPr>
        <p:spPr>
          <a:xfrm>
            <a:off x="2590800" y="433540"/>
            <a:ext cx="9296399" cy="10515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2010 Urban Area Population Thresholds</a:t>
            </a:r>
          </a:p>
        </p:txBody>
      </p:sp>
      <p:pic>
        <p:nvPicPr>
          <p:cNvPr id="13" name="Picture 12">
            <a:extLst>
              <a:ext uri="{FF2B5EF4-FFF2-40B4-BE49-F238E27FC236}">
                <a16:creationId xmlns:a16="http://schemas.microsoft.com/office/drawing/2014/main" id="{70F1E393-230C-4AC4-96F7-0D678B1E88B5}"/>
              </a:ext>
            </a:extLst>
          </p:cNvPr>
          <p:cNvPicPr>
            <a:picLocks noChangeAspect="1"/>
          </p:cNvPicPr>
          <p:nvPr/>
        </p:nvPicPr>
        <p:blipFill>
          <a:blip r:embed="rId5"/>
          <a:stretch>
            <a:fillRect/>
          </a:stretch>
        </p:blipFill>
        <p:spPr>
          <a:xfrm>
            <a:off x="543339" y="2320956"/>
            <a:ext cx="7546467" cy="1672104"/>
          </a:xfrm>
          <a:prstGeom prst="rect">
            <a:avLst/>
          </a:prstGeom>
        </p:spPr>
      </p:pic>
      <p:pic>
        <p:nvPicPr>
          <p:cNvPr id="14" name="Picture 13">
            <a:extLst>
              <a:ext uri="{FF2B5EF4-FFF2-40B4-BE49-F238E27FC236}">
                <a16:creationId xmlns:a16="http://schemas.microsoft.com/office/drawing/2014/main" id="{66652352-F78C-4BA4-8AD1-B4A457F40624}"/>
              </a:ext>
            </a:extLst>
          </p:cNvPr>
          <p:cNvPicPr>
            <a:picLocks noChangeAspect="1"/>
          </p:cNvPicPr>
          <p:nvPr/>
        </p:nvPicPr>
        <p:blipFill>
          <a:blip r:embed="rId6"/>
          <a:stretch>
            <a:fillRect/>
          </a:stretch>
        </p:blipFill>
        <p:spPr>
          <a:xfrm>
            <a:off x="543338" y="4276725"/>
            <a:ext cx="7546467" cy="1657350"/>
          </a:xfrm>
          <a:prstGeom prst="rect">
            <a:avLst/>
          </a:prstGeom>
        </p:spPr>
      </p:pic>
    </p:spTree>
    <p:extLst>
      <p:ext uri="{BB962C8B-B14F-4D97-AF65-F5344CB8AC3E}">
        <p14:creationId xmlns:p14="http://schemas.microsoft.com/office/powerpoint/2010/main" val="3743163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778566" y="2654587"/>
            <a:ext cx="4495800" cy="250534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10000"/>
          </a:bodyPr>
          <a:lstStyle/>
          <a:p>
            <a:pPr algn="l">
              <a:spcAft>
                <a:spcPts val="1000"/>
              </a:spcAft>
            </a:pPr>
            <a:r>
              <a:rPr lang="en-US" sz="2400" dirty="0">
                <a:solidFill>
                  <a:schemeClr val="tx1"/>
                </a:solidFill>
              </a:rPr>
              <a:t>Urban and rural demarcation defined by function not urban area boundary</a:t>
            </a:r>
          </a:p>
          <a:p>
            <a:pPr algn="l">
              <a:spcAft>
                <a:spcPts val="1000"/>
              </a:spcAft>
            </a:pPr>
            <a:r>
              <a:rPr lang="en-US" sz="2400" dirty="0">
                <a:solidFill>
                  <a:schemeClr val="tx1"/>
                </a:solidFill>
              </a:rPr>
              <a:t>Roads that define a boundary should be consistently urban or rural</a:t>
            </a:r>
          </a:p>
          <a:p>
            <a:pPr algn="l">
              <a:spcAft>
                <a:spcPts val="1000"/>
              </a:spcAft>
            </a:pPr>
            <a:r>
              <a:rPr lang="en-US" sz="2400" dirty="0">
                <a:solidFill>
                  <a:schemeClr val="tx1"/>
                </a:solidFill>
              </a:rPr>
              <a:t>Area must encompass Census Bureau urban area, at a minimum</a:t>
            </a:r>
          </a:p>
          <a:p>
            <a:pPr>
              <a:spcAft>
                <a:spcPts val="1000"/>
              </a:spcAft>
            </a:pPr>
            <a:endParaRPr lang="en-US" sz="2400" dirty="0"/>
          </a:p>
          <a:p>
            <a:pPr marL="0" indent="0">
              <a:spcAft>
                <a:spcPts val="1000"/>
              </a:spcAft>
              <a:buNone/>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32</a:t>
            </a:fld>
            <a:endParaRPr lang="en-US" dirty="0"/>
          </a:p>
        </p:txBody>
      </p:sp>
      <p:pic>
        <p:nvPicPr>
          <p:cNvPr id="10" name="Picture 9" descr="RdBound.jpg"/>
          <p:cNvPicPr/>
          <p:nvPr/>
        </p:nvPicPr>
        <p:blipFill>
          <a:blip r:embed="rId2" cstate="print"/>
          <a:srcRect b="2194"/>
          <a:stretch>
            <a:fillRect/>
          </a:stretch>
        </p:blipFill>
        <p:spPr>
          <a:xfrm>
            <a:off x="5638800" y="2209800"/>
            <a:ext cx="6096000" cy="3521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7056783" y="2362200"/>
            <a:ext cx="2895600" cy="584775"/>
          </a:xfrm>
          <a:prstGeom prst="rect">
            <a:avLst/>
          </a:prstGeom>
        </p:spPr>
        <p:txBody>
          <a:bodyPr wrap="square">
            <a:spAutoFit/>
          </a:bodyPr>
          <a:lstStyle/>
          <a:p>
            <a:r>
              <a:rPr lang="en-US" sz="1600" dirty="0">
                <a:solidFill>
                  <a:srgbClr val="000000"/>
                </a:solidFill>
              </a:rPr>
              <a:t>Example of Roadway Coinciding with Adjusted Urban Area</a:t>
            </a:r>
          </a:p>
        </p:txBody>
      </p:sp>
      <p:sp>
        <p:nvSpPr>
          <p:cNvPr id="7" name="Title 1">
            <a:extLst>
              <a:ext uri="{FF2B5EF4-FFF2-40B4-BE49-F238E27FC236}">
                <a16:creationId xmlns:a16="http://schemas.microsoft.com/office/drawing/2014/main" id="{2ABB6690-44B0-4126-A059-DED6CDF74A78}"/>
              </a:ext>
            </a:extLst>
          </p:cNvPr>
          <p:cNvSpPr txBox="1">
            <a:spLocks/>
          </p:cNvSpPr>
          <p:nvPr/>
        </p:nvSpPr>
        <p:spPr>
          <a:xfrm>
            <a:off x="3657600" y="457200"/>
            <a:ext cx="7315200" cy="133553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Census Urban Area Boundaries – Reasons to Expand</a:t>
            </a:r>
          </a:p>
        </p:txBody>
      </p:sp>
    </p:spTree>
    <p:extLst>
      <p:ext uri="{BB962C8B-B14F-4D97-AF65-F5344CB8AC3E}">
        <p14:creationId xmlns:p14="http://schemas.microsoft.com/office/powerpoint/2010/main" val="2349225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0" y="2619463"/>
            <a:ext cx="4509666" cy="340518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spcAft>
                <a:spcPts val="1000"/>
              </a:spcAft>
            </a:pPr>
            <a:r>
              <a:rPr lang="en-US" sz="2400" dirty="0">
                <a:solidFill>
                  <a:schemeClr val="tx1"/>
                </a:solidFill>
              </a:rPr>
              <a:t>Include entire municipality</a:t>
            </a:r>
          </a:p>
          <a:p>
            <a:pPr algn="l">
              <a:spcAft>
                <a:spcPts val="1000"/>
              </a:spcAft>
            </a:pPr>
            <a:r>
              <a:rPr lang="en-US" sz="2400" dirty="0">
                <a:solidFill>
                  <a:schemeClr val="tx1"/>
                </a:solidFill>
              </a:rPr>
              <a:t>Include areas with urban characteristics</a:t>
            </a:r>
          </a:p>
          <a:p>
            <a:pPr algn="l">
              <a:spcAft>
                <a:spcPts val="1000"/>
              </a:spcAft>
            </a:pPr>
            <a:r>
              <a:rPr lang="en-US" sz="2400" dirty="0">
                <a:solidFill>
                  <a:schemeClr val="tx1"/>
                </a:solidFill>
              </a:rPr>
              <a:t>Include large/significant generators, e.g., airports, industrial areas, transportation terminals, transit routes</a:t>
            </a:r>
          </a:p>
          <a:p>
            <a:pPr>
              <a:spcAft>
                <a:spcPts val="1000"/>
              </a:spcAft>
            </a:pPr>
            <a:endParaRPr lang="en-US" sz="2400" dirty="0"/>
          </a:p>
          <a:p>
            <a:pPr>
              <a:spcAft>
                <a:spcPts val="1000"/>
              </a:spcAft>
            </a:pPr>
            <a:endParaRPr lang="en-US" sz="2200" dirty="0"/>
          </a:p>
          <a:p>
            <a:pPr>
              <a:spcAft>
                <a:spcPts val="1000"/>
              </a:spcAft>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33</a:t>
            </a:fld>
            <a:endParaRPr lang="en-US" dirty="0"/>
          </a:p>
        </p:txBody>
      </p:sp>
      <p:pic>
        <p:nvPicPr>
          <p:cNvPr id="6" name="Picture 5" descr="http://www.ci.visalia.ca.us/civicax/filebank/blobdload.aspx?blobid=4639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8621" t="24761" r="27158" b="9365"/>
          <a:stretch/>
        </p:blipFill>
        <p:spPr>
          <a:xfrm>
            <a:off x="5600700" y="1905000"/>
            <a:ext cx="6019800" cy="4142841"/>
          </a:xfrm>
          <a:prstGeom prst="rect">
            <a:avLst/>
          </a:prstGeom>
        </p:spPr>
      </p:pic>
      <p:sp>
        <p:nvSpPr>
          <p:cNvPr id="9" name="Title 1">
            <a:extLst>
              <a:ext uri="{FF2B5EF4-FFF2-40B4-BE49-F238E27FC236}">
                <a16:creationId xmlns:a16="http://schemas.microsoft.com/office/drawing/2014/main" id="{B5DF0BCA-4BE1-4E90-9729-B52FE3D97666}"/>
              </a:ext>
            </a:extLst>
          </p:cNvPr>
          <p:cNvSpPr>
            <a:spLocks noGrp="1"/>
          </p:cNvSpPr>
          <p:nvPr>
            <p:ph type="title"/>
          </p:nvPr>
        </p:nvSpPr>
        <p:spPr>
          <a:xfrm>
            <a:off x="3200400" y="228600"/>
            <a:ext cx="8153400" cy="1500187"/>
          </a:xfrm>
        </p:spPr>
        <p:txBody>
          <a:bodyPr>
            <a:normAutofit/>
          </a:bodyPr>
          <a:lstStyle/>
          <a:p>
            <a:r>
              <a:rPr lang="en-US" sz="4400" b="1" dirty="0"/>
              <a:t>Census Urban Area Boundaries – </a:t>
            </a:r>
            <a:br>
              <a:rPr lang="en-US" sz="4400" b="1" dirty="0"/>
            </a:br>
            <a:r>
              <a:rPr lang="en-US" sz="4400" b="1" dirty="0"/>
              <a:t>Adjustment Considerations</a:t>
            </a:r>
          </a:p>
        </p:txBody>
      </p:sp>
    </p:spTree>
    <p:extLst>
      <p:ext uri="{BB962C8B-B14F-4D97-AF65-F5344CB8AC3E}">
        <p14:creationId xmlns:p14="http://schemas.microsoft.com/office/powerpoint/2010/main" val="3803304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08B9746-BCCA-4427-9923-0CBDAF03508F}"/>
              </a:ext>
            </a:extLst>
          </p:cNvPr>
          <p:cNvSpPr>
            <a:spLocks noGrp="1"/>
          </p:cNvSpPr>
          <p:nvPr>
            <p:ph type="title"/>
          </p:nvPr>
        </p:nvSpPr>
        <p:spPr>
          <a:xfrm>
            <a:off x="3657600" y="248569"/>
            <a:ext cx="8153400" cy="1500187"/>
          </a:xfrm>
        </p:spPr>
        <p:txBody>
          <a:bodyPr>
            <a:normAutofit/>
          </a:bodyPr>
          <a:lstStyle/>
          <a:p>
            <a:r>
              <a:rPr lang="en-US" sz="4400" b="1" dirty="0"/>
              <a:t>Census Urban Area Boundaries – </a:t>
            </a:r>
            <a:br>
              <a:rPr lang="en-US" sz="4400" b="1" dirty="0"/>
            </a:br>
            <a:r>
              <a:rPr lang="en-US" sz="4400" b="1" dirty="0"/>
              <a:t>Adjustment Considerations</a:t>
            </a:r>
          </a:p>
        </p:txBody>
      </p:sp>
      <p:sp>
        <p:nvSpPr>
          <p:cNvPr id="3" name="Content Placeholder 2"/>
          <p:cNvSpPr>
            <a:spLocks noGrp="1"/>
          </p:cNvSpPr>
          <p:nvPr>
            <p:ph type="body" idx="1"/>
          </p:nvPr>
        </p:nvSpPr>
        <p:spPr>
          <a:xfrm>
            <a:off x="1427584" y="2209801"/>
            <a:ext cx="4668416" cy="354394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pPr algn="l">
              <a:spcAft>
                <a:spcPts val="1000"/>
              </a:spcAft>
            </a:pPr>
            <a:r>
              <a:rPr lang="en-US" sz="2400" dirty="0">
                <a:solidFill>
                  <a:schemeClr val="tx1"/>
                </a:solidFill>
              </a:rPr>
              <a:t>Boundary should follow municipal limits or physical features</a:t>
            </a:r>
          </a:p>
          <a:p>
            <a:pPr algn="l">
              <a:spcAft>
                <a:spcPts val="1000"/>
              </a:spcAft>
            </a:pPr>
            <a:r>
              <a:rPr lang="en-US" sz="2400" dirty="0">
                <a:solidFill>
                  <a:schemeClr val="tx1"/>
                </a:solidFill>
              </a:rPr>
              <a:t>Boundary should be easy to discern</a:t>
            </a:r>
          </a:p>
          <a:p>
            <a:pPr algn="l">
              <a:spcAft>
                <a:spcPts val="1000"/>
              </a:spcAft>
            </a:pPr>
            <a:r>
              <a:rPr lang="en-US" sz="2400" dirty="0">
                <a:solidFill>
                  <a:schemeClr val="tx1"/>
                </a:solidFill>
              </a:rPr>
              <a:t>Boundaries should be simple, without irregularities</a:t>
            </a:r>
          </a:p>
          <a:p>
            <a:pPr algn="l">
              <a:spcAft>
                <a:spcPts val="1000"/>
              </a:spcAft>
            </a:pPr>
            <a:r>
              <a:rPr lang="en-US" sz="2400" dirty="0">
                <a:solidFill>
                  <a:schemeClr val="tx1"/>
                </a:solidFill>
              </a:rPr>
              <a:t>Boundaries should not split roadways or ramps</a:t>
            </a:r>
          </a:p>
          <a:p>
            <a:pPr algn="l">
              <a:spcAft>
                <a:spcPts val="1000"/>
              </a:spcAft>
            </a:pPr>
            <a:r>
              <a:rPr lang="en-US" sz="2400" dirty="0">
                <a:solidFill>
                  <a:schemeClr val="tx1"/>
                </a:solidFill>
              </a:rPr>
              <a:t>Boundaries should be one contiguous area</a:t>
            </a:r>
          </a:p>
          <a:p>
            <a:pPr>
              <a:spcAft>
                <a:spcPts val="1000"/>
              </a:spcAft>
            </a:pPr>
            <a:endParaRPr lang="en-US" sz="2200" dirty="0"/>
          </a:p>
          <a:p>
            <a:pPr>
              <a:spcAft>
                <a:spcPts val="1000"/>
              </a:spcAft>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5" name="Slide Number Placeholder 4"/>
          <p:cNvSpPr>
            <a:spLocks noGrp="1"/>
          </p:cNvSpPr>
          <p:nvPr>
            <p:ph type="sldNum" sz="quarter" idx="12"/>
          </p:nvPr>
        </p:nvSpPr>
        <p:spPr/>
        <p:txBody>
          <a:bodyPr/>
          <a:lstStyle/>
          <a:p>
            <a:fld id="{43FCB429-8A15-403D-9842-44D8C03FA0B6}" type="slidenum">
              <a:rPr lang="en-US" smtClean="0"/>
              <a:pPr/>
              <a:t>34</a:t>
            </a:fld>
            <a:endParaRPr lang="en-US" dirty="0"/>
          </a:p>
        </p:txBody>
      </p:sp>
      <p:pic>
        <p:nvPicPr>
          <p:cNvPr id="6" name="Picture 5"/>
          <p:cNvPicPr/>
          <p:nvPr/>
        </p:nvPicPr>
        <p:blipFill>
          <a:blip r:embed="rId2" cstate="print"/>
          <a:srcRect/>
          <a:stretch>
            <a:fillRect/>
          </a:stretch>
        </p:blipFill>
        <p:spPr bwMode="auto">
          <a:xfrm>
            <a:off x="6400799" y="1996162"/>
            <a:ext cx="5119555" cy="3378920"/>
          </a:xfrm>
          <a:prstGeom prst="rect">
            <a:avLst/>
          </a:prstGeom>
          <a:noFill/>
          <a:ln w="9525">
            <a:noFill/>
            <a:miter lim="800000"/>
            <a:headEnd/>
            <a:tailEnd/>
          </a:ln>
        </p:spPr>
      </p:pic>
      <p:sp>
        <p:nvSpPr>
          <p:cNvPr id="4" name="Rectangle 3"/>
          <p:cNvSpPr/>
          <p:nvPr/>
        </p:nvSpPr>
        <p:spPr>
          <a:xfrm>
            <a:off x="6400798" y="5461361"/>
            <a:ext cx="5334001" cy="584775"/>
          </a:xfrm>
          <a:prstGeom prst="rect">
            <a:avLst/>
          </a:prstGeom>
        </p:spPr>
        <p:txBody>
          <a:bodyPr wrap="square">
            <a:spAutoFit/>
          </a:bodyPr>
          <a:lstStyle/>
          <a:p>
            <a:r>
              <a:rPr lang="en-US" sz="1600" dirty="0"/>
              <a:t>Example Boundary Adjusted to Align with Major East-West Roadway to the South</a:t>
            </a:r>
          </a:p>
        </p:txBody>
      </p:sp>
    </p:spTree>
    <p:extLst>
      <p:ext uri="{BB962C8B-B14F-4D97-AF65-F5344CB8AC3E}">
        <p14:creationId xmlns:p14="http://schemas.microsoft.com/office/powerpoint/2010/main" val="1045865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FCB429-8A15-403D-9842-44D8C03FA0B6}" type="slidenum">
              <a:rPr lang="en-US" smtClean="0"/>
              <a:pPr/>
              <a:t>35</a:t>
            </a:fld>
            <a:endParaRPr lang="en-US" dirty="0"/>
          </a:p>
        </p:txBody>
      </p:sp>
      <p:grpSp>
        <p:nvGrpSpPr>
          <p:cNvPr id="6" name="Group 5">
            <a:extLst>
              <a:ext uri="{FF2B5EF4-FFF2-40B4-BE49-F238E27FC236}">
                <a16:creationId xmlns:a16="http://schemas.microsoft.com/office/drawing/2014/main" id="{B2597109-E213-4EE7-9169-67F8CE258123}"/>
              </a:ext>
            </a:extLst>
          </p:cNvPr>
          <p:cNvGrpSpPr/>
          <p:nvPr/>
        </p:nvGrpSpPr>
        <p:grpSpPr>
          <a:xfrm>
            <a:off x="6089374" y="1630143"/>
            <a:ext cx="5791200" cy="4313457"/>
            <a:chOff x="5818909" y="1911927"/>
            <a:chExt cx="5791200" cy="4313457"/>
          </a:xfrm>
          <a:noFill/>
        </p:grpSpPr>
        <p:pic>
          <p:nvPicPr>
            <p:cNvPr id="7" name="Picture 6">
              <a:extLst>
                <a:ext uri="{FF2B5EF4-FFF2-40B4-BE49-F238E27FC236}">
                  <a16:creationId xmlns:a16="http://schemas.microsoft.com/office/drawing/2014/main" id="{EDF3588D-4445-476E-9653-F12F01D634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06" r="8127"/>
            <a:stretch/>
          </p:blipFill>
          <p:spPr>
            <a:xfrm>
              <a:off x="5818909" y="1911927"/>
              <a:ext cx="5791200" cy="4313457"/>
            </a:xfrm>
            <a:prstGeom prst="rect">
              <a:avLst/>
            </a:prstGeom>
            <a:grpFill/>
            <a:ln>
              <a:solidFill>
                <a:schemeClr val="accent1"/>
              </a:solidFill>
            </a:ln>
          </p:spPr>
        </p:pic>
        <p:sp>
          <p:nvSpPr>
            <p:cNvPr id="8" name="Rectangle 7">
              <a:extLst>
                <a:ext uri="{FF2B5EF4-FFF2-40B4-BE49-F238E27FC236}">
                  <a16:creationId xmlns:a16="http://schemas.microsoft.com/office/drawing/2014/main" id="{2680205F-8551-437E-A6F8-CCDBD10D5558}"/>
                </a:ext>
              </a:extLst>
            </p:cNvPr>
            <p:cNvSpPr/>
            <p:nvPr/>
          </p:nvSpPr>
          <p:spPr>
            <a:xfrm>
              <a:off x="6324600" y="2743200"/>
              <a:ext cx="1219200" cy="685800"/>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2">
            <a:extLst>
              <a:ext uri="{FF2B5EF4-FFF2-40B4-BE49-F238E27FC236}">
                <a16:creationId xmlns:a16="http://schemas.microsoft.com/office/drawing/2014/main" id="{5A88B348-45BB-4F40-B7F1-1C23BA637660}"/>
              </a:ext>
            </a:extLst>
          </p:cNvPr>
          <p:cNvSpPr txBox="1">
            <a:spLocks/>
          </p:cNvSpPr>
          <p:nvPr/>
        </p:nvSpPr>
        <p:spPr>
          <a:xfrm>
            <a:off x="1600200" y="2252870"/>
            <a:ext cx="4114800" cy="36576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US" sz="2000" dirty="0"/>
              <a:t>MPO boundaries can include multiple urbanized areas</a:t>
            </a:r>
          </a:p>
          <a:p>
            <a:pPr>
              <a:lnSpc>
                <a:spcPct val="110000"/>
              </a:lnSpc>
              <a:spcBef>
                <a:spcPts val="0"/>
              </a:spcBef>
              <a:spcAft>
                <a:spcPts val="600"/>
              </a:spcAft>
            </a:pPr>
            <a:r>
              <a:rPr lang="en-US" sz="2000" dirty="0"/>
              <a:t>A MPO can also cover portions of urbanized areas inasmuch as the remaining portions of the UZA are covered by other MPOs  </a:t>
            </a:r>
          </a:p>
          <a:p>
            <a:pPr>
              <a:lnSpc>
                <a:spcPct val="110000"/>
              </a:lnSpc>
              <a:spcBef>
                <a:spcPts val="0"/>
              </a:spcBef>
              <a:spcAft>
                <a:spcPts val="600"/>
              </a:spcAft>
            </a:pPr>
            <a:r>
              <a:rPr lang="en-US" sz="2000" dirty="0"/>
              <a:t>Requirement: an Urbanized Area must be covered entirely by one or more MPO boundaries  </a:t>
            </a:r>
            <a:endParaRPr lang="en-US" sz="2200" dirty="0"/>
          </a:p>
          <a:p>
            <a:pPr lvl="1">
              <a:spcAft>
                <a:spcPts val="1000"/>
              </a:spcAft>
            </a:pPr>
            <a:endParaRPr lang="en-US" sz="1800" dirty="0"/>
          </a:p>
          <a:p>
            <a:pPr lvl="1">
              <a:spcAft>
                <a:spcPts val="1000"/>
              </a:spcAft>
            </a:pPr>
            <a:endParaRPr lang="en-US" sz="1800" dirty="0"/>
          </a:p>
        </p:txBody>
      </p:sp>
      <p:sp>
        <p:nvSpPr>
          <p:cNvPr id="12" name="Title 1">
            <a:extLst>
              <a:ext uri="{FF2B5EF4-FFF2-40B4-BE49-F238E27FC236}">
                <a16:creationId xmlns:a16="http://schemas.microsoft.com/office/drawing/2014/main" id="{77AC905F-25A9-43CD-B0E2-9CAB23013D91}"/>
              </a:ext>
            </a:extLst>
          </p:cNvPr>
          <p:cNvSpPr txBox="1">
            <a:spLocks/>
          </p:cNvSpPr>
          <p:nvPr/>
        </p:nvSpPr>
        <p:spPr>
          <a:xfrm>
            <a:off x="2819400" y="349259"/>
            <a:ext cx="9257071" cy="11116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Boundary Development Sequency</a:t>
            </a:r>
            <a:br>
              <a:rPr lang="en-US" b="1" dirty="0"/>
            </a:br>
            <a:r>
              <a:rPr lang="en-US" sz="2800" b="1" i="1" dirty="0">
                <a:solidFill>
                  <a:srgbClr val="0070C0"/>
                </a:solidFill>
              </a:rPr>
              <a:t>Census Urban Area </a:t>
            </a:r>
            <a:r>
              <a:rPr lang="en-US" sz="2800" b="1" i="1" dirty="0">
                <a:solidFill>
                  <a:srgbClr val="0070C0"/>
                </a:solidFill>
                <a:sym typeface="Wingdings" panose="05000000000000000000" pitchFamily="2" charset="2"/>
              </a:rPr>
              <a:t></a:t>
            </a:r>
            <a:r>
              <a:rPr lang="en-US" sz="2800" b="1" i="1" dirty="0">
                <a:solidFill>
                  <a:srgbClr val="0070C0"/>
                </a:solidFill>
              </a:rPr>
              <a:t> Adjusted Urban Area </a:t>
            </a:r>
            <a:r>
              <a:rPr lang="en-US" sz="2800" b="1" i="1" dirty="0">
                <a:solidFill>
                  <a:srgbClr val="0070C0"/>
                </a:solidFill>
                <a:sym typeface="Wingdings" panose="05000000000000000000" pitchFamily="2" charset="2"/>
              </a:rPr>
              <a:t></a:t>
            </a:r>
            <a:r>
              <a:rPr lang="en-US" sz="2800" b="1" i="1" dirty="0">
                <a:solidFill>
                  <a:srgbClr val="0070C0"/>
                </a:solidFill>
              </a:rPr>
              <a:t> MPO Boundaries</a:t>
            </a:r>
            <a:endParaRPr lang="en-US" b="1" i="1" dirty="0">
              <a:solidFill>
                <a:srgbClr val="0070C0"/>
              </a:solidFill>
            </a:endParaRPr>
          </a:p>
        </p:txBody>
      </p:sp>
    </p:spTree>
    <p:extLst>
      <p:ext uri="{BB962C8B-B14F-4D97-AF65-F5344CB8AC3E}">
        <p14:creationId xmlns:p14="http://schemas.microsoft.com/office/powerpoint/2010/main" val="2418197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B8A75-613A-4C20-8B28-74033DD91D88}"/>
              </a:ext>
            </a:extLst>
          </p:cNvPr>
          <p:cNvPicPr>
            <a:picLocks noChangeAspect="1"/>
          </p:cNvPicPr>
          <p:nvPr/>
        </p:nvPicPr>
        <p:blipFill>
          <a:blip r:embed="rId3"/>
          <a:stretch>
            <a:fillRect/>
          </a:stretch>
        </p:blipFill>
        <p:spPr>
          <a:xfrm>
            <a:off x="2209800" y="2518719"/>
            <a:ext cx="8924277" cy="3357330"/>
          </a:xfrm>
          <a:prstGeom prst="rect">
            <a:avLst/>
          </a:prstGeom>
        </p:spPr>
      </p:pic>
      <p:sp>
        <p:nvSpPr>
          <p:cNvPr id="2" name="Title 1"/>
          <p:cNvSpPr>
            <a:spLocks noGrp="1"/>
          </p:cNvSpPr>
          <p:nvPr>
            <p:ph type="title"/>
          </p:nvPr>
        </p:nvSpPr>
        <p:spPr>
          <a:xfrm>
            <a:off x="1981200" y="426448"/>
            <a:ext cx="9919866" cy="1915914"/>
          </a:xfrm>
        </p:spPr>
        <p:txBody>
          <a:bodyPr>
            <a:normAutofit/>
          </a:bodyPr>
          <a:lstStyle/>
          <a:p>
            <a:r>
              <a:rPr lang="en-US" sz="4400" b="1" dirty="0"/>
              <a:t>Relationship between Functional Class </a:t>
            </a:r>
            <a:br>
              <a:rPr lang="en-US" sz="4400" b="1" dirty="0"/>
            </a:br>
            <a:r>
              <a:rPr lang="en-US" sz="4400" b="1" dirty="0"/>
              <a:t>&amp; Adjusted Urban Area Boundaries</a:t>
            </a:r>
            <a:br>
              <a:rPr lang="en-US" sz="5400" b="1" dirty="0"/>
            </a:br>
            <a:r>
              <a:rPr lang="en-US" sz="3600" b="1" i="1" dirty="0">
                <a:solidFill>
                  <a:srgbClr val="0070C0"/>
                </a:solidFill>
              </a:rPr>
              <a:t>Federal-Aid Highway System Impact</a:t>
            </a:r>
          </a:p>
        </p:txBody>
      </p:sp>
      <p:sp>
        <p:nvSpPr>
          <p:cNvPr id="3" name="Slide Number Placeholder 2"/>
          <p:cNvSpPr>
            <a:spLocks noGrp="1"/>
          </p:cNvSpPr>
          <p:nvPr>
            <p:ph type="sldNum" sz="quarter" idx="12"/>
          </p:nvPr>
        </p:nvSpPr>
        <p:spPr/>
        <p:txBody>
          <a:bodyPr/>
          <a:lstStyle/>
          <a:p>
            <a:fld id="{43FCB429-8A15-403D-9842-44D8C03FA0B6}" type="slidenum">
              <a:rPr lang="en-US" smtClean="0"/>
              <a:pPr/>
              <a:t>36</a:t>
            </a:fld>
            <a:endParaRPr lang="en-US" dirty="0"/>
          </a:p>
        </p:txBody>
      </p:sp>
      <p:sp>
        <p:nvSpPr>
          <p:cNvPr id="7" name="Oval 6">
            <a:extLst>
              <a:ext uri="{FF2B5EF4-FFF2-40B4-BE49-F238E27FC236}">
                <a16:creationId xmlns:a16="http://schemas.microsoft.com/office/drawing/2014/main" id="{33FC7872-C268-4F5E-8E3B-262AFCC78883}"/>
              </a:ext>
            </a:extLst>
          </p:cNvPr>
          <p:cNvSpPr/>
          <p:nvPr/>
        </p:nvSpPr>
        <p:spPr>
          <a:xfrm>
            <a:off x="8910962" y="5029200"/>
            <a:ext cx="2142476" cy="457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6390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57130" y="2156208"/>
            <a:ext cx="4572000" cy="3886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a:bodyPr>
          <a:lstStyle/>
          <a:p>
            <a:pPr algn="l">
              <a:spcAft>
                <a:spcPts val="1000"/>
              </a:spcAft>
            </a:pPr>
            <a:r>
              <a:rPr lang="en-US" sz="2000" dirty="0">
                <a:solidFill>
                  <a:schemeClr val="tx1"/>
                </a:solidFill>
              </a:rPr>
              <a:t>Recommended 12 month schedule following Census release of Urban Area Boundaries.</a:t>
            </a:r>
          </a:p>
          <a:p>
            <a:pPr algn="l">
              <a:spcAft>
                <a:spcPts val="1000"/>
              </a:spcAft>
            </a:pPr>
            <a:r>
              <a:rPr lang="en-US" sz="2000" dirty="0">
                <a:solidFill>
                  <a:schemeClr val="tx1"/>
                </a:solidFill>
              </a:rPr>
              <a:t>At a minimum – confirm Census boundaries are adequate, also…</a:t>
            </a:r>
          </a:p>
          <a:p>
            <a:pPr lvl="1">
              <a:spcAft>
                <a:spcPts val="1000"/>
              </a:spcAft>
            </a:pPr>
            <a:r>
              <a:rPr lang="en-US" sz="2000" dirty="0">
                <a:solidFill>
                  <a:schemeClr val="tx1"/>
                </a:solidFill>
              </a:rPr>
              <a:t>Build/share understanding of game plan</a:t>
            </a:r>
          </a:p>
          <a:p>
            <a:pPr lvl="1">
              <a:spcAft>
                <a:spcPts val="1000"/>
              </a:spcAft>
            </a:pPr>
            <a:r>
              <a:rPr lang="en-US" sz="2000" dirty="0">
                <a:solidFill>
                  <a:schemeClr val="tx1"/>
                </a:solidFill>
              </a:rPr>
              <a:t>Generate maps and share electronically – use GIS if at all possible</a:t>
            </a:r>
          </a:p>
          <a:p>
            <a:pPr lvl="1">
              <a:spcAft>
                <a:spcPts val="1000"/>
              </a:spcAft>
            </a:pPr>
            <a:r>
              <a:rPr lang="en-US" sz="2000" dirty="0">
                <a:solidFill>
                  <a:schemeClr val="tx1"/>
                </a:solidFill>
              </a:rPr>
              <a:t>Encourage/work towards timely delivery of UAB revisions </a:t>
            </a:r>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37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94455314"/>
              </p:ext>
            </p:extLst>
          </p:nvPr>
        </p:nvGraphicFramePr>
        <p:xfrm>
          <a:off x="6400800" y="1905000"/>
          <a:ext cx="5599471" cy="4161898"/>
        </p:xfrm>
        <a:graphic>
          <a:graphicData uri="http://schemas.openxmlformats.org/drawingml/2006/table">
            <a:tbl>
              <a:tblPr firstRow="1" firstCol="1" bandRow="1">
                <a:tableStyleId>{5C22544A-7EE6-4342-B048-85BDC9FD1C3A}</a:tableStyleId>
              </a:tblPr>
              <a:tblGrid>
                <a:gridCol w="3209955">
                  <a:extLst>
                    <a:ext uri="{9D8B030D-6E8A-4147-A177-3AD203B41FA5}">
                      <a16:colId xmlns:a16="http://schemas.microsoft.com/office/drawing/2014/main" val="20000"/>
                    </a:ext>
                  </a:extLst>
                </a:gridCol>
                <a:gridCol w="2389516">
                  <a:extLst>
                    <a:ext uri="{9D8B030D-6E8A-4147-A177-3AD203B41FA5}">
                      <a16:colId xmlns:a16="http://schemas.microsoft.com/office/drawing/2014/main" val="20001"/>
                    </a:ext>
                  </a:extLst>
                </a:gridCol>
              </a:tblGrid>
              <a:tr h="736365">
                <a:tc>
                  <a:txBody>
                    <a:bodyPr/>
                    <a:lstStyle/>
                    <a:p>
                      <a:pPr marL="0" marR="0" algn="ctr">
                        <a:lnSpc>
                          <a:spcPct val="110000"/>
                        </a:lnSpc>
                        <a:spcBef>
                          <a:spcPts val="0"/>
                        </a:spcBef>
                        <a:spcAft>
                          <a:spcPts val="0"/>
                        </a:spcAft>
                      </a:pPr>
                      <a:r>
                        <a:rPr lang="en-US" sz="1400" kern="950" dirty="0">
                          <a:effectLst/>
                        </a:rPr>
                        <a:t>Event</a:t>
                      </a:r>
                      <a:endParaRPr lang="en-US" sz="1400" kern="950" dirty="0">
                        <a:effectLst/>
                        <a:latin typeface="Constantia"/>
                        <a:ea typeface="Times New Roman"/>
                        <a:cs typeface="Times New Roman"/>
                      </a:endParaRPr>
                    </a:p>
                  </a:txBody>
                  <a:tcPr marL="68580" marR="68580" marT="0" marB="0" anchor="b"/>
                </a:tc>
                <a:tc>
                  <a:txBody>
                    <a:bodyPr/>
                    <a:lstStyle/>
                    <a:p>
                      <a:pPr marL="0" marR="0" algn="ctr">
                        <a:lnSpc>
                          <a:spcPct val="110000"/>
                        </a:lnSpc>
                        <a:spcBef>
                          <a:spcPts val="0"/>
                        </a:spcBef>
                        <a:spcAft>
                          <a:spcPts val="0"/>
                        </a:spcAft>
                      </a:pPr>
                      <a:r>
                        <a:rPr lang="en-US" sz="1400" kern="950" dirty="0">
                          <a:effectLst/>
                        </a:rPr>
                        <a:t>Months Following Release of 2020 Census Urban Area boundaries</a:t>
                      </a:r>
                      <a:endParaRPr lang="en-US" sz="1400" kern="950" dirty="0">
                        <a:effectLst/>
                        <a:latin typeface="Constantia"/>
                        <a:ea typeface="Times New Roman"/>
                        <a:cs typeface="Times New Roman"/>
                      </a:endParaRPr>
                    </a:p>
                  </a:txBody>
                  <a:tcPr marL="68580" marR="68580" marT="0" marB="0" anchor="b"/>
                </a:tc>
                <a:extLst>
                  <a:ext uri="{0D108BD9-81ED-4DB2-BD59-A6C34878D82A}">
                    <a16:rowId xmlns:a16="http://schemas.microsoft.com/office/drawing/2014/main" val="10000"/>
                  </a:ext>
                </a:extLst>
              </a:tr>
              <a:tr h="559035">
                <a:tc>
                  <a:txBody>
                    <a:bodyPr/>
                    <a:lstStyle/>
                    <a:p>
                      <a:pPr marL="0" marR="0">
                        <a:lnSpc>
                          <a:spcPct val="110000"/>
                        </a:lnSpc>
                        <a:spcBef>
                          <a:spcPts val="0"/>
                        </a:spcBef>
                        <a:spcAft>
                          <a:spcPts val="0"/>
                        </a:spcAft>
                      </a:pPr>
                      <a:r>
                        <a:rPr lang="en-US" sz="1400" kern="950" dirty="0">
                          <a:effectLst/>
                        </a:rPr>
                        <a:t>FHWA issues transmittal letter</a:t>
                      </a:r>
                      <a:endParaRPr lang="en-US" sz="1400" kern="95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rPr>
                        <a:t>Month 1</a:t>
                      </a:r>
                      <a:endParaRPr lang="en-US" sz="1400" kern="95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1"/>
                  </a:ext>
                </a:extLst>
              </a:tr>
              <a:tr h="359537">
                <a:tc>
                  <a:txBody>
                    <a:bodyPr/>
                    <a:lstStyle/>
                    <a:p>
                      <a:pPr marL="0" marR="0">
                        <a:lnSpc>
                          <a:spcPct val="110000"/>
                        </a:lnSpc>
                        <a:spcBef>
                          <a:spcPts val="0"/>
                        </a:spcBef>
                        <a:spcAft>
                          <a:spcPts val="0"/>
                        </a:spcAft>
                      </a:pPr>
                      <a:r>
                        <a:rPr lang="en-US" sz="1400" kern="950" dirty="0">
                          <a:effectLst/>
                        </a:rPr>
                        <a:t>Begin adjusted urban area boundary update process</a:t>
                      </a:r>
                      <a:endParaRPr lang="en-US" sz="1400" kern="95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rPr>
                        <a:t>Month 1</a:t>
                      </a:r>
                      <a:endParaRPr lang="en-US" sz="1400" kern="95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2"/>
                  </a:ext>
                </a:extLst>
              </a:tr>
              <a:tr h="732898">
                <a:tc>
                  <a:txBody>
                    <a:bodyPr/>
                    <a:lstStyle/>
                    <a:p>
                      <a:pPr marL="0" marR="0">
                        <a:lnSpc>
                          <a:spcPct val="110000"/>
                        </a:lnSpc>
                        <a:spcBef>
                          <a:spcPts val="0"/>
                        </a:spcBef>
                        <a:spcAft>
                          <a:spcPts val="0"/>
                        </a:spcAft>
                      </a:pPr>
                      <a:r>
                        <a:rPr lang="en-US" sz="1400" kern="950" dirty="0">
                          <a:effectLst/>
                        </a:rPr>
                        <a:t>DOT works with planning partners to define adjusted urban area boundaries</a:t>
                      </a:r>
                      <a:endParaRPr lang="en-US" sz="1400" kern="95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rPr>
                        <a:t>Month 3-9</a:t>
                      </a:r>
                      <a:endParaRPr lang="en-US" sz="1400" kern="95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3"/>
                  </a:ext>
                </a:extLst>
              </a:tr>
              <a:tr h="562057">
                <a:tc>
                  <a:txBody>
                    <a:bodyPr/>
                    <a:lstStyle/>
                    <a:p>
                      <a:pPr marL="0" marR="0">
                        <a:lnSpc>
                          <a:spcPct val="110000"/>
                        </a:lnSpc>
                        <a:spcBef>
                          <a:spcPts val="0"/>
                        </a:spcBef>
                        <a:spcAft>
                          <a:spcPts val="0"/>
                        </a:spcAft>
                      </a:pPr>
                      <a:r>
                        <a:rPr lang="en-US" sz="1400" kern="950" dirty="0">
                          <a:effectLst/>
                        </a:rPr>
                        <a:t>Provide draft final data and/or maps to FHWA Division Office for review</a:t>
                      </a:r>
                      <a:endParaRPr lang="en-US" sz="1400" kern="95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rPr>
                        <a:t>Month 10</a:t>
                      </a:r>
                      <a:endParaRPr lang="en-US" sz="1400" kern="95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4"/>
                  </a:ext>
                </a:extLst>
              </a:tr>
              <a:tr h="381000">
                <a:tc>
                  <a:txBody>
                    <a:bodyPr/>
                    <a:lstStyle/>
                    <a:p>
                      <a:pPr marL="0" marR="0">
                        <a:lnSpc>
                          <a:spcPct val="110000"/>
                        </a:lnSpc>
                        <a:spcBef>
                          <a:spcPts val="0"/>
                        </a:spcBef>
                        <a:spcAft>
                          <a:spcPts val="0"/>
                        </a:spcAft>
                      </a:pPr>
                      <a:r>
                        <a:rPr lang="en-US" sz="1400" kern="950" dirty="0">
                          <a:effectLst/>
                        </a:rPr>
                        <a:t>DOT incorporates  Review Comments</a:t>
                      </a:r>
                      <a:endParaRPr lang="en-US" sz="1400" kern="95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rPr>
                        <a:t>Month 11</a:t>
                      </a:r>
                      <a:endParaRPr lang="en-US" sz="1400" kern="95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5"/>
                  </a:ext>
                </a:extLst>
              </a:tr>
              <a:tr h="732898">
                <a:tc>
                  <a:txBody>
                    <a:bodyPr/>
                    <a:lstStyle/>
                    <a:p>
                      <a:pPr marL="0" marR="0">
                        <a:lnSpc>
                          <a:spcPct val="110000"/>
                        </a:lnSpc>
                        <a:spcBef>
                          <a:spcPts val="0"/>
                        </a:spcBef>
                        <a:spcAft>
                          <a:spcPts val="0"/>
                        </a:spcAft>
                      </a:pPr>
                      <a:r>
                        <a:rPr lang="en-US" sz="1400" kern="950" dirty="0">
                          <a:effectLst/>
                        </a:rPr>
                        <a:t>DOT submits adjusted urban area boundaries to FHWA Office of Planning</a:t>
                      </a:r>
                      <a:endParaRPr lang="en-US" sz="1400" kern="950" dirty="0">
                        <a:effectLst/>
                        <a:latin typeface="Constant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rPr>
                        <a:t>Month 12</a:t>
                      </a:r>
                      <a:endParaRPr lang="en-US" sz="1400" kern="950" dirty="0">
                        <a:effectLst/>
                        <a:latin typeface="Constantia"/>
                        <a:ea typeface="Times New Roman"/>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
        <p:nvSpPr>
          <p:cNvPr id="8" name="Title 1">
            <a:extLst>
              <a:ext uri="{FF2B5EF4-FFF2-40B4-BE49-F238E27FC236}">
                <a16:creationId xmlns:a16="http://schemas.microsoft.com/office/drawing/2014/main" id="{78A74DB4-2983-4A82-B9E6-8B1C7BA61C63}"/>
              </a:ext>
            </a:extLst>
          </p:cNvPr>
          <p:cNvSpPr txBox="1">
            <a:spLocks/>
          </p:cNvSpPr>
          <p:nvPr/>
        </p:nvSpPr>
        <p:spPr>
          <a:xfrm>
            <a:off x="2971800" y="232697"/>
            <a:ext cx="8915400" cy="1295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t>Urban Area Boundary Adjustment </a:t>
            </a:r>
            <a:br>
              <a:rPr lang="en-US" sz="4400" b="1" dirty="0"/>
            </a:br>
            <a:r>
              <a:rPr lang="en-US" sz="4400" b="1" dirty="0"/>
              <a:t>Good Practice Steps/Schedule</a:t>
            </a:r>
          </a:p>
        </p:txBody>
      </p:sp>
    </p:spTree>
    <p:extLst>
      <p:ext uri="{BB962C8B-B14F-4D97-AF65-F5344CB8AC3E}">
        <p14:creationId xmlns:p14="http://schemas.microsoft.com/office/powerpoint/2010/main" val="3376491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77BC6A-0CC8-46AC-942E-187EBDB0CDB6}"/>
              </a:ext>
            </a:extLst>
          </p:cNvPr>
          <p:cNvSpPr>
            <a:spLocks noGrp="1"/>
          </p:cNvSpPr>
          <p:nvPr>
            <p:ph type="title"/>
          </p:nvPr>
        </p:nvSpPr>
        <p:spPr>
          <a:xfrm>
            <a:off x="2057400" y="231531"/>
            <a:ext cx="9919866" cy="1622134"/>
          </a:xfrm>
        </p:spPr>
        <p:txBody>
          <a:bodyPr>
            <a:noAutofit/>
          </a:bodyPr>
          <a:lstStyle/>
          <a:p>
            <a:r>
              <a:rPr lang="en-US" sz="4000" b="1" dirty="0"/>
              <a:t>Summary of Common Errors </a:t>
            </a:r>
            <a:br>
              <a:rPr lang="en-US" sz="4000" b="1" dirty="0"/>
            </a:br>
            <a:r>
              <a:rPr lang="en-US" sz="4000" b="1" dirty="0"/>
              <a:t>in Adjusting 2010 Census Urban Boundaries</a:t>
            </a:r>
          </a:p>
        </p:txBody>
      </p:sp>
      <p:sp>
        <p:nvSpPr>
          <p:cNvPr id="3" name="Content Placeholder 2"/>
          <p:cNvSpPr>
            <a:spLocks noGrp="1"/>
          </p:cNvSpPr>
          <p:nvPr>
            <p:ph type="body" idx="1"/>
          </p:nvPr>
        </p:nvSpPr>
        <p:spPr>
          <a:xfrm>
            <a:off x="2362200" y="2209801"/>
            <a:ext cx="8985250" cy="354394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tIns="365760">
            <a:normAutofit/>
          </a:bodyPr>
          <a:lstStyle/>
          <a:p>
            <a:pPr marL="342900" indent="-342900" algn="l">
              <a:spcAft>
                <a:spcPts val="1000"/>
              </a:spcAft>
              <a:buFont typeface="Arial" panose="020B0604020202020204" pitchFamily="34" charset="0"/>
              <a:buChar char="•"/>
            </a:pPr>
            <a:r>
              <a:rPr lang="en-US" dirty="0">
                <a:solidFill>
                  <a:schemeClr val="tx1"/>
                </a:solidFill>
              </a:rPr>
              <a:t>Boundaries do not encompass an entire Census Bureau urban area</a:t>
            </a:r>
          </a:p>
          <a:p>
            <a:pPr marL="342900" indent="-342900" algn="l">
              <a:spcAft>
                <a:spcPts val="1000"/>
              </a:spcAft>
              <a:buFont typeface="Arial" panose="020B0604020202020204" pitchFamily="34" charset="0"/>
              <a:buChar char="•"/>
            </a:pPr>
            <a:r>
              <a:rPr lang="en-US" u="sng" dirty="0">
                <a:solidFill>
                  <a:schemeClr val="tx1"/>
                </a:solidFill>
              </a:rPr>
              <a:t>One</a:t>
            </a:r>
            <a:r>
              <a:rPr lang="en-US" dirty="0">
                <a:solidFill>
                  <a:schemeClr val="tx1"/>
                </a:solidFill>
              </a:rPr>
              <a:t> adjusted urban area is not associated with </a:t>
            </a:r>
            <a:r>
              <a:rPr lang="en-US" u="sng" dirty="0">
                <a:solidFill>
                  <a:schemeClr val="tx1"/>
                </a:solidFill>
              </a:rPr>
              <a:t>one</a:t>
            </a:r>
            <a:r>
              <a:rPr lang="en-US" dirty="0">
                <a:solidFill>
                  <a:schemeClr val="tx1"/>
                </a:solidFill>
              </a:rPr>
              <a:t> census urban area</a:t>
            </a:r>
          </a:p>
          <a:p>
            <a:pPr marL="342900" indent="-342900" algn="l">
              <a:spcAft>
                <a:spcPts val="1000"/>
              </a:spcAft>
              <a:buFont typeface="Arial" panose="020B0604020202020204" pitchFamily="34" charset="0"/>
              <a:buChar char="•"/>
            </a:pPr>
            <a:r>
              <a:rPr lang="en-US" dirty="0">
                <a:solidFill>
                  <a:schemeClr val="tx1"/>
                </a:solidFill>
              </a:rPr>
              <a:t>States do not coordinate in adjusting </a:t>
            </a:r>
            <a:r>
              <a:rPr lang="en-US" u="sng" dirty="0">
                <a:solidFill>
                  <a:schemeClr val="tx1"/>
                </a:solidFill>
              </a:rPr>
              <a:t>multi-state</a:t>
            </a:r>
            <a:r>
              <a:rPr lang="en-US" dirty="0">
                <a:solidFill>
                  <a:schemeClr val="tx1"/>
                </a:solidFill>
              </a:rPr>
              <a:t> urban areas</a:t>
            </a:r>
          </a:p>
          <a:p>
            <a:pPr marL="342900" indent="-342900" algn="l">
              <a:spcAft>
                <a:spcPts val="1000"/>
              </a:spcAft>
              <a:buFont typeface="Arial" panose="020B0604020202020204" pitchFamily="34" charset="0"/>
              <a:buChar char="•"/>
            </a:pPr>
            <a:r>
              <a:rPr lang="en-US" dirty="0">
                <a:solidFill>
                  <a:schemeClr val="tx1"/>
                </a:solidFill>
              </a:rPr>
              <a:t>Adjustment of those Census urban areas that are not defined as FHWA urban areas </a:t>
            </a:r>
            <a:r>
              <a:rPr lang="en-US" sz="1800" dirty="0">
                <a:solidFill>
                  <a:schemeClr val="tx1"/>
                </a:solidFill>
              </a:rPr>
              <a:t>(</a:t>
            </a:r>
            <a:r>
              <a:rPr lang="en-US" sz="1800" i="1" dirty="0">
                <a:solidFill>
                  <a:schemeClr val="tx1"/>
                </a:solidFill>
              </a:rPr>
              <a:t>may not be applicable to the 2020 urban areas</a:t>
            </a:r>
            <a:r>
              <a:rPr lang="en-US" sz="1800" dirty="0">
                <a:solidFill>
                  <a:schemeClr val="tx1"/>
                </a:solidFill>
              </a:rPr>
              <a:t>)</a:t>
            </a:r>
          </a:p>
          <a:p>
            <a:pPr>
              <a:spcAft>
                <a:spcPts val="1000"/>
              </a:spcAft>
            </a:pPr>
            <a:endParaRPr lang="en-US" sz="1900" dirty="0"/>
          </a:p>
          <a:p>
            <a:pPr>
              <a:spcAft>
                <a:spcPts val="1000"/>
              </a:spcAft>
            </a:pPr>
            <a:endParaRPr lang="en-US" sz="2400" dirty="0"/>
          </a:p>
          <a:p>
            <a:pPr>
              <a:spcAft>
                <a:spcPts val="1000"/>
              </a:spcAft>
            </a:pPr>
            <a:endParaRPr lang="en-US" sz="2400" dirty="0"/>
          </a:p>
          <a:p>
            <a:pPr>
              <a:spcAft>
                <a:spcPts val="1000"/>
              </a:spcAft>
            </a:pPr>
            <a:endParaRPr lang="en-US" sz="2400" dirty="0"/>
          </a:p>
          <a:p>
            <a:pPr marL="0" indent="0">
              <a:spcAft>
                <a:spcPts val="1000"/>
              </a:spcAft>
              <a:buNone/>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38</a:t>
            </a:fld>
            <a:endParaRPr lang="en-US" dirty="0"/>
          </a:p>
        </p:txBody>
      </p:sp>
    </p:spTree>
    <p:extLst>
      <p:ext uri="{BB962C8B-B14F-4D97-AF65-F5344CB8AC3E}">
        <p14:creationId xmlns:p14="http://schemas.microsoft.com/office/powerpoint/2010/main" val="3798224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7DAEE7-0B9C-4D7E-AEB3-0CDA3503E20B}"/>
              </a:ext>
            </a:extLst>
          </p:cNvPr>
          <p:cNvSpPr txBox="1"/>
          <p:nvPr/>
        </p:nvSpPr>
        <p:spPr>
          <a:xfrm>
            <a:off x="1447800" y="4168348"/>
            <a:ext cx="3522927" cy="10156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b="1" dirty="0">
                <a:solidFill>
                  <a:srgbClr val="0070C0"/>
                </a:solidFill>
              </a:rPr>
              <a:t>Error: </a:t>
            </a:r>
          </a:p>
          <a:p>
            <a:pPr marL="285750" indent="-285750">
              <a:buFont typeface="Arial" panose="020B0604020202020204" pitchFamily="34" charset="0"/>
              <a:buChar char="•"/>
            </a:pPr>
            <a:r>
              <a:rPr lang="en-US" sz="2000" dirty="0"/>
              <a:t>Missing portions of Census Urban areas </a:t>
            </a:r>
          </a:p>
        </p:txBody>
      </p:sp>
      <p:grpSp>
        <p:nvGrpSpPr>
          <p:cNvPr id="2" name="Group 1">
            <a:extLst>
              <a:ext uri="{FF2B5EF4-FFF2-40B4-BE49-F238E27FC236}">
                <a16:creationId xmlns:a16="http://schemas.microsoft.com/office/drawing/2014/main" id="{C176FEA0-D11F-4E47-B7C2-33474F4036A3}"/>
              </a:ext>
            </a:extLst>
          </p:cNvPr>
          <p:cNvGrpSpPr/>
          <p:nvPr/>
        </p:nvGrpSpPr>
        <p:grpSpPr>
          <a:xfrm>
            <a:off x="5334000" y="589060"/>
            <a:ext cx="6799527" cy="5506940"/>
            <a:chOff x="304800" y="257979"/>
            <a:chExt cx="7680161" cy="6232280"/>
          </a:xfrm>
        </p:grpSpPr>
        <p:pic>
          <p:nvPicPr>
            <p:cNvPr id="14" name="Picture 13">
              <a:extLst>
                <a:ext uri="{FF2B5EF4-FFF2-40B4-BE49-F238E27FC236}">
                  <a16:creationId xmlns:a16="http://schemas.microsoft.com/office/drawing/2014/main" id="{4964A89F-7704-40DD-9A5E-7821D81A0B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87" r="7632" b="21004"/>
            <a:stretch/>
          </p:blipFill>
          <p:spPr>
            <a:xfrm>
              <a:off x="304800" y="257979"/>
              <a:ext cx="7680161" cy="3247221"/>
            </a:xfrm>
            <a:prstGeom prst="rect">
              <a:avLst/>
            </a:prstGeom>
            <a:ln>
              <a:solidFill>
                <a:schemeClr val="accent1"/>
              </a:solidFill>
            </a:ln>
          </p:spPr>
        </p:pic>
        <p:pic>
          <p:nvPicPr>
            <p:cNvPr id="18" name="Picture 17">
              <a:extLst>
                <a:ext uri="{FF2B5EF4-FFF2-40B4-BE49-F238E27FC236}">
                  <a16:creationId xmlns:a16="http://schemas.microsoft.com/office/drawing/2014/main" id="{73AE2D6F-6E4E-4994-8BD8-1146BC0C1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594" r="7453" b="18423"/>
            <a:stretch/>
          </p:blipFill>
          <p:spPr>
            <a:xfrm>
              <a:off x="304800" y="3276600"/>
              <a:ext cx="7680161" cy="3213659"/>
            </a:xfrm>
            <a:prstGeom prst="rect">
              <a:avLst/>
            </a:prstGeom>
            <a:ln>
              <a:solidFill>
                <a:schemeClr val="accent1"/>
              </a:solidFill>
            </a:ln>
          </p:spPr>
        </p:pic>
      </p:grpSp>
      <p:sp>
        <p:nvSpPr>
          <p:cNvPr id="5" name="Title 1">
            <a:extLst>
              <a:ext uri="{FF2B5EF4-FFF2-40B4-BE49-F238E27FC236}">
                <a16:creationId xmlns:a16="http://schemas.microsoft.com/office/drawing/2014/main" id="{9CD66607-C730-4D7D-9442-42A23146350C}"/>
              </a:ext>
            </a:extLst>
          </p:cNvPr>
          <p:cNvSpPr>
            <a:spLocks noGrp="1"/>
          </p:cNvSpPr>
          <p:nvPr>
            <p:ph type="title"/>
          </p:nvPr>
        </p:nvSpPr>
        <p:spPr>
          <a:xfrm>
            <a:off x="156876" y="2362200"/>
            <a:ext cx="4995488" cy="1230025"/>
          </a:xfrm>
        </p:spPr>
        <p:txBody>
          <a:bodyPr>
            <a:noAutofit/>
          </a:bodyPr>
          <a:lstStyle/>
          <a:p>
            <a:pPr algn="r"/>
            <a:r>
              <a:rPr lang="en-US" sz="3600" b="1" dirty="0">
                <a:solidFill>
                  <a:srgbClr val="002060"/>
                </a:solidFill>
              </a:rPr>
              <a:t>Common Errors Found </a:t>
            </a:r>
            <a:br>
              <a:rPr lang="en-US" sz="2800" b="1" dirty="0">
                <a:solidFill>
                  <a:srgbClr val="002060"/>
                </a:solidFill>
              </a:rPr>
            </a:br>
            <a:r>
              <a:rPr lang="en-US" sz="2400" dirty="0">
                <a:solidFill>
                  <a:srgbClr val="002060"/>
                </a:solidFill>
              </a:rPr>
              <a:t>in</a:t>
            </a:r>
            <a:r>
              <a:rPr lang="en-US" sz="2400" b="1" dirty="0">
                <a:solidFill>
                  <a:srgbClr val="002060"/>
                </a:solidFill>
              </a:rPr>
              <a:t> </a:t>
            </a:r>
            <a:r>
              <a:rPr lang="en-US" sz="2400" dirty="0">
                <a:solidFill>
                  <a:srgbClr val="002060"/>
                </a:solidFill>
              </a:rPr>
              <a:t>Adjusting 2010 </a:t>
            </a:r>
            <a:br>
              <a:rPr lang="en-US" sz="2400" dirty="0">
                <a:solidFill>
                  <a:srgbClr val="002060"/>
                </a:solidFill>
              </a:rPr>
            </a:br>
            <a:r>
              <a:rPr lang="en-US" sz="2400" dirty="0">
                <a:solidFill>
                  <a:srgbClr val="002060"/>
                </a:solidFill>
              </a:rPr>
              <a:t>Census Urban Areas</a:t>
            </a:r>
          </a:p>
        </p:txBody>
      </p:sp>
      <p:sp>
        <p:nvSpPr>
          <p:cNvPr id="3" name="Slide Number Placeholder 2"/>
          <p:cNvSpPr>
            <a:spLocks noGrp="1"/>
          </p:cNvSpPr>
          <p:nvPr>
            <p:ph type="sldNum" sz="quarter" idx="12"/>
          </p:nvPr>
        </p:nvSpPr>
        <p:spPr/>
        <p:txBody>
          <a:bodyPr/>
          <a:lstStyle/>
          <a:p>
            <a:fld id="{964C510D-D580-43A2-9ABD-5D3EEA2F3D97}" type="slidenum">
              <a:rPr lang="en-US" kern="0" smtClean="0"/>
              <a:pPr/>
              <a:t>39</a:t>
            </a:fld>
            <a:endParaRPr lang="en-US" kern="0" dirty="0"/>
          </a:p>
        </p:txBody>
      </p:sp>
    </p:spTree>
    <p:extLst>
      <p:ext uri="{BB962C8B-B14F-4D97-AF65-F5344CB8AC3E}">
        <p14:creationId xmlns:p14="http://schemas.microsoft.com/office/powerpoint/2010/main" val="3981425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07626"/>
            <a:ext cx="10911840" cy="1051560"/>
          </a:xfrm>
        </p:spPr>
        <p:txBody>
          <a:bodyPr/>
          <a:lstStyle/>
          <a:p>
            <a:r>
              <a:rPr lang="en-US" b="1" dirty="0"/>
              <a:t>Document Overview</a:t>
            </a:r>
          </a:p>
        </p:txBody>
      </p:sp>
      <p:sp>
        <p:nvSpPr>
          <p:cNvPr id="3" name="Content Placeholder 2"/>
          <p:cNvSpPr>
            <a:spLocks noGrp="1"/>
          </p:cNvSpPr>
          <p:nvPr>
            <p:ph idx="1"/>
          </p:nvPr>
        </p:nvSpPr>
        <p:spPr>
          <a:xfrm>
            <a:off x="4114800" y="1752600"/>
            <a:ext cx="7772400" cy="3810000"/>
          </a:xfrm>
        </p:spPr>
        <p:txBody>
          <a:bodyPr>
            <a:normAutofit/>
          </a:bodyPr>
          <a:lstStyle/>
          <a:p>
            <a:pPr>
              <a:spcAft>
                <a:spcPts val="1000"/>
              </a:spcAft>
            </a:pPr>
            <a:r>
              <a:rPr lang="en-US" sz="2400" dirty="0"/>
              <a:t>Builds on 1989 document and 2008 interim guidance</a:t>
            </a:r>
          </a:p>
          <a:p>
            <a:pPr>
              <a:spcAft>
                <a:spcPts val="1000"/>
              </a:spcAft>
            </a:pPr>
            <a:r>
              <a:rPr lang="en-US" sz="2400" dirty="0"/>
              <a:t>Provides tangible “how to” – process and technical tasks</a:t>
            </a:r>
          </a:p>
          <a:p>
            <a:pPr lvl="1">
              <a:spcAft>
                <a:spcPts val="1000"/>
              </a:spcAft>
            </a:pPr>
            <a:r>
              <a:rPr lang="en-US" sz="2400" dirty="0"/>
              <a:t>Clarifies what is mandatory and what is not</a:t>
            </a:r>
          </a:p>
          <a:p>
            <a:pPr>
              <a:spcAft>
                <a:spcPts val="1000"/>
              </a:spcAft>
            </a:pPr>
            <a:r>
              <a:rPr lang="en-US" sz="2400" dirty="0"/>
              <a:t>Describes concepts and ideas behind functional classification </a:t>
            </a:r>
          </a:p>
          <a:p>
            <a:pPr lvl="1">
              <a:spcAft>
                <a:spcPts val="1000"/>
              </a:spcAft>
            </a:pPr>
            <a:r>
              <a:rPr lang="en-US" sz="2400" dirty="0"/>
              <a:t>Describes influence of functional class and factors that have an influence on functional class</a:t>
            </a:r>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792F31-8A54-427A-8BC5-D0CB08999281}"/>
              </a:ext>
            </a:extLst>
          </p:cNvPr>
          <p:cNvSpPr txBox="1"/>
          <p:nvPr/>
        </p:nvSpPr>
        <p:spPr>
          <a:xfrm>
            <a:off x="228600" y="3200400"/>
            <a:ext cx="2895600" cy="193899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b="1" dirty="0">
                <a:solidFill>
                  <a:srgbClr val="0070C0"/>
                </a:solidFill>
              </a:rPr>
              <a:t>Errors:</a:t>
            </a:r>
            <a:r>
              <a:rPr lang="en-US" sz="2000" b="1" dirty="0"/>
              <a:t> </a:t>
            </a:r>
          </a:p>
          <a:p>
            <a:r>
              <a:rPr lang="en-US" sz="2000" b="1" dirty="0"/>
              <a:t>One-to-One relationship</a:t>
            </a:r>
            <a:r>
              <a:rPr lang="en-US" sz="2000" dirty="0"/>
              <a:t>: multiple Census Urban Areas in one Adjusted Urban Area, should be 3 Adjusted Urban Areas</a:t>
            </a:r>
          </a:p>
        </p:txBody>
      </p:sp>
      <p:grpSp>
        <p:nvGrpSpPr>
          <p:cNvPr id="2" name="Group 1">
            <a:extLst>
              <a:ext uri="{FF2B5EF4-FFF2-40B4-BE49-F238E27FC236}">
                <a16:creationId xmlns:a16="http://schemas.microsoft.com/office/drawing/2014/main" id="{18B390B8-E4CC-4DAF-9614-4CAED3BDBC53}"/>
              </a:ext>
            </a:extLst>
          </p:cNvPr>
          <p:cNvGrpSpPr/>
          <p:nvPr/>
        </p:nvGrpSpPr>
        <p:grpSpPr>
          <a:xfrm>
            <a:off x="3435626" y="1143001"/>
            <a:ext cx="8642592" cy="4999354"/>
            <a:chOff x="76200" y="1676400"/>
            <a:chExt cx="8717550" cy="5051040"/>
          </a:xfrm>
        </p:grpSpPr>
        <p:pic>
          <p:nvPicPr>
            <p:cNvPr id="4" name="Picture 3">
              <a:extLst>
                <a:ext uri="{FF2B5EF4-FFF2-40B4-BE49-F238E27FC236}">
                  <a16:creationId xmlns:a16="http://schemas.microsoft.com/office/drawing/2014/main" id="{E6946225-DB92-479B-B2D8-A00DD74297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39" t="10102" r="26524" b="3409"/>
            <a:stretch/>
          </p:blipFill>
          <p:spPr>
            <a:xfrm>
              <a:off x="76200" y="1676400"/>
              <a:ext cx="4368800" cy="5051040"/>
            </a:xfrm>
            <a:prstGeom prst="rect">
              <a:avLst/>
            </a:prstGeom>
            <a:ln>
              <a:solidFill>
                <a:schemeClr val="accent1"/>
              </a:solidFill>
            </a:ln>
          </p:spPr>
        </p:pic>
        <p:pic>
          <p:nvPicPr>
            <p:cNvPr id="6" name="Picture 5">
              <a:extLst>
                <a:ext uri="{FF2B5EF4-FFF2-40B4-BE49-F238E27FC236}">
                  <a16:creationId xmlns:a16="http://schemas.microsoft.com/office/drawing/2014/main" id="{AF6EE9C4-9E4F-425D-83B4-889C0C6292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7" t="5253" r="25683" b="3410"/>
            <a:stretch/>
          </p:blipFill>
          <p:spPr>
            <a:xfrm>
              <a:off x="4407092" y="1676400"/>
              <a:ext cx="4386658" cy="5051040"/>
            </a:xfrm>
            <a:prstGeom prst="rect">
              <a:avLst/>
            </a:prstGeom>
            <a:ln>
              <a:solidFill>
                <a:schemeClr val="accent1"/>
              </a:solidFill>
            </a:ln>
          </p:spPr>
        </p:pic>
      </p:grpSp>
      <p:sp>
        <p:nvSpPr>
          <p:cNvPr id="7" name="Title 1">
            <a:extLst>
              <a:ext uri="{FF2B5EF4-FFF2-40B4-BE49-F238E27FC236}">
                <a16:creationId xmlns:a16="http://schemas.microsoft.com/office/drawing/2014/main" id="{8CF38449-9183-4838-B555-0CC74B474801}"/>
              </a:ext>
            </a:extLst>
          </p:cNvPr>
          <p:cNvSpPr>
            <a:spLocks noGrp="1"/>
          </p:cNvSpPr>
          <p:nvPr>
            <p:ph type="title"/>
          </p:nvPr>
        </p:nvSpPr>
        <p:spPr>
          <a:xfrm>
            <a:off x="3505200" y="228600"/>
            <a:ext cx="8223250" cy="813403"/>
          </a:xfrm>
        </p:spPr>
        <p:txBody>
          <a:bodyPr>
            <a:noAutofit/>
          </a:bodyPr>
          <a:lstStyle/>
          <a:p>
            <a:r>
              <a:rPr lang="en-US" sz="4000" b="1" dirty="0"/>
              <a:t>Common Errors Found </a:t>
            </a:r>
            <a:endParaRPr lang="en-US" sz="3600" dirty="0"/>
          </a:p>
        </p:txBody>
      </p:sp>
      <p:sp>
        <p:nvSpPr>
          <p:cNvPr id="3" name="Slide Number Placeholder 2"/>
          <p:cNvSpPr>
            <a:spLocks noGrp="1"/>
          </p:cNvSpPr>
          <p:nvPr>
            <p:ph type="sldNum" sz="quarter" idx="12"/>
          </p:nvPr>
        </p:nvSpPr>
        <p:spPr/>
        <p:txBody>
          <a:bodyPr/>
          <a:lstStyle/>
          <a:p>
            <a:fld id="{964C510D-D580-43A2-9ABD-5D3EEA2F3D97}" type="slidenum">
              <a:rPr lang="en-US" kern="0" smtClean="0"/>
              <a:pPr/>
              <a:t>40</a:t>
            </a:fld>
            <a:endParaRPr lang="en-US" kern="0" dirty="0"/>
          </a:p>
        </p:txBody>
      </p:sp>
    </p:spTree>
    <p:extLst>
      <p:ext uri="{BB962C8B-B14F-4D97-AF65-F5344CB8AC3E}">
        <p14:creationId xmlns:p14="http://schemas.microsoft.com/office/powerpoint/2010/main" val="3121271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792F31-8A54-427A-8BC5-D0CB08999281}"/>
              </a:ext>
            </a:extLst>
          </p:cNvPr>
          <p:cNvSpPr txBox="1"/>
          <p:nvPr/>
        </p:nvSpPr>
        <p:spPr>
          <a:xfrm>
            <a:off x="533400" y="3048000"/>
            <a:ext cx="3200400" cy="132343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b="1" dirty="0"/>
              <a:t>Multi-State Urban Areas: </a:t>
            </a:r>
            <a:r>
              <a:rPr lang="en-US" sz="2000" dirty="0"/>
              <a:t>Each state adjusts only their own state portion without working with other states  </a:t>
            </a:r>
          </a:p>
        </p:txBody>
      </p:sp>
      <p:grpSp>
        <p:nvGrpSpPr>
          <p:cNvPr id="3" name="Group 2">
            <a:extLst>
              <a:ext uri="{FF2B5EF4-FFF2-40B4-BE49-F238E27FC236}">
                <a16:creationId xmlns:a16="http://schemas.microsoft.com/office/drawing/2014/main" id="{1954DAA8-5EB9-4C20-8F03-5A79935C3D20}"/>
              </a:ext>
            </a:extLst>
          </p:cNvPr>
          <p:cNvGrpSpPr/>
          <p:nvPr/>
        </p:nvGrpSpPr>
        <p:grpSpPr>
          <a:xfrm>
            <a:off x="4138431" y="1274760"/>
            <a:ext cx="7651992" cy="4714777"/>
            <a:chOff x="228600" y="1600200"/>
            <a:chExt cx="8121745" cy="5074227"/>
          </a:xfrm>
        </p:grpSpPr>
        <p:pic>
          <p:nvPicPr>
            <p:cNvPr id="4" name="Picture 3">
              <a:extLst>
                <a:ext uri="{FF2B5EF4-FFF2-40B4-BE49-F238E27FC236}">
                  <a16:creationId xmlns:a16="http://schemas.microsoft.com/office/drawing/2014/main" id="{2063A3FC-7921-4CBC-A591-3546BBC7E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00200"/>
              <a:ext cx="8121745" cy="5074227"/>
            </a:xfrm>
            <a:prstGeom prst="rect">
              <a:avLst/>
            </a:prstGeom>
            <a:ln>
              <a:solidFill>
                <a:schemeClr val="accent1"/>
              </a:solidFill>
            </a:ln>
          </p:spPr>
        </p:pic>
        <p:grpSp>
          <p:nvGrpSpPr>
            <p:cNvPr id="2" name="Group 1">
              <a:extLst>
                <a:ext uri="{FF2B5EF4-FFF2-40B4-BE49-F238E27FC236}">
                  <a16:creationId xmlns:a16="http://schemas.microsoft.com/office/drawing/2014/main" id="{778BC063-8754-46F7-ACD3-310230FA450A}"/>
                </a:ext>
              </a:extLst>
            </p:cNvPr>
            <p:cNvGrpSpPr/>
            <p:nvPr/>
          </p:nvGrpSpPr>
          <p:grpSpPr>
            <a:xfrm>
              <a:off x="2971800" y="5791200"/>
              <a:ext cx="893553" cy="584775"/>
              <a:chOff x="4537429" y="5581938"/>
              <a:chExt cx="893553" cy="584775"/>
            </a:xfrm>
          </p:grpSpPr>
          <p:sp>
            <p:nvSpPr>
              <p:cNvPr id="5" name="TextBox 4">
                <a:extLst>
                  <a:ext uri="{FF2B5EF4-FFF2-40B4-BE49-F238E27FC236}">
                    <a16:creationId xmlns:a16="http://schemas.microsoft.com/office/drawing/2014/main" id="{2B3A0251-1774-4B32-8A7E-2EAD15706F6F}"/>
                  </a:ext>
                </a:extLst>
              </p:cNvPr>
              <p:cNvSpPr txBox="1"/>
              <p:nvPr/>
            </p:nvSpPr>
            <p:spPr>
              <a:xfrm>
                <a:off x="4537429" y="5581938"/>
                <a:ext cx="657359" cy="584775"/>
              </a:xfrm>
              <a:prstGeom prst="rect">
                <a:avLst/>
              </a:prstGeom>
              <a:noFill/>
            </p:spPr>
            <p:txBody>
              <a:bodyPr wrap="none" rtlCol="0">
                <a:spAutoFit/>
              </a:bodyPr>
              <a:lstStyle/>
              <a:p>
                <a:r>
                  <a:rPr lang="en-US" sz="1600" dirty="0"/>
                  <a:t>State </a:t>
                </a:r>
              </a:p>
              <a:p>
                <a:r>
                  <a:rPr lang="en-US" sz="1600" dirty="0"/>
                  <a:t>Line</a:t>
                </a:r>
              </a:p>
            </p:txBody>
          </p:sp>
          <p:sp>
            <p:nvSpPr>
              <p:cNvPr id="6" name="Arrow: Right 5">
                <a:extLst>
                  <a:ext uri="{FF2B5EF4-FFF2-40B4-BE49-F238E27FC236}">
                    <a16:creationId xmlns:a16="http://schemas.microsoft.com/office/drawing/2014/main" id="{F819FC66-F65E-4042-9061-0E2926F11FA0}"/>
                  </a:ext>
                </a:extLst>
              </p:cNvPr>
              <p:cNvSpPr/>
              <p:nvPr/>
            </p:nvSpPr>
            <p:spPr>
              <a:xfrm>
                <a:off x="5070763" y="5791199"/>
                <a:ext cx="360219" cy="16625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itle 1">
            <a:extLst>
              <a:ext uri="{FF2B5EF4-FFF2-40B4-BE49-F238E27FC236}">
                <a16:creationId xmlns:a16="http://schemas.microsoft.com/office/drawing/2014/main" id="{8DF89F1B-5E85-4B98-97CA-2CC61AB46F9D}"/>
              </a:ext>
            </a:extLst>
          </p:cNvPr>
          <p:cNvSpPr>
            <a:spLocks noGrp="1"/>
          </p:cNvSpPr>
          <p:nvPr>
            <p:ph type="title"/>
          </p:nvPr>
        </p:nvSpPr>
        <p:spPr>
          <a:xfrm>
            <a:off x="3474769" y="383742"/>
            <a:ext cx="7862466" cy="748140"/>
          </a:xfrm>
        </p:spPr>
        <p:txBody>
          <a:bodyPr>
            <a:noAutofit/>
          </a:bodyPr>
          <a:lstStyle/>
          <a:p>
            <a:r>
              <a:rPr lang="en-US" sz="4000" b="1" dirty="0"/>
              <a:t>Common Errors Found </a:t>
            </a:r>
            <a:endParaRPr lang="en-US" sz="3600" dirty="0"/>
          </a:p>
        </p:txBody>
      </p:sp>
      <p:sp>
        <p:nvSpPr>
          <p:cNvPr id="7" name="Slide Number Placeholder 6"/>
          <p:cNvSpPr>
            <a:spLocks noGrp="1"/>
          </p:cNvSpPr>
          <p:nvPr>
            <p:ph type="sldNum" sz="quarter" idx="12"/>
          </p:nvPr>
        </p:nvSpPr>
        <p:spPr/>
        <p:txBody>
          <a:bodyPr/>
          <a:lstStyle/>
          <a:p>
            <a:fld id="{964C510D-D580-43A2-9ABD-5D3EEA2F3D97}" type="slidenum">
              <a:rPr lang="en-US" kern="0" smtClean="0"/>
              <a:pPr/>
              <a:t>41</a:t>
            </a:fld>
            <a:endParaRPr lang="en-US" kern="0" dirty="0"/>
          </a:p>
        </p:txBody>
      </p:sp>
    </p:spTree>
    <p:extLst>
      <p:ext uri="{BB962C8B-B14F-4D97-AF65-F5344CB8AC3E}">
        <p14:creationId xmlns:p14="http://schemas.microsoft.com/office/powerpoint/2010/main" val="1669008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792F31-8A54-427A-8BC5-D0CB08999281}"/>
              </a:ext>
            </a:extLst>
          </p:cNvPr>
          <p:cNvSpPr txBox="1"/>
          <p:nvPr/>
        </p:nvSpPr>
        <p:spPr>
          <a:xfrm>
            <a:off x="685800" y="2852381"/>
            <a:ext cx="4191000" cy="163121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b="1" dirty="0"/>
              <a:t>FHWA Urban Area Definition</a:t>
            </a:r>
            <a:r>
              <a:rPr lang="en-US" sz="2000" dirty="0"/>
              <a:t>: </a:t>
            </a:r>
          </a:p>
          <a:p>
            <a:r>
              <a:rPr lang="en-US" sz="2000" dirty="0"/>
              <a:t>Decennial Census Population of 5000 or more, the one in blue should not be included as an FHWA urban area  (population =4448)</a:t>
            </a:r>
          </a:p>
        </p:txBody>
      </p:sp>
      <p:pic>
        <p:nvPicPr>
          <p:cNvPr id="4" name="Picture 3">
            <a:extLst>
              <a:ext uri="{FF2B5EF4-FFF2-40B4-BE49-F238E27FC236}">
                <a16:creationId xmlns:a16="http://schemas.microsoft.com/office/drawing/2014/main" id="{2063A3FC-7921-4CBC-A591-3546BBC7EC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83" t="6518" r="12339"/>
          <a:stretch/>
        </p:blipFill>
        <p:spPr>
          <a:xfrm>
            <a:off x="5257800" y="1335312"/>
            <a:ext cx="6324600" cy="4665355"/>
          </a:xfrm>
          <a:prstGeom prst="rect">
            <a:avLst/>
          </a:prstGeom>
          <a:ln>
            <a:solidFill>
              <a:schemeClr val="accent1"/>
            </a:solidFill>
          </a:ln>
        </p:spPr>
      </p:pic>
      <p:sp>
        <p:nvSpPr>
          <p:cNvPr id="2" name="Slide Number Placeholder 1"/>
          <p:cNvSpPr>
            <a:spLocks noGrp="1"/>
          </p:cNvSpPr>
          <p:nvPr>
            <p:ph type="sldNum" sz="quarter" idx="12"/>
          </p:nvPr>
        </p:nvSpPr>
        <p:spPr/>
        <p:txBody>
          <a:bodyPr/>
          <a:lstStyle/>
          <a:p>
            <a:fld id="{964C510D-D580-43A2-9ABD-5D3EEA2F3D97}" type="slidenum">
              <a:rPr lang="en-US" kern="0" smtClean="0"/>
              <a:pPr/>
              <a:t>42</a:t>
            </a:fld>
            <a:endParaRPr lang="en-US" kern="0" dirty="0"/>
          </a:p>
        </p:txBody>
      </p:sp>
      <p:sp>
        <p:nvSpPr>
          <p:cNvPr id="9" name="Title 1">
            <a:extLst>
              <a:ext uri="{FF2B5EF4-FFF2-40B4-BE49-F238E27FC236}">
                <a16:creationId xmlns:a16="http://schemas.microsoft.com/office/drawing/2014/main" id="{28CD55D1-C99A-4FBF-B0C2-281B69C7D80D}"/>
              </a:ext>
            </a:extLst>
          </p:cNvPr>
          <p:cNvSpPr>
            <a:spLocks noGrp="1"/>
          </p:cNvSpPr>
          <p:nvPr>
            <p:ph type="title"/>
          </p:nvPr>
        </p:nvSpPr>
        <p:spPr>
          <a:xfrm>
            <a:off x="4800599" y="383742"/>
            <a:ext cx="6536635" cy="748140"/>
          </a:xfrm>
        </p:spPr>
        <p:txBody>
          <a:bodyPr>
            <a:noAutofit/>
          </a:bodyPr>
          <a:lstStyle/>
          <a:p>
            <a:r>
              <a:rPr lang="en-US" sz="4000" b="1" dirty="0"/>
              <a:t>Common Errors Found </a:t>
            </a:r>
            <a:endParaRPr lang="en-US" sz="3600" dirty="0"/>
          </a:p>
        </p:txBody>
      </p:sp>
    </p:spTree>
    <p:extLst>
      <p:ext uri="{BB962C8B-B14F-4D97-AF65-F5344CB8AC3E}">
        <p14:creationId xmlns:p14="http://schemas.microsoft.com/office/powerpoint/2010/main" val="2783150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792F31-8A54-427A-8BC5-D0CB08999281}"/>
              </a:ext>
            </a:extLst>
          </p:cNvPr>
          <p:cNvSpPr txBox="1"/>
          <p:nvPr/>
        </p:nvSpPr>
        <p:spPr>
          <a:xfrm>
            <a:off x="152400" y="3124200"/>
            <a:ext cx="3251753" cy="193899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b="1" dirty="0"/>
              <a:t>Summary </a:t>
            </a:r>
          </a:p>
          <a:p>
            <a:r>
              <a:rPr lang="en-US" sz="2000" dirty="0"/>
              <a:t>(figures shown are 2010 Census Population)</a:t>
            </a:r>
            <a:r>
              <a:rPr lang="en-US" sz="2000" b="1" dirty="0"/>
              <a:t>: </a:t>
            </a:r>
          </a:p>
          <a:p>
            <a:endParaRPr lang="en-US" sz="2000" dirty="0"/>
          </a:p>
          <a:p>
            <a:r>
              <a:rPr lang="en-US" sz="2000" dirty="0"/>
              <a:t>How many errors can you find?</a:t>
            </a:r>
          </a:p>
        </p:txBody>
      </p:sp>
      <p:pic>
        <p:nvPicPr>
          <p:cNvPr id="4" name="Picture 3">
            <a:extLst>
              <a:ext uri="{FF2B5EF4-FFF2-40B4-BE49-F238E27FC236}">
                <a16:creationId xmlns:a16="http://schemas.microsoft.com/office/drawing/2014/main" id="{D695ADD6-3046-44DD-AB77-D9B42A69BA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775" y="909214"/>
            <a:ext cx="8264989" cy="5163723"/>
          </a:xfrm>
          <a:prstGeom prst="rect">
            <a:avLst/>
          </a:prstGeom>
          <a:ln>
            <a:solidFill>
              <a:schemeClr val="accent1"/>
            </a:solidFill>
          </a:ln>
        </p:spPr>
      </p:pic>
      <p:grpSp>
        <p:nvGrpSpPr>
          <p:cNvPr id="5" name="Group 4">
            <a:extLst>
              <a:ext uri="{FF2B5EF4-FFF2-40B4-BE49-F238E27FC236}">
                <a16:creationId xmlns:a16="http://schemas.microsoft.com/office/drawing/2014/main" id="{EA9F0CEC-0D0A-49E9-9ACA-8F909EAA5D22}"/>
              </a:ext>
            </a:extLst>
          </p:cNvPr>
          <p:cNvGrpSpPr/>
          <p:nvPr/>
        </p:nvGrpSpPr>
        <p:grpSpPr>
          <a:xfrm>
            <a:off x="6553200" y="1162341"/>
            <a:ext cx="882366" cy="584775"/>
            <a:chOff x="4768338" y="689842"/>
            <a:chExt cx="882366" cy="584775"/>
          </a:xfrm>
        </p:grpSpPr>
        <p:sp>
          <p:nvSpPr>
            <p:cNvPr id="2" name="TextBox 1">
              <a:extLst>
                <a:ext uri="{FF2B5EF4-FFF2-40B4-BE49-F238E27FC236}">
                  <a16:creationId xmlns:a16="http://schemas.microsoft.com/office/drawing/2014/main" id="{7045EACB-978B-4C87-86FA-CB6CB6BE5996}"/>
                </a:ext>
              </a:extLst>
            </p:cNvPr>
            <p:cNvSpPr txBox="1"/>
            <p:nvPr/>
          </p:nvSpPr>
          <p:spPr>
            <a:xfrm>
              <a:off x="4768338" y="689842"/>
              <a:ext cx="657359" cy="584775"/>
            </a:xfrm>
            <a:prstGeom prst="rect">
              <a:avLst/>
            </a:prstGeom>
            <a:noFill/>
          </p:spPr>
          <p:txBody>
            <a:bodyPr wrap="none" rtlCol="0">
              <a:spAutoFit/>
            </a:bodyPr>
            <a:lstStyle/>
            <a:p>
              <a:r>
                <a:rPr lang="en-US" sz="1600" dirty="0">
                  <a:solidFill>
                    <a:srgbClr val="0070C0"/>
                  </a:solidFill>
                </a:rPr>
                <a:t>State </a:t>
              </a:r>
            </a:p>
            <a:p>
              <a:r>
                <a:rPr lang="en-US" sz="1600" dirty="0">
                  <a:solidFill>
                    <a:srgbClr val="0070C0"/>
                  </a:solidFill>
                </a:rPr>
                <a:t>Line</a:t>
              </a:r>
            </a:p>
          </p:txBody>
        </p:sp>
        <p:sp>
          <p:nvSpPr>
            <p:cNvPr id="3" name="Arrow: Right 2">
              <a:extLst>
                <a:ext uri="{FF2B5EF4-FFF2-40B4-BE49-F238E27FC236}">
                  <a16:creationId xmlns:a16="http://schemas.microsoft.com/office/drawing/2014/main" id="{2C08F55F-F05B-4DB1-94EE-EDB9AD7742E4}"/>
                </a:ext>
              </a:extLst>
            </p:cNvPr>
            <p:cNvSpPr/>
            <p:nvPr/>
          </p:nvSpPr>
          <p:spPr>
            <a:xfrm>
              <a:off x="5290485" y="899101"/>
              <a:ext cx="360219" cy="16625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p:cNvSpPr>
            <a:spLocks noGrp="1"/>
          </p:cNvSpPr>
          <p:nvPr>
            <p:ph type="sldNum" sz="quarter" idx="12"/>
          </p:nvPr>
        </p:nvSpPr>
        <p:spPr/>
        <p:txBody>
          <a:bodyPr/>
          <a:lstStyle/>
          <a:p>
            <a:fld id="{964C510D-D580-43A2-9ABD-5D3EEA2F3D97}" type="slidenum">
              <a:rPr lang="en-US" kern="0" smtClean="0"/>
              <a:pPr/>
              <a:t>43</a:t>
            </a:fld>
            <a:endParaRPr lang="en-US" kern="0" dirty="0"/>
          </a:p>
        </p:txBody>
      </p:sp>
      <p:sp>
        <p:nvSpPr>
          <p:cNvPr id="12" name="Title 1">
            <a:extLst>
              <a:ext uri="{FF2B5EF4-FFF2-40B4-BE49-F238E27FC236}">
                <a16:creationId xmlns:a16="http://schemas.microsoft.com/office/drawing/2014/main" id="{EA82DBFF-21A4-4647-9013-6E6000DA7225}"/>
              </a:ext>
            </a:extLst>
          </p:cNvPr>
          <p:cNvSpPr txBox="1">
            <a:spLocks/>
          </p:cNvSpPr>
          <p:nvPr/>
        </p:nvSpPr>
        <p:spPr>
          <a:xfrm>
            <a:off x="3574775" y="161074"/>
            <a:ext cx="7862466" cy="748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t>Common Errors Found </a:t>
            </a:r>
            <a:endParaRPr lang="en-US" sz="3600" dirty="0"/>
          </a:p>
        </p:txBody>
      </p:sp>
    </p:spTree>
    <p:extLst>
      <p:ext uri="{BB962C8B-B14F-4D97-AF65-F5344CB8AC3E}">
        <p14:creationId xmlns:p14="http://schemas.microsoft.com/office/powerpoint/2010/main" val="2629992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4C510D-D580-43A2-9ABD-5D3EEA2F3D97}" type="slidenum">
              <a:rPr lang="en-US" kern="0" smtClean="0"/>
              <a:pPr/>
              <a:t>44</a:t>
            </a:fld>
            <a:endParaRPr lang="en-US" kern="0" dirty="0"/>
          </a:p>
        </p:txBody>
      </p:sp>
      <p:grpSp>
        <p:nvGrpSpPr>
          <p:cNvPr id="17" name="Group 16">
            <a:extLst>
              <a:ext uri="{FF2B5EF4-FFF2-40B4-BE49-F238E27FC236}">
                <a16:creationId xmlns:a16="http://schemas.microsoft.com/office/drawing/2014/main" id="{53D29D84-38AA-48C0-9F42-2741478F43AC}"/>
              </a:ext>
            </a:extLst>
          </p:cNvPr>
          <p:cNvGrpSpPr/>
          <p:nvPr/>
        </p:nvGrpSpPr>
        <p:grpSpPr>
          <a:xfrm>
            <a:off x="3751420" y="764732"/>
            <a:ext cx="8264989" cy="5328536"/>
            <a:chOff x="170093" y="1511587"/>
            <a:chExt cx="8264989" cy="5328536"/>
          </a:xfrm>
        </p:grpSpPr>
        <p:pic>
          <p:nvPicPr>
            <p:cNvPr id="4" name="Picture 3">
              <a:extLst>
                <a:ext uri="{FF2B5EF4-FFF2-40B4-BE49-F238E27FC236}">
                  <a16:creationId xmlns:a16="http://schemas.microsoft.com/office/drawing/2014/main" id="{D695ADD6-3046-44DD-AB77-D9B42A69BA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3" y="1676400"/>
              <a:ext cx="8264989" cy="5163723"/>
            </a:xfrm>
            <a:prstGeom prst="rect">
              <a:avLst/>
            </a:prstGeom>
            <a:ln>
              <a:solidFill>
                <a:schemeClr val="accent1"/>
              </a:solidFill>
            </a:ln>
          </p:spPr>
        </p:pic>
        <p:grpSp>
          <p:nvGrpSpPr>
            <p:cNvPr id="5" name="Group 4">
              <a:extLst>
                <a:ext uri="{FF2B5EF4-FFF2-40B4-BE49-F238E27FC236}">
                  <a16:creationId xmlns:a16="http://schemas.microsoft.com/office/drawing/2014/main" id="{EA9F0CEC-0D0A-49E9-9ACA-8F909EAA5D22}"/>
                </a:ext>
              </a:extLst>
            </p:cNvPr>
            <p:cNvGrpSpPr/>
            <p:nvPr/>
          </p:nvGrpSpPr>
          <p:grpSpPr>
            <a:xfrm>
              <a:off x="3200400" y="1676400"/>
              <a:ext cx="893553" cy="584775"/>
              <a:chOff x="4768338" y="899101"/>
              <a:chExt cx="893553" cy="584775"/>
            </a:xfrm>
          </p:grpSpPr>
          <p:sp>
            <p:nvSpPr>
              <p:cNvPr id="2" name="TextBox 1">
                <a:extLst>
                  <a:ext uri="{FF2B5EF4-FFF2-40B4-BE49-F238E27FC236}">
                    <a16:creationId xmlns:a16="http://schemas.microsoft.com/office/drawing/2014/main" id="{7045EACB-978B-4C87-86FA-CB6CB6BE5996}"/>
                  </a:ext>
                </a:extLst>
              </p:cNvPr>
              <p:cNvSpPr txBox="1"/>
              <p:nvPr/>
            </p:nvSpPr>
            <p:spPr>
              <a:xfrm>
                <a:off x="4768338" y="899101"/>
                <a:ext cx="657359" cy="584775"/>
              </a:xfrm>
              <a:prstGeom prst="rect">
                <a:avLst/>
              </a:prstGeom>
              <a:noFill/>
            </p:spPr>
            <p:txBody>
              <a:bodyPr wrap="none" rtlCol="0">
                <a:spAutoFit/>
              </a:bodyPr>
              <a:lstStyle/>
              <a:p>
                <a:r>
                  <a:rPr lang="en-US" sz="1600" dirty="0"/>
                  <a:t>State </a:t>
                </a:r>
              </a:p>
              <a:p>
                <a:r>
                  <a:rPr lang="en-US" sz="1600" dirty="0"/>
                  <a:t>Line</a:t>
                </a:r>
              </a:p>
            </p:txBody>
          </p:sp>
          <p:sp>
            <p:nvSpPr>
              <p:cNvPr id="3" name="Arrow: Right 2">
                <a:extLst>
                  <a:ext uri="{FF2B5EF4-FFF2-40B4-BE49-F238E27FC236}">
                    <a16:creationId xmlns:a16="http://schemas.microsoft.com/office/drawing/2014/main" id="{2C08F55F-F05B-4DB1-94EE-EDB9AD7742E4}"/>
                  </a:ext>
                </a:extLst>
              </p:cNvPr>
              <p:cNvSpPr/>
              <p:nvPr/>
            </p:nvSpPr>
            <p:spPr>
              <a:xfrm>
                <a:off x="5301672" y="1108362"/>
                <a:ext cx="360219" cy="16625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Oval 5">
              <a:extLst>
                <a:ext uri="{FF2B5EF4-FFF2-40B4-BE49-F238E27FC236}">
                  <a16:creationId xmlns:a16="http://schemas.microsoft.com/office/drawing/2014/main" id="{C70060CA-FB02-44DA-80A1-AFC90613D546}"/>
                </a:ext>
              </a:extLst>
            </p:cNvPr>
            <p:cNvSpPr/>
            <p:nvPr/>
          </p:nvSpPr>
          <p:spPr>
            <a:xfrm>
              <a:off x="3733734" y="3962400"/>
              <a:ext cx="609666"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9E855E4-BA65-496B-9EAD-41188EDA644C}"/>
                </a:ext>
              </a:extLst>
            </p:cNvPr>
            <p:cNvSpPr/>
            <p:nvPr/>
          </p:nvSpPr>
          <p:spPr>
            <a:xfrm>
              <a:off x="1301436" y="4572000"/>
              <a:ext cx="609666"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B6B4BD0-6783-46AD-999A-E464887E5960}"/>
                </a:ext>
              </a:extLst>
            </p:cNvPr>
            <p:cNvSpPr/>
            <p:nvPr/>
          </p:nvSpPr>
          <p:spPr>
            <a:xfrm>
              <a:off x="170093" y="3100119"/>
              <a:ext cx="609666"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D26656C-FA0D-4498-8DD4-A1366E912673}"/>
                </a:ext>
              </a:extLst>
            </p:cNvPr>
            <p:cNvSpPr/>
            <p:nvPr/>
          </p:nvSpPr>
          <p:spPr>
            <a:xfrm>
              <a:off x="990600" y="1511587"/>
              <a:ext cx="609666"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45A1143-B508-4F82-A1EA-4DAF10FE1A06}"/>
                </a:ext>
              </a:extLst>
            </p:cNvPr>
            <p:cNvSpPr/>
            <p:nvPr/>
          </p:nvSpPr>
          <p:spPr>
            <a:xfrm>
              <a:off x="3692922" y="5029200"/>
              <a:ext cx="609666"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6D461CB-3766-47EB-81D7-7951DE3A2936}"/>
                </a:ext>
              </a:extLst>
            </p:cNvPr>
            <p:cNvSpPr/>
            <p:nvPr/>
          </p:nvSpPr>
          <p:spPr>
            <a:xfrm>
              <a:off x="2719950" y="3423525"/>
              <a:ext cx="609666"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D844687B-09DB-498A-B8FD-A45797292251}"/>
              </a:ext>
            </a:extLst>
          </p:cNvPr>
          <p:cNvSpPr txBox="1"/>
          <p:nvPr/>
        </p:nvSpPr>
        <p:spPr>
          <a:xfrm>
            <a:off x="152400" y="3124200"/>
            <a:ext cx="3251753" cy="193899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b="1" dirty="0"/>
              <a:t>Summary </a:t>
            </a:r>
          </a:p>
          <a:p>
            <a:r>
              <a:rPr lang="en-US" sz="2000" dirty="0"/>
              <a:t>(figures shown are 2010 Census Population)</a:t>
            </a:r>
            <a:r>
              <a:rPr lang="en-US" sz="2000" b="1" dirty="0"/>
              <a:t>: </a:t>
            </a:r>
          </a:p>
          <a:p>
            <a:endParaRPr lang="en-US" sz="2000" dirty="0"/>
          </a:p>
          <a:p>
            <a:r>
              <a:rPr lang="en-US" sz="2000" dirty="0"/>
              <a:t>How many errors can you find?</a:t>
            </a:r>
          </a:p>
        </p:txBody>
      </p:sp>
      <p:sp>
        <p:nvSpPr>
          <p:cNvPr id="21" name="Title 1">
            <a:extLst>
              <a:ext uri="{FF2B5EF4-FFF2-40B4-BE49-F238E27FC236}">
                <a16:creationId xmlns:a16="http://schemas.microsoft.com/office/drawing/2014/main" id="{7F23B824-9456-4782-B2D3-7826013D5D8C}"/>
              </a:ext>
            </a:extLst>
          </p:cNvPr>
          <p:cNvSpPr txBox="1">
            <a:spLocks/>
          </p:cNvSpPr>
          <p:nvPr/>
        </p:nvSpPr>
        <p:spPr>
          <a:xfrm>
            <a:off x="3574775" y="161074"/>
            <a:ext cx="7862466" cy="748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t>Common Errors Found </a:t>
            </a:r>
            <a:endParaRPr lang="en-US" sz="3600" dirty="0"/>
          </a:p>
        </p:txBody>
      </p:sp>
    </p:spTree>
    <p:extLst>
      <p:ext uri="{BB962C8B-B14F-4D97-AF65-F5344CB8AC3E}">
        <p14:creationId xmlns:p14="http://schemas.microsoft.com/office/powerpoint/2010/main" val="2913668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77BC6A-0CC8-46AC-942E-187EBDB0CDB6}"/>
              </a:ext>
            </a:extLst>
          </p:cNvPr>
          <p:cNvSpPr>
            <a:spLocks noGrp="1"/>
          </p:cNvSpPr>
          <p:nvPr>
            <p:ph type="title"/>
          </p:nvPr>
        </p:nvSpPr>
        <p:spPr>
          <a:xfrm>
            <a:off x="2743200" y="457200"/>
            <a:ext cx="8839200" cy="1219200"/>
          </a:xfrm>
        </p:spPr>
        <p:txBody>
          <a:bodyPr>
            <a:normAutofit fontScale="90000"/>
          </a:bodyPr>
          <a:lstStyle/>
          <a:p>
            <a:r>
              <a:rPr lang="en-US" sz="4400" b="1" dirty="0"/>
              <a:t>Adjusted Urban Area Boundaries </a:t>
            </a:r>
            <a:br>
              <a:rPr lang="en-US" sz="4400" b="1" dirty="0"/>
            </a:br>
            <a:r>
              <a:rPr lang="en-US" sz="4400" b="1" dirty="0"/>
              <a:t>Guideline Summaries</a:t>
            </a:r>
          </a:p>
        </p:txBody>
      </p:sp>
      <p:sp>
        <p:nvSpPr>
          <p:cNvPr id="3" name="Content Placeholder 2"/>
          <p:cNvSpPr>
            <a:spLocks noGrp="1"/>
          </p:cNvSpPr>
          <p:nvPr>
            <p:ph type="body" idx="1"/>
          </p:nvPr>
        </p:nvSpPr>
        <p:spPr>
          <a:xfrm>
            <a:off x="1905000" y="1790700"/>
            <a:ext cx="9919866" cy="422741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85000" lnSpcReduction="20000"/>
          </a:bodyPr>
          <a:lstStyle/>
          <a:p>
            <a:pPr>
              <a:spcAft>
                <a:spcPts val="1000"/>
              </a:spcAft>
            </a:pPr>
            <a:endParaRPr lang="en-US" sz="900" dirty="0"/>
          </a:p>
          <a:p>
            <a:pPr marL="342900" indent="-342900" algn="l">
              <a:spcAft>
                <a:spcPts val="1000"/>
              </a:spcAft>
              <a:buFont typeface="Arial" panose="020B0604020202020204" pitchFamily="34" charset="0"/>
              <a:buChar char="•"/>
            </a:pPr>
            <a:r>
              <a:rPr lang="en-US" sz="2400" dirty="0">
                <a:solidFill>
                  <a:schemeClr val="tx1"/>
                </a:solidFill>
              </a:rPr>
              <a:t>Boundaries should encompass the entire Census Bureau urban area </a:t>
            </a:r>
          </a:p>
          <a:p>
            <a:pPr marL="342900" indent="-342900" algn="l">
              <a:spcAft>
                <a:spcPts val="1000"/>
              </a:spcAft>
              <a:buFont typeface="Arial" panose="020B0604020202020204" pitchFamily="34" charset="0"/>
              <a:buChar char="•"/>
            </a:pPr>
            <a:r>
              <a:rPr lang="en-US" sz="2400" dirty="0">
                <a:solidFill>
                  <a:schemeClr val="tx1"/>
                </a:solidFill>
              </a:rPr>
              <a:t>Boundaries should be one contiguous area</a:t>
            </a:r>
          </a:p>
          <a:p>
            <a:pPr marL="342900" indent="-342900" algn="l">
              <a:spcAft>
                <a:spcPts val="1000"/>
              </a:spcAft>
              <a:buFont typeface="Arial" panose="020B0604020202020204" pitchFamily="34" charset="0"/>
              <a:buChar char="•"/>
            </a:pPr>
            <a:r>
              <a:rPr lang="en-US" sz="2400" dirty="0">
                <a:solidFill>
                  <a:schemeClr val="tx1"/>
                </a:solidFill>
              </a:rPr>
              <a:t>Boundaries should be simple, without irregularities</a:t>
            </a:r>
          </a:p>
          <a:p>
            <a:pPr marL="342900" indent="-342900" algn="l">
              <a:spcAft>
                <a:spcPts val="1000"/>
              </a:spcAft>
              <a:buFont typeface="Arial" panose="020B0604020202020204" pitchFamily="34" charset="0"/>
              <a:buChar char="•"/>
            </a:pPr>
            <a:r>
              <a:rPr lang="en-US" sz="2400" dirty="0">
                <a:solidFill>
                  <a:schemeClr val="tx1"/>
                </a:solidFill>
              </a:rPr>
              <a:t>Boundaries should follow municipal boundaries or other physical features</a:t>
            </a:r>
          </a:p>
          <a:p>
            <a:pPr marL="342900" indent="-342900" algn="l">
              <a:spcAft>
                <a:spcPts val="1000"/>
              </a:spcAft>
              <a:buFont typeface="Arial" panose="020B0604020202020204" pitchFamily="34" charset="0"/>
              <a:buChar char="•"/>
            </a:pPr>
            <a:r>
              <a:rPr lang="en-US" sz="2400" dirty="0">
                <a:solidFill>
                  <a:schemeClr val="tx1"/>
                </a:solidFill>
              </a:rPr>
              <a:t>Boundaries should include areas with urban characteristics, such as airports, industrial areas, transportation terminals, major activity centers, etc.</a:t>
            </a:r>
          </a:p>
          <a:p>
            <a:pPr marL="342900" indent="-342900" algn="l">
              <a:spcAft>
                <a:spcPts val="1000"/>
              </a:spcAft>
              <a:buFont typeface="Arial" panose="020B0604020202020204" pitchFamily="34" charset="0"/>
              <a:buChar char="•"/>
            </a:pPr>
            <a:r>
              <a:rPr lang="en-US" sz="2400" dirty="0">
                <a:solidFill>
                  <a:schemeClr val="tx1"/>
                </a:solidFill>
              </a:rPr>
              <a:t>Reference:  </a:t>
            </a:r>
            <a:r>
              <a:rPr lang="en-US" sz="1900" dirty="0">
                <a:solidFill>
                  <a:schemeClr val="tx1"/>
                </a:solidFill>
                <a:hlinkClick r:id="rId2">
                  <a:extLst>
                    <a:ext uri="{A12FA001-AC4F-418D-AE19-62706E023703}">
                      <ahyp:hlinkClr xmlns:ahyp="http://schemas.microsoft.com/office/drawing/2018/hyperlinkcolor" val="tx"/>
                    </a:ext>
                  </a:extLst>
                </a:hlinkClick>
              </a:rPr>
              <a:t>https://www.fhwa.dot.gov/planning/processes/statewide/related/highway_functional_classifications/fcauab.pdf</a:t>
            </a:r>
            <a:r>
              <a:rPr lang="en-US" sz="1900" dirty="0">
                <a:solidFill>
                  <a:schemeClr val="tx1"/>
                </a:solidFill>
              </a:rPr>
              <a:t>,</a:t>
            </a:r>
            <a:r>
              <a:rPr lang="en-US" sz="1900" dirty="0"/>
              <a:t>   </a:t>
            </a:r>
            <a:endParaRPr lang="en-US" sz="2000" b="1" dirty="0">
              <a:solidFill>
                <a:schemeClr val="accent2">
                  <a:lumMod val="75000"/>
                </a:schemeClr>
              </a:solidFill>
            </a:endParaRPr>
          </a:p>
          <a:p>
            <a:pPr algn="l">
              <a:spcAft>
                <a:spcPts val="1000"/>
              </a:spcAft>
            </a:pPr>
            <a:r>
              <a:rPr lang="en-US" b="1" dirty="0">
                <a:solidFill>
                  <a:srgbClr val="C00000"/>
                </a:solidFill>
              </a:rPr>
              <a:t>Note: States and MPOs may choose not to adjust the Census urban boundaries</a:t>
            </a:r>
            <a:endParaRPr lang="en-US" dirty="0">
              <a:solidFill>
                <a:srgbClr val="C00000"/>
              </a:solidFill>
            </a:endParaRPr>
          </a:p>
          <a:p>
            <a:pPr>
              <a:spcAft>
                <a:spcPts val="1000"/>
              </a:spcAft>
            </a:pPr>
            <a:endParaRPr lang="en-US" sz="2400" dirty="0"/>
          </a:p>
          <a:p>
            <a:pPr>
              <a:spcAft>
                <a:spcPts val="1000"/>
              </a:spcAft>
            </a:pPr>
            <a:endParaRPr lang="en-US" sz="2400" dirty="0"/>
          </a:p>
          <a:p>
            <a:pPr>
              <a:spcAft>
                <a:spcPts val="1000"/>
              </a:spcAft>
            </a:pPr>
            <a:endParaRPr lang="en-US" sz="2400" dirty="0"/>
          </a:p>
          <a:p>
            <a:pPr marL="0" indent="0">
              <a:spcAft>
                <a:spcPts val="1000"/>
              </a:spcAft>
              <a:buNone/>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45</a:t>
            </a:fld>
            <a:endParaRPr lang="en-US" dirty="0"/>
          </a:p>
        </p:txBody>
      </p:sp>
    </p:spTree>
    <p:extLst>
      <p:ext uri="{BB962C8B-B14F-4D97-AF65-F5344CB8AC3E}">
        <p14:creationId xmlns:p14="http://schemas.microsoft.com/office/powerpoint/2010/main" val="4050942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792F31-8A54-427A-8BC5-D0CB08999281}"/>
              </a:ext>
            </a:extLst>
          </p:cNvPr>
          <p:cNvSpPr txBox="1"/>
          <p:nvPr/>
        </p:nvSpPr>
        <p:spPr>
          <a:xfrm>
            <a:off x="457200" y="2744739"/>
            <a:ext cx="3352800" cy="32624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600" b="1" dirty="0"/>
              <a:t>Benefits of Adjusted Urban Area Example</a:t>
            </a:r>
            <a:r>
              <a:rPr lang="en-US" sz="1600" dirty="0"/>
              <a:t>: With the adjusted urban area boundaries, the Minor Connector shown in Blue connecting two arterials can be uniformly designated as an Urban Minor Collector.  Without adjusting the urban boundaries, the connector would be divided into three roadway segments: urban, rural and then again urban minor connectors, making the roadway planning, programming and maintenance difficult</a:t>
            </a:r>
            <a:endParaRPr lang="en-US" sz="1400" dirty="0"/>
          </a:p>
        </p:txBody>
      </p:sp>
      <p:pic>
        <p:nvPicPr>
          <p:cNvPr id="4" name="Picture 3">
            <a:extLst>
              <a:ext uri="{FF2B5EF4-FFF2-40B4-BE49-F238E27FC236}">
                <a16:creationId xmlns:a16="http://schemas.microsoft.com/office/drawing/2014/main" id="{2063A3FC-7921-4CBC-A591-3546BBC7E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0184" y="1398756"/>
            <a:ext cx="7376171" cy="4608415"/>
          </a:xfrm>
          <a:prstGeom prst="rect">
            <a:avLst/>
          </a:prstGeom>
          <a:ln>
            <a:solidFill>
              <a:schemeClr val="accent1"/>
            </a:solidFill>
          </a:ln>
        </p:spPr>
      </p:pic>
      <p:sp>
        <p:nvSpPr>
          <p:cNvPr id="5" name="Title 1">
            <a:extLst>
              <a:ext uri="{FF2B5EF4-FFF2-40B4-BE49-F238E27FC236}">
                <a16:creationId xmlns:a16="http://schemas.microsoft.com/office/drawing/2014/main" id="{1AFF0655-BE90-4300-BE92-FD61604AF48D}"/>
              </a:ext>
            </a:extLst>
          </p:cNvPr>
          <p:cNvSpPr>
            <a:spLocks noGrp="1"/>
          </p:cNvSpPr>
          <p:nvPr>
            <p:ph type="title"/>
          </p:nvPr>
        </p:nvSpPr>
        <p:spPr>
          <a:xfrm>
            <a:off x="3962400" y="140670"/>
            <a:ext cx="7564016" cy="1254773"/>
          </a:xfrm>
        </p:spPr>
        <p:txBody>
          <a:bodyPr>
            <a:noAutofit/>
          </a:bodyPr>
          <a:lstStyle/>
          <a:p>
            <a:r>
              <a:rPr lang="en-US" sz="4000" b="1" dirty="0"/>
              <a:t>Example of Benefit</a:t>
            </a:r>
            <a:br>
              <a:rPr lang="en-US" sz="2800" b="1" dirty="0"/>
            </a:br>
            <a:r>
              <a:rPr lang="en-US" sz="3600" dirty="0"/>
              <a:t>in</a:t>
            </a:r>
            <a:r>
              <a:rPr lang="en-US" sz="3600" b="1" dirty="0"/>
              <a:t> </a:t>
            </a:r>
            <a:r>
              <a:rPr lang="en-US" sz="3600" dirty="0"/>
              <a:t>Adjusting Census Urban Areas</a:t>
            </a:r>
          </a:p>
        </p:txBody>
      </p:sp>
      <p:sp>
        <p:nvSpPr>
          <p:cNvPr id="2" name="Slide Number Placeholder 1"/>
          <p:cNvSpPr>
            <a:spLocks noGrp="1"/>
          </p:cNvSpPr>
          <p:nvPr>
            <p:ph type="sldNum" sz="quarter" idx="12"/>
          </p:nvPr>
        </p:nvSpPr>
        <p:spPr/>
        <p:txBody>
          <a:bodyPr/>
          <a:lstStyle/>
          <a:p>
            <a:fld id="{964C510D-D580-43A2-9ABD-5D3EEA2F3D97}" type="slidenum">
              <a:rPr lang="en-US" kern="0" smtClean="0"/>
              <a:pPr/>
              <a:t>46</a:t>
            </a:fld>
            <a:endParaRPr lang="en-US" kern="0" dirty="0"/>
          </a:p>
        </p:txBody>
      </p:sp>
    </p:spTree>
    <p:extLst>
      <p:ext uri="{BB962C8B-B14F-4D97-AF65-F5344CB8AC3E}">
        <p14:creationId xmlns:p14="http://schemas.microsoft.com/office/powerpoint/2010/main" val="2613984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FCB429-8A15-403D-9842-44D8C03FA0B6}" type="slidenum">
              <a:rPr lang="en-US" smtClean="0"/>
              <a:pPr/>
              <a:t>47</a:t>
            </a:fld>
            <a:endParaRPr lang="en-US" dirty="0"/>
          </a:p>
        </p:txBody>
      </p:sp>
      <p:sp>
        <p:nvSpPr>
          <p:cNvPr id="7" name="Title 1"/>
          <p:cNvSpPr txBox="1">
            <a:spLocks/>
          </p:cNvSpPr>
          <p:nvPr/>
        </p:nvSpPr>
        <p:spPr>
          <a:xfrm>
            <a:off x="3429000" y="250409"/>
            <a:ext cx="8382000" cy="1256690"/>
          </a:xfrm>
          <a:prstGeom prst="rect">
            <a:avLst/>
          </a:prstGeom>
          <a:noFill/>
        </p:spPr>
        <p:txBody>
          <a:bodyPr vert="horz" lIns="91440" tIns="45720" rIns="91440" bIns="45720" rtlCol="0" anchor="ctr">
            <a:normAutofit fontScale="25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defRPr/>
            </a:pPr>
            <a:r>
              <a:rPr lang="en-US" sz="17600" b="1" dirty="0">
                <a:solidFill>
                  <a:schemeClr val="tx1"/>
                </a:solidFill>
              </a:rPr>
              <a:t>2020 Census Urban Area Boundary Release Schedule</a:t>
            </a:r>
            <a:r>
              <a:rPr lang="en-US" sz="17600" b="1" dirty="0">
                <a:solidFill>
                  <a:schemeClr val="bg1"/>
                </a:solidFill>
              </a:rPr>
              <a:t> </a:t>
            </a:r>
            <a:br>
              <a:rPr lang="en-US" sz="6000" dirty="0">
                <a:solidFill>
                  <a:srgbClr val="1F497D"/>
                </a:solidFill>
                <a:latin typeface="+mn-lt"/>
              </a:rPr>
            </a:br>
            <a:endParaRPr lang="en-US" sz="6000" dirty="0">
              <a:solidFill>
                <a:srgbClr val="1F497D"/>
              </a:solidFill>
              <a:latin typeface="+mn-lt"/>
            </a:endParaRPr>
          </a:p>
        </p:txBody>
      </p:sp>
      <p:pic>
        <p:nvPicPr>
          <p:cNvPr id="37" name="Picture 36">
            <a:extLst>
              <a:ext uri="{FF2B5EF4-FFF2-40B4-BE49-F238E27FC236}">
                <a16:creationId xmlns:a16="http://schemas.microsoft.com/office/drawing/2014/main" id="{DDC31A75-A723-4C69-8272-84ACD9AB8E1D}"/>
              </a:ext>
            </a:extLst>
          </p:cNvPr>
          <p:cNvPicPr>
            <a:picLocks noChangeAspect="1"/>
          </p:cNvPicPr>
          <p:nvPr/>
        </p:nvPicPr>
        <p:blipFill rotWithShape="1">
          <a:blip r:embed="rId2"/>
          <a:srcRect l="2547"/>
          <a:stretch/>
        </p:blipFill>
        <p:spPr>
          <a:xfrm>
            <a:off x="2133599" y="1507099"/>
            <a:ext cx="10055087" cy="4517366"/>
          </a:xfrm>
          <a:prstGeom prst="rect">
            <a:avLst/>
          </a:prstGeom>
        </p:spPr>
      </p:pic>
    </p:spTree>
    <p:extLst>
      <p:ext uri="{BB962C8B-B14F-4D97-AF65-F5344CB8AC3E}">
        <p14:creationId xmlns:p14="http://schemas.microsoft.com/office/powerpoint/2010/main" val="2676009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FCB429-8A15-403D-9842-44D8C03FA0B6}" type="slidenum">
              <a:rPr lang="en-US" smtClean="0"/>
              <a:pPr/>
              <a:t>48</a:t>
            </a:fld>
            <a:endParaRPr lang="en-US" dirty="0"/>
          </a:p>
        </p:txBody>
      </p:sp>
      <p:sp>
        <p:nvSpPr>
          <p:cNvPr id="3" name="TextBox 2"/>
          <p:cNvSpPr txBox="1"/>
          <p:nvPr/>
        </p:nvSpPr>
        <p:spPr>
          <a:xfrm>
            <a:off x="5683887" y="582027"/>
            <a:ext cx="3954921" cy="707886"/>
          </a:xfrm>
          <a:prstGeom prst="rect">
            <a:avLst/>
          </a:prstGeom>
          <a:noFill/>
        </p:spPr>
        <p:txBody>
          <a:bodyPr wrap="square" rtlCol="0">
            <a:spAutoFit/>
          </a:bodyPr>
          <a:lstStyle/>
          <a:p>
            <a:r>
              <a:rPr lang="en-US" sz="4000" b="1" dirty="0">
                <a:solidFill>
                  <a:srgbClr val="002060"/>
                </a:solidFill>
              </a:rPr>
              <a:t>Questions?</a:t>
            </a:r>
          </a:p>
        </p:txBody>
      </p:sp>
      <p:sp>
        <p:nvSpPr>
          <p:cNvPr id="5" name="Rectangle 4">
            <a:extLst>
              <a:ext uri="{FF2B5EF4-FFF2-40B4-BE49-F238E27FC236}">
                <a16:creationId xmlns:a16="http://schemas.microsoft.com/office/drawing/2014/main" id="{EC2DD913-1A49-40CE-BAE4-F79989179DBF}"/>
              </a:ext>
            </a:extLst>
          </p:cNvPr>
          <p:cNvSpPr/>
          <p:nvPr/>
        </p:nvSpPr>
        <p:spPr>
          <a:xfrm>
            <a:off x="5722922" y="3670300"/>
            <a:ext cx="5651079" cy="1815882"/>
          </a:xfrm>
          <a:prstGeom prst="rect">
            <a:avLst/>
          </a:prstGeom>
        </p:spPr>
        <p:txBody>
          <a:bodyPr wrap="square">
            <a:spAutoFit/>
          </a:bodyPr>
          <a:lstStyle/>
          <a:p>
            <a:r>
              <a:rPr lang="en-US" sz="2400" b="1" dirty="0">
                <a:latin typeface="Calibri" panose="020F0502020204030204" pitchFamily="34" charset="0"/>
                <a:ea typeface="Times New Roman" panose="02020603050405020304" pitchFamily="18" charset="0"/>
                <a:cs typeface="Calibri" panose="020F0502020204030204" pitchFamily="34" charset="0"/>
              </a:rPr>
              <a:t>Ms. Supin L. Yoder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a typeface="Times New Roman" panose="02020603050405020304" pitchFamily="18" charset="0"/>
                <a:cs typeface="Calibri" panose="020F0502020204030204" pitchFamily="34" charset="0"/>
              </a:rPr>
              <a:t>Travel Demand Forecasting &amp; GIS Specialist</a:t>
            </a:r>
            <a:endParaRPr lang="en-US" sz="2000" dirty="0">
              <a:ea typeface="Calibri" panose="020F0502020204030204" pitchFamily="34" charset="0"/>
              <a:cs typeface="Times New Roman" panose="02020603050405020304" pitchFamily="18" charset="0"/>
            </a:endParaRPr>
          </a:p>
          <a:p>
            <a:r>
              <a:rPr lang="en-US" sz="2000" dirty="0">
                <a:ea typeface="Times New Roman" panose="02020603050405020304" pitchFamily="18" charset="0"/>
                <a:cs typeface="Calibri" panose="020F0502020204030204" pitchFamily="34" charset="0"/>
              </a:rPr>
              <a:t>FHWA Office of Planning</a:t>
            </a:r>
          </a:p>
          <a:p>
            <a:r>
              <a:rPr lang="en-US" sz="2000" dirty="0">
                <a:ea typeface="Calibri" panose="020F0502020204030204" pitchFamily="34" charset="0"/>
                <a:cs typeface="Calibri" panose="020F0502020204030204" pitchFamily="34" charset="0"/>
                <a:hlinkClick r:id="rId3"/>
              </a:rPr>
              <a:t>Supin.Yoder@dot.gov</a:t>
            </a:r>
            <a:r>
              <a:rPr lang="en-US" sz="2000" dirty="0">
                <a:ea typeface="Calibri" panose="020F0502020204030204" pitchFamily="34" charset="0"/>
                <a:cs typeface="Times New Roman" panose="02020603050405020304" pitchFamily="18" charset="0"/>
              </a:rPr>
              <a:t>, </a:t>
            </a:r>
            <a:r>
              <a:rPr lang="en-US" sz="2000" dirty="0">
                <a:ea typeface="Times New Roman" panose="02020603050405020304" pitchFamily="18" charset="0"/>
                <a:cs typeface="Calibri" panose="020F0502020204030204" pitchFamily="34" charset="0"/>
              </a:rPr>
              <a:t>Phone: 312-257-6356</a:t>
            </a:r>
            <a:endParaRPr lang="en-US" sz="2000" dirty="0">
              <a:ea typeface="Calibri" panose="020F0502020204030204" pitchFamily="34" charset="0"/>
              <a:cs typeface="Times New Roman" panose="02020603050405020304" pitchFamily="18" charset="0"/>
            </a:endParaRPr>
          </a:p>
          <a:p>
            <a:r>
              <a:rPr lang="en-US" sz="2400" b="1" u="sng" dirty="0">
                <a:hlinkClick r:id="rId4"/>
              </a:rPr>
              <a:t>FHWA HEPGIS Maps</a:t>
            </a:r>
            <a:endParaRPr lang="en-US" sz="2400" b="1" dirty="0"/>
          </a:p>
        </p:txBody>
      </p:sp>
      <p:sp>
        <p:nvSpPr>
          <p:cNvPr id="54" name="Rectangle 53">
            <a:extLst>
              <a:ext uri="{FF2B5EF4-FFF2-40B4-BE49-F238E27FC236}">
                <a16:creationId xmlns:a16="http://schemas.microsoft.com/office/drawing/2014/main" id="{B0E5800F-10C1-4BD3-B77F-FD4468E11662}"/>
              </a:ext>
            </a:extLst>
          </p:cNvPr>
          <p:cNvSpPr/>
          <p:nvPr/>
        </p:nvSpPr>
        <p:spPr>
          <a:xfrm>
            <a:off x="5707078" y="1600200"/>
            <a:ext cx="5646722" cy="1754326"/>
          </a:xfrm>
          <a:prstGeom prst="rect">
            <a:avLst/>
          </a:prstGeom>
        </p:spPr>
        <p:txBody>
          <a:bodyPr wrap="square">
            <a:spAutoFit/>
          </a:bodyPr>
          <a:lstStyle/>
          <a:p>
            <a:r>
              <a:rPr lang="en-US" sz="2400" b="1" dirty="0">
                <a:latin typeface="Calibri" panose="020F0502020204030204" pitchFamily="34" charset="0"/>
                <a:ea typeface="Times New Roman" panose="02020603050405020304" pitchFamily="18" charset="0"/>
                <a:cs typeface="Calibri" panose="020F0502020204030204" pitchFamily="34" charset="0"/>
              </a:rPr>
              <a:t>Joseph Hausman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a typeface="Times New Roman" panose="02020603050405020304" pitchFamily="18" charset="0"/>
                <a:cs typeface="Calibri" panose="020F0502020204030204" pitchFamily="34" charset="0"/>
              </a:rPr>
              <a:t>Senior Community Planner</a:t>
            </a:r>
            <a:endParaRPr lang="en-US" sz="2000" dirty="0">
              <a:ea typeface="Calibri" panose="020F0502020204030204" pitchFamily="34" charset="0"/>
              <a:cs typeface="Times New Roman" panose="02020603050405020304" pitchFamily="18" charset="0"/>
            </a:endParaRPr>
          </a:p>
          <a:p>
            <a:r>
              <a:rPr lang="en-US" sz="2000" dirty="0">
                <a:ea typeface="Times New Roman" panose="02020603050405020304" pitchFamily="18" charset="0"/>
                <a:cs typeface="Calibri" panose="020F0502020204030204" pitchFamily="34" charset="0"/>
              </a:rPr>
              <a:t>FHWA Office of Planning</a:t>
            </a:r>
          </a:p>
          <a:p>
            <a:r>
              <a:rPr lang="en-US" sz="2000" dirty="0">
                <a:ea typeface="Calibri" panose="020F0502020204030204" pitchFamily="34" charset="0"/>
                <a:cs typeface="Calibri" panose="020F0502020204030204" pitchFamily="34" charset="0"/>
                <a:hlinkClick r:id="rId5"/>
              </a:rPr>
              <a:t>Joseph.Hausman@dot.gov</a:t>
            </a:r>
            <a:r>
              <a:rPr lang="en-US" sz="2000" dirty="0">
                <a:ea typeface="Calibri" panose="020F0502020204030204" pitchFamily="34" charset="0"/>
                <a:cs typeface="Times New Roman" panose="02020603050405020304" pitchFamily="18" charset="0"/>
              </a:rPr>
              <a:t>, </a:t>
            </a:r>
            <a:r>
              <a:rPr lang="en-US" sz="2000" dirty="0">
                <a:ea typeface="Times New Roman" panose="02020603050405020304" pitchFamily="18" charset="0"/>
                <a:cs typeface="Calibri" panose="020F0502020204030204" pitchFamily="34" charset="0"/>
              </a:rPr>
              <a:t>Phone: 312-257-6356</a:t>
            </a:r>
            <a:endParaRPr lang="en-US" sz="2000" dirty="0">
              <a:ea typeface="Calibri" panose="020F0502020204030204" pitchFamily="34" charset="0"/>
              <a:cs typeface="Times New Roman" panose="02020603050405020304" pitchFamily="18" charset="0"/>
            </a:endParaRPr>
          </a:p>
          <a:p>
            <a:r>
              <a:rPr lang="en-US" sz="2400" b="1" u="sng" dirty="0">
                <a:hlinkClick r:id="rId6"/>
              </a:rPr>
              <a:t>FHWA - Office of Planning</a:t>
            </a:r>
            <a:endParaRPr lang="en-US" sz="2400" b="1" dirty="0"/>
          </a:p>
        </p:txBody>
      </p:sp>
    </p:spTree>
    <p:extLst>
      <p:ext uri="{BB962C8B-B14F-4D97-AF65-F5344CB8AC3E}">
        <p14:creationId xmlns:p14="http://schemas.microsoft.com/office/powerpoint/2010/main" val="1520704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304800"/>
            <a:ext cx="7778304" cy="1051560"/>
          </a:xfrm>
        </p:spPr>
        <p:txBody>
          <a:bodyPr/>
          <a:lstStyle/>
          <a:p>
            <a:r>
              <a:rPr lang="en-US" b="1" dirty="0"/>
              <a:t>Contents</a:t>
            </a:r>
          </a:p>
        </p:txBody>
      </p:sp>
      <p:sp>
        <p:nvSpPr>
          <p:cNvPr id="3" name="Content Placeholder 2"/>
          <p:cNvSpPr>
            <a:spLocks noGrp="1"/>
          </p:cNvSpPr>
          <p:nvPr>
            <p:ph idx="1"/>
          </p:nvPr>
        </p:nvSpPr>
        <p:spPr>
          <a:xfrm>
            <a:off x="5791200" y="1600200"/>
            <a:ext cx="5958840" cy="3657600"/>
          </a:xfrm>
        </p:spPr>
        <p:txBody>
          <a:bodyPr>
            <a:normAutofit lnSpcReduction="10000"/>
          </a:bodyPr>
          <a:lstStyle/>
          <a:p>
            <a:pPr>
              <a:spcAft>
                <a:spcPts val="1000"/>
              </a:spcAft>
            </a:pPr>
            <a:r>
              <a:rPr lang="en-US" sz="2000" dirty="0"/>
              <a:t>How and where functional classification is used</a:t>
            </a:r>
          </a:p>
          <a:p>
            <a:pPr>
              <a:spcAft>
                <a:spcPts val="1000"/>
              </a:spcAft>
            </a:pPr>
            <a:r>
              <a:rPr lang="en-US" sz="2000" dirty="0"/>
              <a:t>Definition of functional classifications</a:t>
            </a:r>
          </a:p>
          <a:p>
            <a:pPr lvl="1">
              <a:spcAft>
                <a:spcPts val="1000"/>
              </a:spcAft>
            </a:pPr>
            <a:r>
              <a:rPr lang="en-US" sz="2000" dirty="0"/>
              <a:t>Retained original terms</a:t>
            </a:r>
          </a:p>
          <a:p>
            <a:pPr lvl="1">
              <a:spcAft>
                <a:spcPts val="1000"/>
              </a:spcAft>
            </a:pPr>
            <a:r>
              <a:rPr lang="en-US" sz="2000" dirty="0"/>
              <a:t>Minimized urban and rural distinctions</a:t>
            </a:r>
          </a:p>
          <a:p>
            <a:pPr lvl="1">
              <a:spcAft>
                <a:spcPts val="1000"/>
              </a:spcAft>
            </a:pPr>
            <a:r>
              <a:rPr lang="en-US" sz="2000" dirty="0"/>
              <a:t>Introduced OFE/minor and major collectors for all areas</a:t>
            </a:r>
          </a:p>
          <a:p>
            <a:pPr>
              <a:spcAft>
                <a:spcPts val="1000"/>
              </a:spcAft>
            </a:pPr>
            <a:r>
              <a:rPr lang="en-US" sz="2000" dirty="0"/>
              <a:t>Description of mobility and access</a:t>
            </a:r>
          </a:p>
          <a:p>
            <a:pPr>
              <a:spcAft>
                <a:spcPts val="1000"/>
              </a:spcAft>
            </a:pPr>
            <a:r>
              <a:rPr lang="en-US" sz="2000" dirty="0"/>
              <a:t>Updated mileage and VMT distribution ranges </a:t>
            </a:r>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4" name="Slide Number Placeholder 3"/>
          <p:cNvSpPr>
            <a:spLocks noGrp="1"/>
          </p:cNvSpPr>
          <p:nvPr>
            <p:ph type="sldNum" sz="quarter" idx="12"/>
          </p:nvPr>
        </p:nvSpPr>
        <p:spPr/>
        <p:txBody>
          <a:bodyPr/>
          <a:lstStyle/>
          <a:p>
            <a:fld id="{43FCB429-8A15-403D-9842-44D8C03FA0B6}" type="slidenum">
              <a:rPr lang="en-US" smtClean="0"/>
              <a:pPr/>
              <a:t>5</a:t>
            </a:fld>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1502753548"/>
              </p:ext>
            </p:extLst>
          </p:nvPr>
        </p:nvGraphicFramePr>
        <p:xfrm>
          <a:off x="0" y="914400"/>
          <a:ext cx="5562600" cy="5341037"/>
        </p:xfrm>
        <a:graphic>
          <a:graphicData uri="http://schemas.openxmlformats.org/drawingml/2006/table">
            <a:tbl>
              <a:tblPr>
                <a:tableStyleId>{5C22544A-7EE6-4342-B048-85BDC9FD1C3A}</a:tableStyleId>
              </a:tblPr>
              <a:tblGrid>
                <a:gridCol w="453952">
                  <a:extLst>
                    <a:ext uri="{9D8B030D-6E8A-4147-A177-3AD203B41FA5}">
                      <a16:colId xmlns:a16="http://schemas.microsoft.com/office/drawing/2014/main" val="20000"/>
                    </a:ext>
                  </a:extLst>
                </a:gridCol>
                <a:gridCol w="2496737">
                  <a:extLst>
                    <a:ext uri="{9D8B030D-6E8A-4147-A177-3AD203B41FA5}">
                      <a16:colId xmlns:a16="http://schemas.microsoft.com/office/drawing/2014/main" val="20001"/>
                    </a:ext>
                  </a:extLst>
                </a:gridCol>
                <a:gridCol w="2611911">
                  <a:extLst>
                    <a:ext uri="{9D8B030D-6E8A-4147-A177-3AD203B41FA5}">
                      <a16:colId xmlns:a16="http://schemas.microsoft.com/office/drawing/2014/main" val="20002"/>
                    </a:ext>
                  </a:extLst>
                </a:gridCol>
              </a:tblGrid>
              <a:tr h="424357">
                <a:tc>
                  <a:txBody>
                    <a:bodyPr/>
                    <a:lstStyle/>
                    <a:p>
                      <a:pPr marL="0" marR="0" algn="ctr">
                        <a:spcBef>
                          <a:spcPts val="20"/>
                        </a:spcBef>
                        <a:spcAft>
                          <a:spcPts val="20"/>
                        </a:spcAft>
                        <a:tabLst>
                          <a:tab pos="0" algn="l"/>
                          <a:tab pos="191135" algn="ctr"/>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2000" b="1" dirty="0">
                          <a:effectLst/>
                        </a:rPr>
                        <a:t> </a:t>
                      </a:r>
                      <a:endParaRPr lang="en-US" sz="2000" b="1" dirty="0">
                        <a:effectLst/>
                        <a:latin typeface="Times New Roman"/>
                        <a:ea typeface="Times New Roman"/>
                      </a:endParaRPr>
                    </a:p>
                  </a:txBody>
                  <a:tcPr marL="75565" marR="75565" marT="0" marB="0" anchor="ctr"/>
                </a:tc>
                <a:tc>
                  <a:txBody>
                    <a:bodyPr/>
                    <a:lstStyle/>
                    <a:p>
                      <a:pPr marL="0" marR="0" algn="l" rtl="0" eaLnBrk="1" latinLnBrk="0" hangingPunct="1">
                        <a:lnSpc>
                          <a:spcPct val="110000"/>
                        </a:lnSpc>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Rural</a:t>
                      </a:r>
                    </a:p>
                  </a:txBody>
                  <a:tcPr marL="75565" marR="75565" marT="0" marB="0" anchor="ctr">
                    <a:solidFill>
                      <a:srgbClr val="C00000"/>
                    </a:solidFill>
                  </a:tcPr>
                </a:tc>
                <a:tc>
                  <a:txBody>
                    <a:bodyPr/>
                    <a:lstStyle/>
                    <a:p>
                      <a:pPr marL="0" marR="0">
                        <a:spcBef>
                          <a:spcPts val="20"/>
                        </a:spcBef>
                        <a:spcAft>
                          <a:spcPts val="20"/>
                        </a:spcAft>
                        <a:tabLst>
                          <a:tab pos="0" algn="l"/>
                          <a:tab pos="191135" algn="ctr"/>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1600" b="1" dirty="0">
                          <a:effectLst/>
                        </a:rPr>
                        <a:t>Urban</a:t>
                      </a:r>
                      <a:endParaRPr lang="en-US" sz="1600" b="1" dirty="0">
                        <a:effectLst/>
                        <a:latin typeface="Times New Roman"/>
                        <a:ea typeface="Times New Roman"/>
                      </a:endParaRPr>
                    </a:p>
                  </a:txBody>
                  <a:tcPr marL="75565" marR="75565" marT="0" marB="0" anchor="ctr"/>
                </a:tc>
                <a:extLst>
                  <a:ext uri="{0D108BD9-81ED-4DB2-BD59-A6C34878D82A}">
                    <a16:rowId xmlns:a16="http://schemas.microsoft.com/office/drawing/2014/main" val="10000"/>
                  </a:ext>
                </a:extLst>
              </a:tr>
              <a:tr h="842859">
                <a:tc>
                  <a:txBody>
                    <a:bodyPr/>
                    <a:lstStyle/>
                    <a:p>
                      <a:pPr marL="0" marR="0" algn="ctr">
                        <a:spcBef>
                          <a:spcPts val="20"/>
                        </a:spcBef>
                        <a:spcAft>
                          <a:spcPts val="20"/>
                        </a:spcAft>
                        <a:tabLst>
                          <a:tab pos="0" algn="l"/>
                          <a:tab pos="191135" algn="ctr"/>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2000" dirty="0">
                          <a:effectLst/>
                        </a:rPr>
                        <a:t>1</a:t>
                      </a:r>
                      <a:endParaRPr lang="en-US" sz="2000" dirty="0">
                        <a:effectLst/>
                        <a:latin typeface="Times New Roman"/>
                        <a:ea typeface="Times New Roman"/>
                      </a:endParaRPr>
                    </a:p>
                  </a:txBody>
                  <a:tcPr marL="75565" marR="75565" marT="0" marB="0" anchor="ctr"/>
                </a:tc>
                <a:tc>
                  <a:txBody>
                    <a:bodyPr/>
                    <a:lstStyle/>
                    <a:p>
                      <a:pPr marL="0" marR="0" algn="l" rtl="0" eaLnBrk="1" latinLnBrk="0" hangingPunct="1">
                        <a:lnSpc>
                          <a:spcPct val="110000"/>
                        </a:lnSpc>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Principal Arterial – Interstate</a:t>
                      </a:r>
                    </a:p>
                  </a:txBody>
                  <a:tcPr marL="75565" marR="75565" marT="0" marB="0" anchor="ctr">
                    <a:solidFill>
                      <a:srgbClr val="C00000"/>
                    </a:solidFill>
                  </a:tcPr>
                </a:tc>
                <a:tc>
                  <a:txBody>
                    <a:bodyPr/>
                    <a:lstStyle/>
                    <a:p>
                      <a:pPr marL="0" marR="0">
                        <a:spcBef>
                          <a:spcPts val="20"/>
                        </a:spcBef>
                        <a:spcAft>
                          <a:spcPts val="20"/>
                        </a:spcAft>
                        <a:tabLst>
                          <a:tab pos="0" algn="l"/>
                          <a:tab pos="191135" algn="ctr"/>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1600" dirty="0">
                          <a:effectLst/>
                        </a:rPr>
                        <a:t>Principal Arterial - Interstate</a:t>
                      </a:r>
                      <a:endParaRPr lang="en-US" sz="1600" dirty="0">
                        <a:effectLst/>
                        <a:latin typeface="Times New Roman"/>
                        <a:ea typeface="Times New Roman"/>
                      </a:endParaRPr>
                    </a:p>
                  </a:txBody>
                  <a:tcPr marL="75565" marR="75565" marT="0" marB="0" anchor="ctr"/>
                </a:tc>
                <a:extLst>
                  <a:ext uri="{0D108BD9-81ED-4DB2-BD59-A6C34878D82A}">
                    <a16:rowId xmlns:a16="http://schemas.microsoft.com/office/drawing/2014/main" val="10001"/>
                  </a:ext>
                </a:extLst>
              </a:tr>
              <a:tr h="1404766">
                <a:tc>
                  <a:txBody>
                    <a:bodyPr/>
                    <a:lstStyle/>
                    <a:p>
                      <a:pPr marL="0" marR="0" algn="ctr">
                        <a:spcBef>
                          <a:spcPts val="0"/>
                        </a:spcBef>
                        <a:spcAft>
                          <a:spcPts val="0"/>
                        </a:spcAft>
                      </a:pPr>
                      <a:r>
                        <a:rPr lang="en-US" sz="2000" dirty="0">
                          <a:effectLst/>
                        </a:rPr>
                        <a:t>2</a:t>
                      </a:r>
                      <a:endParaRPr lang="en-US" sz="2000" dirty="0">
                        <a:effectLst/>
                        <a:latin typeface="Times New Roman"/>
                        <a:ea typeface="Times New Roman"/>
                      </a:endParaRPr>
                    </a:p>
                  </a:txBody>
                  <a:tcPr marL="75565" marR="75565" marT="0" marB="0" anchor="ctr"/>
                </a:tc>
                <a:tc>
                  <a:txBody>
                    <a:bodyPr/>
                    <a:lstStyle/>
                    <a:p>
                      <a:pPr marL="0" marR="0" algn="l" rtl="0" eaLnBrk="1" latinLnBrk="0" hangingPunct="1">
                        <a:lnSpc>
                          <a:spcPct val="110000"/>
                        </a:lnSpc>
                        <a:spcBef>
                          <a:spcPts val="0"/>
                        </a:spcBef>
                        <a:spcAft>
                          <a:spcPts val="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Principal Arterial - Other Freeways &amp; Expressways</a:t>
                      </a:r>
                    </a:p>
                  </a:txBody>
                  <a:tcPr marL="75565" marR="75565" marT="0" marB="0" anchor="ctr">
                    <a:solidFill>
                      <a:srgbClr val="C00000"/>
                    </a:solidFill>
                  </a:tcPr>
                </a:tc>
                <a:tc>
                  <a:txBody>
                    <a:bodyPr/>
                    <a:lstStyle/>
                    <a:p>
                      <a:pPr marL="0" marR="0">
                        <a:spcBef>
                          <a:spcPts val="0"/>
                        </a:spcBef>
                        <a:spcAft>
                          <a:spcPts val="0"/>
                        </a:spcAft>
                      </a:pPr>
                      <a:r>
                        <a:rPr lang="en-US" sz="1600" dirty="0">
                          <a:effectLst/>
                        </a:rPr>
                        <a:t>Principal Arterial - Other Freeways &amp; Expressways</a:t>
                      </a:r>
                      <a:endParaRPr lang="en-US" sz="1600" dirty="0">
                        <a:effectLst/>
                        <a:latin typeface="Times New Roman"/>
                        <a:ea typeface="Times New Roman"/>
                      </a:endParaRPr>
                    </a:p>
                  </a:txBody>
                  <a:tcPr marL="75565" marR="75565" marT="0" marB="0" anchor="ctr"/>
                </a:tc>
                <a:extLst>
                  <a:ext uri="{0D108BD9-81ED-4DB2-BD59-A6C34878D82A}">
                    <a16:rowId xmlns:a16="http://schemas.microsoft.com/office/drawing/2014/main" val="10002"/>
                  </a:ext>
                </a:extLst>
              </a:tr>
              <a:tr h="842859">
                <a:tc>
                  <a:txBody>
                    <a:bodyPr/>
                    <a:lstStyle/>
                    <a:p>
                      <a:pPr marL="0" marR="0" algn="ctr">
                        <a:spcBef>
                          <a:spcPts val="20"/>
                        </a:spcBef>
                        <a:spcAft>
                          <a:spcPts val="20"/>
                        </a:spcAft>
                        <a:tabLst>
                          <a:tab pos="2743200" algn="ctr"/>
                          <a:tab pos="5486400" algn="r"/>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2000" dirty="0">
                          <a:effectLst/>
                        </a:rPr>
                        <a:t>3</a:t>
                      </a:r>
                      <a:endParaRPr lang="en-US" sz="2000" dirty="0">
                        <a:effectLst/>
                        <a:latin typeface="Courier"/>
                        <a:ea typeface="Times New Roman"/>
                        <a:cs typeface="Times New Roman"/>
                      </a:endParaRPr>
                    </a:p>
                  </a:txBody>
                  <a:tcPr marL="75565" marR="75565" marT="0" marB="0" anchor="ctr"/>
                </a:tc>
                <a:tc>
                  <a:txBody>
                    <a:bodyPr/>
                    <a:lstStyle/>
                    <a:p>
                      <a:pPr marL="0" marR="0" algn="l" rtl="0" eaLnBrk="1" latinLnBrk="0" hangingPunct="1">
                        <a:lnSpc>
                          <a:spcPct val="110000"/>
                        </a:lnSpc>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Principal Arterial – Other</a:t>
                      </a:r>
                    </a:p>
                  </a:txBody>
                  <a:tcPr marL="75565" marR="75565" marT="0" marB="0" anchor="ctr">
                    <a:solidFill>
                      <a:srgbClr val="C00000"/>
                    </a:solidFill>
                  </a:tcPr>
                </a:tc>
                <a:tc>
                  <a:txBody>
                    <a:bodyPr/>
                    <a:lstStyle/>
                    <a:p>
                      <a:pPr marL="0" marR="0">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1600" dirty="0">
                          <a:effectLst/>
                        </a:rPr>
                        <a:t>Principal Arterial – Other</a:t>
                      </a:r>
                      <a:endParaRPr lang="en-US" sz="1600" dirty="0">
                        <a:effectLst/>
                        <a:latin typeface="Times New Roman"/>
                        <a:ea typeface="Times New Roman"/>
                      </a:endParaRPr>
                    </a:p>
                  </a:txBody>
                  <a:tcPr marL="75565" marR="75565" marT="0" marB="0" anchor="ctr"/>
                </a:tc>
                <a:extLst>
                  <a:ext uri="{0D108BD9-81ED-4DB2-BD59-A6C34878D82A}">
                    <a16:rowId xmlns:a16="http://schemas.microsoft.com/office/drawing/2014/main" val="10003"/>
                  </a:ext>
                </a:extLst>
              </a:tr>
              <a:tr h="351192">
                <a:tc>
                  <a:txBody>
                    <a:bodyPr/>
                    <a:lstStyle/>
                    <a:p>
                      <a:pPr marL="0" marR="0" algn="ctr">
                        <a:spcBef>
                          <a:spcPts val="20"/>
                        </a:spcBef>
                        <a:spcAft>
                          <a:spcPts val="20"/>
                        </a:spcAft>
                        <a:tabLst>
                          <a:tab pos="2743200" algn="ctr"/>
                          <a:tab pos="5486400" algn="r"/>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2000" dirty="0">
                          <a:effectLst/>
                        </a:rPr>
                        <a:t>4</a:t>
                      </a:r>
                      <a:endParaRPr lang="en-US" sz="2000" dirty="0">
                        <a:effectLst/>
                        <a:latin typeface="Courier"/>
                        <a:ea typeface="Times New Roman"/>
                        <a:cs typeface="Times New Roman"/>
                      </a:endParaRPr>
                    </a:p>
                  </a:txBody>
                  <a:tcPr marL="75565" marR="75565" marT="0" marB="0" anchor="ctr"/>
                </a:tc>
                <a:tc>
                  <a:txBody>
                    <a:bodyPr/>
                    <a:lstStyle/>
                    <a:p>
                      <a:pPr marL="0" marR="0" algn="l" rtl="0" eaLnBrk="1" latinLnBrk="0" hangingPunct="1">
                        <a:lnSpc>
                          <a:spcPct val="110000"/>
                        </a:lnSpc>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Minor Arterial</a:t>
                      </a:r>
                    </a:p>
                  </a:txBody>
                  <a:tcPr marL="75565" marR="75565" marT="0" marB="0" anchor="ctr">
                    <a:solidFill>
                      <a:srgbClr val="C00000"/>
                    </a:solidFill>
                  </a:tcPr>
                </a:tc>
                <a:tc>
                  <a:txBody>
                    <a:bodyPr/>
                    <a:lstStyle/>
                    <a:p>
                      <a:pPr marL="0" marR="0">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1600" dirty="0">
                          <a:effectLst/>
                        </a:rPr>
                        <a:t>Minor Arterial</a:t>
                      </a:r>
                      <a:endParaRPr lang="en-US" sz="1600" dirty="0">
                        <a:effectLst/>
                        <a:latin typeface="Times New Roman"/>
                        <a:ea typeface="Times New Roman"/>
                      </a:endParaRPr>
                    </a:p>
                  </a:txBody>
                  <a:tcPr marL="75565" marR="75565" marT="0" marB="0" anchor="ctr"/>
                </a:tc>
                <a:extLst>
                  <a:ext uri="{0D108BD9-81ED-4DB2-BD59-A6C34878D82A}">
                    <a16:rowId xmlns:a16="http://schemas.microsoft.com/office/drawing/2014/main" val="10004"/>
                  </a:ext>
                </a:extLst>
              </a:tr>
              <a:tr h="561906">
                <a:tc>
                  <a:txBody>
                    <a:bodyPr/>
                    <a:lstStyle/>
                    <a:p>
                      <a:pPr marL="0" marR="0" algn="ctr">
                        <a:spcBef>
                          <a:spcPts val="20"/>
                        </a:spcBef>
                        <a:spcAft>
                          <a:spcPts val="20"/>
                        </a:spcAft>
                        <a:tabLst>
                          <a:tab pos="2743200" algn="ctr"/>
                          <a:tab pos="5486400" algn="r"/>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2000" dirty="0">
                          <a:effectLst/>
                        </a:rPr>
                        <a:t>5</a:t>
                      </a:r>
                      <a:endParaRPr lang="en-US" sz="2000" dirty="0">
                        <a:effectLst/>
                        <a:latin typeface="Courier"/>
                        <a:ea typeface="Times New Roman"/>
                        <a:cs typeface="Times New Roman"/>
                      </a:endParaRPr>
                    </a:p>
                  </a:txBody>
                  <a:tcPr marL="75565" marR="75565" marT="0" marB="0" anchor="ctr"/>
                </a:tc>
                <a:tc>
                  <a:txBody>
                    <a:bodyPr/>
                    <a:lstStyle/>
                    <a:p>
                      <a:pPr marL="0" marR="0" algn="l" rtl="0" eaLnBrk="1" latinLnBrk="0" hangingPunct="1">
                        <a:lnSpc>
                          <a:spcPct val="110000"/>
                        </a:lnSpc>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Major Collector</a:t>
                      </a:r>
                    </a:p>
                  </a:txBody>
                  <a:tcPr marL="75565" marR="75565" marT="0" marB="0" anchor="ctr">
                    <a:solidFill>
                      <a:srgbClr val="C00000"/>
                    </a:solidFill>
                  </a:tcPr>
                </a:tc>
                <a:tc>
                  <a:txBody>
                    <a:bodyPr/>
                    <a:lstStyle/>
                    <a:p>
                      <a:pPr marL="0" marR="0">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1600" dirty="0">
                          <a:effectLst/>
                        </a:rPr>
                        <a:t>Major Collector</a:t>
                      </a:r>
                      <a:endParaRPr lang="en-US" sz="1600" dirty="0">
                        <a:effectLst/>
                        <a:latin typeface="Times New Roman"/>
                        <a:ea typeface="Times New Roman"/>
                      </a:endParaRPr>
                    </a:p>
                  </a:txBody>
                  <a:tcPr marL="75565" marR="75565" marT="0" marB="0" anchor="ctr"/>
                </a:tc>
                <a:extLst>
                  <a:ext uri="{0D108BD9-81ED-4DB2-BD59-A6C34878D82A}">
                    <a16:rowId xmlns:a16="http://schemas.microsoft.com/office/drawing/2014/main" val="10005"/>
                  </a:ext>
                </a:extLst>
              </a:tr>
              <a:tr h="561906">
                <a:tc>
                  <a:txBody>
                    <a:bodyPr/>
                    <a:lstStyle/>
                    <a:p>
                      <a:pPr marL="0" marR="0" algn="ctr">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2000" dirty="0">
                          <a:effectLst/>
                        </a:rPr>
                        <a:t>6</a:t>
                      </a:r>
                      <a:endParaRPr lang="en-US" sz="2000" dirty="0">
                        <a:effectLst/>
                        <a:latin typeface="Times New Roman"/>
                        <a:ea typeface="Times New Roman"/>
                      </a:endParaRPr>
                    </a:p>
                  </a:txBody>
                  <a:tcPr marL="75565" marR="75565" marT="0" marB="0" anchor="ctr"/>
                </a:tc>
                <a:tc>
                  <a:txBody>
                    <a:bodyPr/>
                    <a:lstStyle/>
                    <a:p>
                      <a:pPr marL="0" marR="0" algn="l" rtl="0" eaLnBrk="1" latinLnBrk="0" hangingPunct="1">
                        <a:lnSpc>
                          <a:spcPct val="110000"/>
                        </a:lnSpc>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Minor Collector</a:t>
                      </a:r>
                    </a:p>
                  </a:txBody>
                  <a:tcPr marL="75565" marR="75565" marT="0" marB="0" anchor="ctr">
                    <a:solidFill>
                      <a:srgbClr val="C00000"/>
                    </a:solidFill>
                  </a:tcPr>
                </a:tc>
                <a:tc>
                  <a:txBody>
                    <a:bodyPr/>
                    <a:lstStyle/>
                    <a:p>
                      <a:pPr marL="0" marR="0">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1600" dirty="0">
                          <a:effectLst/>
                        </a:rPr>
                        <a:t>Minor Collector</a:t>
                      </a:r>
                      <a:endParaRPr lang="en-US" sz="1600" dirty="0">
                        <a:effectLst/>
                        <a:latin typeface="Times New Roman"/>
                        <a:ea typeface="Times New Roman"/>
                      </a:endParaRPr>
                    </a:p>
                  </a:txBody>
                  <a:tcPr marL="75565" marR="75565" marT="0" marB="0" anchor="ctr"/>
                </a:tc>
                <a:extLst>
                  <a:ext uri="{0D108BD9-81ED-4DB2-BD59-A6C34878D82A}">
                    <a16:rowId xmlns:a16="http://schemas.microsoft.com/office/drawing/2014/main" val="10006"/>
                  </a:ext>
                </a:extLst>
              </a:tr>
              <a:tr h="351192">
                <a:tc>
                  <a:txBody>
                    <a:bodyPr/>
                    <a:lstStyle/>
                    <a:p>
                      <a:pPr marL="0" marR="0" algn="ctr">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2000" dirty="0">
                          <a:effectLst/>
                        </a:rPr>
                        <a:t>7</a:t>
                      </a:r>
                      <a:endParaRPr lang="en-US" sz="2000" dirty="0">
                        <a:effectLst/>
                        <a:latin typeface="Times New Roman"/>
                        <a:ea typeface="Times New Roman"/>
                      </a:endParaRPr>
                    </a:p>
                  </a:txBody>
                  <a:tcPr marL="75565" marR="75565" marT="0" marB="0" anchor="ctr"/>
                </a:tc>
                <a:tc>
                  <a:txBody>
                    <a:bodyPr/>
                    <a:lstStyle/>
                    <a:p>
                      <a:pPr marL="0" marR="0" algn="l" rtl="0" eaLnBrk="1" latinLnBrk="0" hangingPunct="1">
                        <a:lnSpc>
                          <a:spcPct val="110000"/>
                        </a:lnSpc>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kumimoji="0" lang="en-US" sz="1600" kern="1200" dirty="0">
                          <a:solidFill>
                            <a:schemeClr val="bg1"/>
                          </a:solidFill>
                          <a:effectLst/>
                          <a:latin typeface="+mn-lt"/>
                          <a:ea typeface="+mn-ea"/>
                          <a:cs typeface="+mn-cs"/>
                        </a:rPr>
                        <a:t>Local</a:t>
                      </a:r>
                    </a:p>
                  </a:txBody>
                  <a:tcPr marL="75565" marR="75565" marT="0" marB="0" anchor="ctr">
                    <a:solidFill>
                      <a:srgbClr val="C00000"/>
                    </a:solidFill>
                  </a:tcPr>
                </a:tc>
                <a:tc>
                  <a:txBody>
                    <a:bodyPr/>
                    <a:lstStyle/>
                    <a:p>
                      <a:pPr marL="0" marR="0">
                        <a:spcBef>
                          <a:spcPts val="20"/>
                        </a:spcBef>
                        <a:spcAft>
                          <a:spcPts val="20"/>
                        </a:spcAft>
                        <a:tabLst>
                          <a:tab pos="0" algn="l"/>
                          <a:tab pos="274320" algn="l"/>
                          <a:tab pos="548640" algn="l"/>
                          <a:tab pos="720090" algn="l"/>
                          <a:tab pos="1097280" algn="l"/>
                          <a:tab pos="1371600" algn="l"/>
                          <a:tab pos="1645920" algn="l"/>
                          <a:tab pos="1920240" algn="l"/>
                          <a:tab pos="2194560" algn="l"/>
                          <a:tab pos="2468880" algn="l"/>
                          <a:tab pos="2743200" algn="l"/>
                          <a:tab pos="3017520" algn="l"/>
                          <a:tab pos="3291840" algn="l"/>
                          <a:tab pos="3566160" algn="l"/>
                          <a:tab pos="3840480" algn="l"/>
                          <a:tab pos="4114800" algn="l"/>
                          <a:tab pos="4572000" algn="l"/>
                          <a:tab pos="5029200" algn="l"/>
                          <a:tab pos="5486400" algn="l"/>
                          <a:tab pos="5943600" algn="l"/>
                        </a:tabLst>
                      </a:pPr>
                      <a:r>
                        <a:rPr lang="en-US" sz="1600" dirty="0">
                          <a:effectLst/>
                        </a:rPr>
                        <a:t>Local</a:t>
                      </a:r>
                      <a:endParaRPr lang="en-US" sz="1600" dirty="0">
                        <a:effectLst/>
                        <a:latin typeface="Times New Roman"/>
                        <a:ea typeface="Times New Roman"/>
                      </a:endParaRPr>
                    </a:p>
                  </a:txBody>
                  <a:tcPr marL="75565" marR="75565"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156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90310"/>
            <a:ext cx="5791200" cy="1051560"/>
          </a:xfrm>
        </p:spPr>
        <p:txBody>
          <a:bodyPr/>
          <a:lstStyle/>
          <a:p>
            <a:r>
              <a:rPr lang="en-US" b="1" dirty="0"/>
              <a:t>What’s Changed? </a:t>
            </a:r>
          </a:p>
        </p:txBody>
      </p:sp>
      <p:sp>
        <p:nvSpPr>
          <p:cNvPr id="4" name="Slide Number Placeholder 3"/>
          <p:cNvSpPr>
            <a:spLocks noGrp="1"/>
          </p:cNvSpPr>
          <p:nvPr>
            <p:ph type="sldNum" sz="quarter" idx="12"/>
          </p:nvPr>
        </p:nvSpPr>
        <p:spPr/>
        <p:txBody>
          <a:bodyPr/>
          <a:lstStyle/>
          <a:p>
            <a:fld id="{43FCB429-8A15-403D-9842-44D8C03FA0B6}" type="slidenum">
              <a:rPr lang="en-US" smtClean="0"/>
              <a:pPr/>
              <a:t>6</a:t>
            </a:fld>
            <a:endParaRPr lang="en-US" dirty="0"/>
          </a:p>
        </p:txBody>
      </p:sp>
      <p:sp>
        <p:nvSpPr>
          <p:cNvPr id="3" name="Content Placeholder 2"/>
          <p:cNvSpPr>
            <a:spLocks noGrp="1"/>
          </p:cNvSpPr>
          <p:nvPr>
            <p:ph idx="1"/>
          </p:nvPr>
        </p:nvSpPr>
        <p:spPr>
          <a:xfrm>
            <a:off x="4073305" y="1600200"/>
            <a:ext cx="8153400" cy="3886200"/>
          </a:xfrm>
        </p:spPr>
        <p:txBody>
          <a:bodyPr>
            <a:normAutofit/>
          </a:bodyPr>
          <a:lstStyle/>
          <a:p>
            <a:pPr>
              <a:spcAft>
                <a:spcPts val="1000"/>
              </a:spcAft>
            </a:pPr>
            <a:r>
              <a:rPr lang="en-US" sz="2800" dirty="0"/>
              <a:t>Federal Aid system is mature</a:t>
            </a:r>
          </a:p>
          <a:p>
            <a:pPr>
              <a:spcAft>
                <a:spcPts val="1000"/>
              </a:spcAft>
            </a:pPr>
            <a:r>
              <a:rPr lang="en-US" sz="2800" dirty="0"/>
              <a:t>For States, level of coordination for decision-making is high and increasing</a:t>
            </a:r>
          </a:p>
          <a:p>
            <a:pPr>
              <a:spcAft>
                <a:spcPts val="1000"/>
              </a:spcAft>
            </a:pPr>
            <a:r>
              <a:rPr lang="en-US" sz="2800" dirty="0"/>
              <a:t>Geospatial technologies and data acquisition capabilities have grown considerably</a:t>
            </a:r>
          </a:p>
          <a:p>
            <a:pPr>
              <a:spcAft>
                <a:spcPts val="1000"/>
              </a:spcAft>
            </a:pPr>
            <a:r>
              <a:rPr lang="en-US" sz="2800" dirty="0"/>
              <a:t>Roadway design options have increased, to accommodate non-auto modes</a:t>
            </a:r>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Tree>
    <p:extLst>
      <p:ext uri="{BB962C8B-B14F-4D97-AF65-F5344CB8AC3E}">
        <p14:creationId xmlns:p14="http://schemas.microsoft.com/office/powerpoint/2010/main" val="300268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99461"/>
            <a:ext cx="5410200" cy="1051560"/>
          </a:xfrm>
        </p:spPr>
        <p:txBody>
          <a:bodyPr/>
          <a:lstStyle/>
          <a:p>
            <a:r>
              <a:rPr lang="en-US" b="1" dirty="0"/>
              <a:t>Guidance Highlights</a:t>
            </a:r>
          </a:p>
        </p:txBody>
      </p:sp>
      <p:sp>
        <p:nvSpPr>
          <p:cNvPr id="3" name="Content Placeholder 2"/>
          <p:cNvSpPr>
            <a:spLocks noGrp="1"/>
          </p:cNvSpPr>
          <p:nvPr>
            <p:ph idx="1"/>
          </p:nvPr>
        </p:nvSpPr>
        <p:spPr>
          <a:xfrm>
            <a:off x="4572000" y="1646349"/>
            <a:ext cx="7467600" cy="3733800"/>
          </a:xfrm>
        </p:spPr>
        <p:txBody>
          <a:bodyPr>
            <a:normAutofit fontScale="92500"/>
          </a:bodyPr>
          <a:lstStyle/>
          <a:p>
            <a:pPr>
              <a:spcAft>
                <a:spcPts val="1000"/>
              </a:spcAft>
            </a:pPr>
            <a:r>
              <a:rPr lang="en-US" sz="2200" dirty="0"/>
              <a:t>Urban and rural demarcation defined by function not urban area boundary</a:t>
            </a:r>
          </a:p>
          <a:p>
            <a:pPr>
              <a:spcAft>
                <a:spcPts val="1000"/>
              </a:spcAft>
            </a:pPr>
            <a:r>
              <a:rPr lang="en-US" sz="2200" dirty="0"/>
              <a:t>All functional classification exist in urban and rural categories</a:t>
            </a:r>
          </a:p>
          <a:p>
            <a:pPr lvl="1">
              <a:spcAft>
                <a:spcPts val="1000"/>
              </a:spcAft>
            </a:pPr>
            <a:r>
              <a:rPr lang="en-US" sz="1800" dirty="0"/>
              <a:t>New Urban Minor Collector</a:t>
            </a:r>
          </a:p>
          <a:p>
            <a:pPr>
              <a:spcAft>
                <a:spcPts val="1000"/>
              </a:spcAft>
            </a:pPr>
            <a:r>
              <a:rPr lang="en-US" sz="2200" dirty="0"/>
              <a:t>“Rule of Thumb” recommendations on VMT and mileage distributions</a:t>
            </a:r>
          </a:p>
          <a:p>
            <a:pPr>
              <a:spcAft>
                <a:spcPts val="1000"/>
              </a:spcAft>
            </a:pPr>
            <a:r>
              <a:rPr lang="en-US" sz="2200" dirty="0"/>
              <a:t>Future roads – include only if in STIP</a:t>
            </a:r>
          </a:p>
          <a:p>
            <a:pPr>
              <a:spcAft>
                <a:spcPts val="1000"/>
              </a:spcAft>
            </a:pPr>
            <a:r>
              <a:rPr lang="en-US" sz="2200" dirty="0"/>
              <a:t>Assign same FC to ramps as highest FC of connecting roadways </a:t>
            </a:r>
          </a:p>
          <a:p>
            <a:pPr>
              <a:spcAft>
                <a:spcPts val="1000"/>
              </a:spcAft>
            </a:pPr>
            <a:endParaRPr lang="en-US" sz="2200" dirty="0"/>
          </a:p>
          <a:p>
            <a:pPr lvl="1">
              <a:spcAft>
                <a:spcPts val="1000"/>
              </a:spcAft>
            </a:pPr>
            <a:endParaRPr lang="en-US" sz="1400" dirty="0"/>
          </a:p>
          <a:p>
            <a:pPr>
              <a:spcAft>
                <a:spcPts val="1000"/>
              </a:spcAft>
            </a:pPr>
            <a:endParaRPr lang="en-US" sz="2200" dirty="0"/>
          </a:p>
          <a:p>
            <a:pPr>
              <a:spcAft>
                <a:spcPts val="1000"/>
              </a:spcAft>
            </a:pPr>
            <a:endParaRPr lang="en-US" sz="2200" dirty="0"/>
          </a:p>
          <a:p>
            <a:pPr lvl="1">
              <a:spcAft>
                <a:spcPts val="1000"/>
              </a:spcAft>
            </a:pPr>
            <a:endParaRPr lang="en-US" sz="1800" dirty="0"/>
          </a:p>
          <a:p>
            <a:pPr lvl="1">
              <a:spcAft>
                <a:spcPts val="1000"/>
              </a:spcAft>
            </a:pPr>
            <a:endParaRPr lang="en-US" sz="1800" dirty="0"/>
          </a:p>
        </p:txBody>
      </p:sp>
      <p:sp>
        <p:nvSpPr>
          <p:cNvPr id="5" name="Slide Number Placeholder 4"/>
          <p:cNvSpPr>
            <a:spLocks noGrp="1"/>
          </p:cNvSpPr>
          <p:nvPr>
            <p:ph type="sldNum" sz="quarter" idx="12"/>
          </p:nvPr>
        </p:nvSpPr>
        <p:spPr/>
        <p:txBody>
          <a:bodyPr/>
          <a:lstStyle/>
          <a:p>
            <a:fld id="{43FCB429-8A15-403D-9842-44D8C03FA0B6}" type="slidenum">
              <a:rPr lang="en-US" smtClean="0"/>
              <a:pPr/>
              <a:t>7</a:t>
            </a:fld>
            <a:endParaRPr lang="en-US" dirty="0"/>
          </a:p>
        </p:txBody>
      </p:sp>
      <p:pic>
        <p:nvPicPr>
          <p:cNvPr id="7" name="Picture 6" descr="http://upload.wikimedia.org/wikipedia/commons/9/9e/PageMillRoad.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25241"/>
            <a:ext cx="3428999" cy="1769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98090" y="2821508"/>
            <a:ext cx="3067157" cy="276999"/>
          </a:xfrm>
          <a:prstGeom prst="rect">
            <a:avLst/>
          </a:prstGeom>
        </p:spPr>
        <p:txBody>
          <a:bodyPr wrap="square">
            <a:spAutoFit/>
          </a:bodyPr>
          <a:lstStyle/>
          <a:p>
            <a:r>
              <a:rPr lang="en-US" sz="1200" b="1" i="1" dirty="0">
                <a:solidFill>
                  <a:schemeClr val="bg1">
                    <a:lumMod val="95000"/>
                  </a:schemeClr>
                </a:solidFill>
              </a:rPr>
              <a:t>Other Principal Arterial in California</a:t>
            </a:r>
          </a:p>
        </p:txBody>
      </p:sp>
      <p:pic>
        <p:nvPicPr>
          <p:cNvPr id="9" name="Picture 8" descr="I95_VA_NB123.jpg"/>
          <p:cNvPicPr/>
          <p:nvPr/>
        </p:nvPicPr>
        <p:blipFill>
          <a:blip r:embed="rId3" cstate="print"/>
          <a:stretch>
            <a:fillRect/>
          </a:stretch>
        </p:blipFill>
        <p:spPr>
          <a:xfrm>
            <a:off x="136556" y="3617267"/>
            <a:ext cx="3429000" cy="1833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281939" y="5816567"/>
            <a:ext cx="3299460" cy="276999"/>
          </a:xfrm>
          <a:prstGeom prst="rect">
            <a:avLst/>
          </a:prstGeom>
        </p:spPr>
        <p:txBody>
          <a:bodyPr wrap="square">
            <a:spAutoFit/>
          </a:bodyPr>
          <a:lstStyle/>
          <a:p>
            <a:r>
              <a:rPr lang="en-US" sz="1200" b="1" i="1" dirty="0">
                <a:solidFill>
                  <a:schemeClr val="bg1">
                    <a:lumMod val="95000"/>
                  </a:schemeClr>
                </a:solidFill>
              </a:rPr>
              <a:t>HOV lane on Interstate 95 in Woodbridge, VA</a:t>
            </a:r>
          </a:p>
        </p:txBody>
      </p:sp>
    </p:spTree>
    <p:extLst>
      <p:ext uri="{BB962C8B-B14F-4D97-AF65-F5344CB8AC3E}">
        <p14:creationId xmlns:p14="http://schemas.microsoft.com/office/powerpoint/2010/main" val="789190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28600"/>
            <a:ext cx="6324600" cy="1143000"/>
          </a:xfrm>
        </p:spPr>
        <p:txBody>
          <a:bodyPr>
            <a:normAutofit fontScale="90000"/>
          </a:bodyPr>
          <a:lstStyle/>
          <a:p>
            <a:r>
              <a:rPr lang="en-US" b="1" dirty="0"/>
              <a:t>Functional Classification (FC)  Decision Tree</a:t>
            </a:r>
          </a:p>
        </p:txBody>
      </p:sp>
      <p:sp>
        <p:nvSpPr>
          <p:cNvPr id="3" name="Slide Number Placeholder 2"/>
          <p:cNvSpPr>
            <a:spLocks noGrp="1"/>
          </p:cNvSpPr>
          <p:nvPr>
            <p:ph type="sldNum" sz="quarter" idx="12"/>
          </p:nvPr>
        </p:nvSpPr>
        <p:spPr/>
        <p:txBody>
          <a:bodyPr/>
          <a:lstStyle/>
          <a:p>
            <a:fld id="{43FCB429-8A15-403D-9842-44D8C03FA0B6}" type="slidenum">
              <a:rPr lang="en-US" smtClean="0"/>
              <a:pPr/>
              <a:t>8</a:t>
            </a:fld>
            <a:endParaRPr lang="en-US" dirty="0"/>
          </a:p>
        </p:txBody>
      </p:sp>
      <p:graphicFrame>
        <p:nvGraphicFramePr>
          <p:cNvPr id="10" name="Diagram 9"/>
          <p:cNvGraphicFramePr/>
          <p:nvPr>
            <p:extLst>
              <p:ext uri="{D42A27DB-BD31-4B8C-83A1-F6EECF244321}">
                <p14:modId xmlns:p14="http://schemas.microsoft.com/office/powerpoint/2010/main" val="78070184"/>
              </p:ext>
            </p:extLst>
          </p:nvPr>
        </p:nvGraphicFramePr>
        <p:xfrm>
          <a:off x="3962400" y="163195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2524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52400"/>
            <a:ext cx="8890518" cy="1325563"/>
          </a:xfrm>
        </p:spPr>
        <p:txBody>
          <a:bodyPr/>
          <a:lstStyle/>
          <a:p>
            <a:r>
              <a:rPr lang="en-US" b="1" dirty="0"/>
              <a:t>Mobility vs. Accessibility</a:t>
            </a:r>
          </a:p>
        </p:txBody>
      </p:sp>
      <p:sp>
        <p:nvSpPr>
          <p:cNvPr id="3" name="Slide Number Placeholder 2"/>
          <p:cNvSpPr>
            <a:spLocks noGrp="1"/>
          </p:cNvSpPr>
          <p:nvPr>
            <p:ph type="sldNum" sz="quarter" idx="12"/>
          </p:nvPr>
        </p:nvSpPr>
        <p:spPr/>
        <p:txBody>
          <a:bodyPr/>
          <a:lstStyle/>
          <a:p>
            <a:fld id="{43FCB429-8A15-403D-9842-44D8C03FA0B6}" type="slidenum">
              <a:rPr lang="en-US" smtClean="0"/>
              <a:pPr/>
              <a:t>9</a:t>
            </a:fld>
            <a:endParaRPr lang="en-US" dirty="0"/>
          </a:p>
        </p:txBody>
      </p:sp>
      <p:pic>
        <p:nvPicPr>
          <p:cNvPr id="22" name="Picture 21"/>
          <p:cNvPicPr/>
          <p:nvPr/>
        </p:nvPicPr>
        <p:blipFill rotWithShape="1">
          <a:blip r:embed="rId3" cstate="print">
            <a:extLst>
              <a:ext uri="{28A0092B-C50C-407E-A947-70E740481C1C}">
                <a14:useLocalDpi xmlns:a14="http://schemas.microsoft.com/office/drawing/2010/main" val="0"/>
              </a:ext>
            </a:extLst>
          </a:blip>
          <a:srcRect l="2120" t="17598" r="37319" b="29509"/>
          <a:stretch/>
        </p:blipFill>
        <p:spPr bwMode="auto">
          <a:xfrm>
            <a:off x="2819400" y="1143000"/>
            <a:ext cx="8153400" cy="487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9722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1-FHWA-Diamond-0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FHWA-Diamond-01.potx" id="{E0ECDBD2-DD11-4AF5-AD7F-7FDCE2FF818E}" vid="{79377D17-7B7D-45ED-8F85-2FC58A3BB6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5007</TotalTime>
  <Words>3243</Words>
  <Application>Microsoft Office PowerPoint</Application>
  <PresentationFormat>Widescreen</PresentationFormat>
  <Paragraphs>615</Paragraphs>
  <Slides>48</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Arial</vt:lpstr>
      <vt:lpstr>Calibri</vt:lpstr>
      <vt:lpstr>Calibri Light</vt:lpstr>
      <vt:lpstr>Constantia</vt:lpstr>
      <vt:lpstr>Courier</vt:lpstr>
      <vt:lpstr>Symbol</vt:lpstr>
      <vt:lpstr>Times New Roman</vt:lpstr>
      <vt:lpstr>Office Theme</vt:lpstr>
      <vt:lpstr>2021-FHWA-Diamond-01</vt:lpstr>
      <vt:lpstr>FHWA’s Functional  Classification and Adjusted Urban Area Boundary Guidelines</vt:lpstr>
      <vt:lpstr>PowerPoint Presentation</vt:lpstr>
      <vt:lpstr>Overview</vt:lpstr>
      <vt:lpstr>Document Overview</vt:lpstr>
      <vt:lpstr>Contents</vt:lpstr>
      <vt:lpstr>What’s Changed? </vt:lpstr>
      <vt:lpstr>Guidance Highlights</vt:lpstr>
      <vt:lpstr>Functional Classification (FC)  Decision Tree</vt:lpstr>
      <vt:lpstr>Mobility vs. Accessibility</vt:lpstr>
      <vt:lpstr>FC Concepts - Mobility</vt:lpstr>
      <vt:lpstr>FC Concepts - Access</vt:lpstr>
      <vt:lpstr>FC Influencers</vt:lpstr>
      <vt:lpstr>FC Concepts: Continuity</vt:lpstr>
      <vt:lpstr>Principal Arterials Characteristics</vt:lpstr>
      <vt:lpstr>Minor Arterials- Characteristics</vt:lpstr>
      <vt:lpstr>Major Collectors- Characteristics</vt:lpstr>
      <vt:lpstr>Minor Collectors- Characteristics</vt:lpstr>
      <vt:lpstr>FC – Typical Rural and Urban Distinctions</vt:lpstr>
      <vt:lpstr>PowerPoint Presentation</vt:lpstr>
      <vt:lpstr>FC – Flexibility and Overlap</vt:lpstr>
      <vt:lpstr>FC – Typical Characteristics</vt:lpstr>
      <vt:lpstr>FC – Mileage/VMT Guidelines (Rural System)</vt:lpstr>
      <vt:lpstr>FC – Mileage/VMT Guidelines (Urban System)</vt:lpstr>
      <vt:lpstr>FC – Mileage/VMT Guidelines</vt:lpstr>
      <vt:lpstr>FC – Mileage/VMT Guidelines</vt:lpstr>
      <vt:lpstr>FC Update Triggers</vt:lpstr>
      <vt:lpstr>FC – Validation/Review</vt:lpstr>
      <vt:lpstr>FC Good Practice - Steps/Schedule</vt:lpstr>
      <vt:lpstr>Map Colors</vt:lpstr>
      <vt:lpstr>PowerPoint Presentation</vt:lpstr>
      <vt:lpstr>PowerPoint Presentation</vt:lpstr>
      <vt:lpstr>PowerPoint Presentation</vt:lpstr>
      <vt:lpstr>Census Urban Area Boundaries –  Adjustment Considerations</vt:lpstr>
      <vt:lpstr>Census Urban Area Boundaries –  Adjustment Considerations</vt:lpstr>
      <vt:lpstr>PowerPoint Presentation</vt:lpstr>
      <vt:lpstr>Relationship between Functional Class  &amp; Adjusted Urban Area Boundaries Federal-Aid Highway System Impact</vt:lpstr>
      <vt:lpstr>PowerPoint Presentation</vt:lpstr>
      <vt:lpstr>Summary of Common Errors  in Adjusting 2010 Census Urban Boundaries</vt:lpstr>
      <vt:lpstr>Common Errors Found  in Adjusting 2010  Census Urban Areas</vt:lpstr>
      <vt:lpstr>Common Errors Found </vt:lpstr>
      <vt:lpstr>Common Errors Found </vt:lpstr>
      <vt:lpstr>Common Errors Found </vt:lpstr>
      <vt:lpstr>PowerPoint Presentation</vt:lpstr>
      <vt:lpstr>PowerPoint Presentation</vt:lpstr>
      <vt:lpstr>Adjusted Urban Area Boundaries  Guideline Summaries</vt:lpstr>
      <vt:lpstr>Example of Benefit in Adjusting Census Urban Areas</vt:lpstr>
      <vt:lpstr>PowerPoint Presentation</vt:lpstr>
      <vt:lpstr>PowerPoint Presentation</vt:lpstr>
    </vt:vector>
  </TitlesOfParts>
  <Company>Wilbur Smith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Vary</dc:creator>
  <cp:lastModifiedBy>Yoder, Supin (FHWA)</cp:lastModifiedBy>
  <cp:revision>346</cp:revision>
  <cp:lastPrinted>2012-10-19T20:48:27Z</cp:lastPrinted>
  <dcterms:created xsi:type="dcterms:W3CDTF">2011-09-09T23:05:25Z</dcterms:created>
  <dcterms:modified xsi:type="dcterms:W3CDTF">2022-03-03T21:24:28Z</dcterms:modified>
</cp:coreProperties>
</file>