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00" r:id="rId2"/>
    <p:sldId id="361" r:id="rId3"/>
    <p:sldId id="364" r:id="rId4"/>
    <p:sldId id="365" r:id="rId5"/>
    <p:sldId id="366" r:id="rId6"/>
    <p:sldId id="367" r:id="rId7"/>
    <p:sldId id="368" r:id="rId8"/>
    <p:sldId id="411" r:id="rId9"/>
    <p:sldId id="412" r:id="rId10"/>
    <p:sldId id="413" r:id="rId11"/>
    <p:sldId id="414" r:id="rId12"/>
    <p:sldId id="415" r:id="rId13"/>
    <p:sldId id="301" r:id="rId14"/>
    <p:sldId id="371" r:id="rId15"/>
    <p:sldId id="403" r:id="rId16"/>
    <p:sldId id="404" r:id="rId17"/>
    <p:sldId id="405" r:id="rId18"/>
    <p:sldId id="406" r:id="rId19"/>
    <p:sldId id="374" r:id="rId20"/>
    <p:sldId id="379" r:id="rId21"/>
    <p:sldId id="410" r:id="rId22"/>
    <p:sldId id="380" r:id="rId23"/>
    <p:sldId id="381" r:id="rId24"/>
    <p:sldId id="382" r:id="rId25"/>
    <p:sldId id="383" r:id="rId26"/>
    <p:sldId id="401" r:id="rId27"/>
    <p:sldId id="402" r:id="rId28"/>
    <p:sldId id="384" r:id="rId29"/>
    <p:sldId id="385" r:id="rId30"/>
    <p:sldId id="386" r:id="rId31"/>
    <p:sldId id="387" r:id="rId32"/>
    <p:sldId id="388" r:id="rId33"/>
    <p:sldId id="389" r:id="rId34"/>
    <p:sldId id="399" r:id="rId35"/>
    <p:sldId id="400" r:id="rId36"/>
    <p:sldId id="390" r:id="rId37"/>
    <p:sldId id="363" r:id="rId38"/>
    <p:sldId id="356" r:id="rId39"/>
    <p:sldId id="357" r:id="rId40"/>
    <p:sldId id="359" r:id="rId41"/>
    <p:sldId id="358" r:id="rId42"/>
    <p:sldId id="420" r:id="rId43"/>
    <p:sldId id="360" r:id="rId44"/>
    <p:sldId id="370" r:id="rId45"/>
    <p:sldId id="391" r:id="rId46"/>
    <p:sldId id="407" r:id="rId47"/>
    <p:sldId id="408" r:id="rId48"/>
    <p:sldId id="409" r:id="rId49"/>
    <p:sldId id="393" r:id="rId50"/>
    <p:sldId id="394" r:id="rId51"/>
    <p:sldId id="416" r:id="rId52"/>
    <p:sldId id="417" r:id="rId53"/>
    <p:sldId id="418" r:id="rId54"/>
    <p:sldId id="419" r:id="rId55"/>
    <p:sldId id="396" r:id="rId56"/>
    <p:sldId id="397" r:id="rId57"/>
    <p:sldId id="398" r:id="rId5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y P. Packard" initials="CPP" lastIdx="7" clrIdx="0">
    <p:extLst/>
  </p:cmAuthor>
  <p:cmAuthor id="2" name="Moser, Kelli" initials="KD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E6F4FF"/>
    <a:srgbClr val="E6F4F4"/>
    <a:srgbClr val="A40000"/>
    <a:srgbClr val="1B396F"/>
    <a:srgbClr val="1F4283"/>
    <a:srgbClr val="050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2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2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FC65B-9DB3-447A-B124-A738FD9C8185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06F28-850F-4070-BAFD-8C1D8F86B5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382BCBC-BC1F-49FF-9795-0DF8221B8526}" type="datetimeFigureOut">
              <a:rPr lang="en-US" smtClean="0"/>
              <a:pPr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24070D-343A-41A8-B8E1-34F3348194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47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6151628"/>
            <a:ext cx="4324044" cy="365125"/>
          </a:xfrm>
        </p:spPr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6185179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61567"/>
            <a:ext cx="1143000" cy="365125"/>
          </a:xfrm>
        </p:spPr>
        <p:txBody>
          <a:bodyPr/>
          <a:lstStyle/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10951856" y="6161567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72279" y="6161567"/>
            <a:ext cx="7084177" cy="365125"/>
          </a:xfrm>
        </p:spPr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32656" y="6201323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72279" y="62013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1856" y="6201323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32656" y="6181445"/>
            <a:ext cx="11430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72279" y="6181445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51856" y="6181445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Change Management Board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  <a:solidFill>
            <a:srgbClr val="C00000"/>
          </a:solidFill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396F"/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40000"/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1F4283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6151628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01/27/2015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6151628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6151628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2" descr="image001"/>
          <p:cNvPicPr>
            <a:picLocks noChangeAspect="1" noChangeArrowheads="1"/>
          </p:cNvPicPr>
          <p:nvPr userDrawn="1"/>
        </p:nvPicPr>
        <p:blipFill rotWithShape="1"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0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lobal.gotomeeting.com/join/68178618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Frank.Deasy@dot.state.fl.us" TargetMode="External"/><Relationship Id="rId2" Type="http://schemas.openxmlformats.org/officeDocument/2006/relationships/hyperlink" Target="mailto:Randy.Pierce@dot.state.fl.u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Pierce@dot.state.fl.u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Pierce@dot.state.fl.us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Pierce@dot.state.fl.u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Pierce@dot.state.fl.u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mark.laird@sunguide.info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t.state.fl.us/trafficoperations/ITS/Projects_Deploy/CMB.shtm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Gpq2fl-LQAhUE8mMKHQL6DLEQjRwIBw&amp;url=http://dir.indiamart.com/hyderabad/cctv-camera.html&amp;psig=AFQjCNEOA68ZebCpqXHB8elq2rQLWhF7rw&amp;ust=1481203505776872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Derek.Vollmer@dot.state.fl.us" TargetMode="External"/><Relationship Id="rId2" Type="http://schemas.openxmlformats.org/officeDocument/2006/relationships/hyperlink" Target="mailto:Bryan.Homayouni@cfxway.com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Pierce@dot.state.fl.u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Randy.Pierce@dot.state.fl.us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167.251/" TargetMode="External"/><Relationship Id="rId2" Type="http://schemas.openxmlformats.org/officeDocument/2006/relationships/hyperlink" Target="http://192.168.167.227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3" y="1270034"/>
            <a:ext cx="9802137" cy="1848947"/>
          </a:xfrm>
        </p:spPr>
        <p:txBody>
          <a:bodyPr>
            <a:normAutofit/>
          </a:bodyPr>
          <a:lstStyle/>
          <a:p>
            <a:r>
              <a:rPr lang="en-US" sz="5100" dirty="0"/>
              <a:t>Change Management Board Meeting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22800" y="3674533"/>
            <a:ext cx="6880221" cy="2641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US" sz="3600" dirty="0"/>
              <a:t>Video Conference: CO-Burns Video Bridge 2</a:t>
            </a:r>
          </a:p>
          <a:p>
            <a:pPr algn="l"/>
            <a:r>
              <a:rPr lang="en-US" sz="3600" dirty="0"/>
              <a:t>Audio Only: 850-414-3101</a:t>
            </a:r>
          </a:p>
          <a:p>
            <a:pPr algn="l"/>
            <a:r>
              <a:rPr lang="en-US" sz="3600" b="1" dirty="0">
                <a:solidFill>
                  <a:srgbClr val="C00000"/>
                </a:solidFill>
              </a:rPr>
              <a:t>Do NOT Put On Hold              Call is Being Recorded</a:t>
            </a:r>
          </a:p>
          <a:p>
            <a:pPr algn="l"/>
            <a:r>
              <a:rPr lang="en-US" sz="3600" dirty="0"/>
              <a:t>GoToMeeting:</a:t>
            </a:r>
          </a:p>
          <a:p>
            <a:pPr algn="l"/>
            <a:r>
              <a:rPr lang="en-US" sz="3600" dirty="0">
                <a:hlinkClick r:id="rId2"/>
              </a:rPr>
              <a:t>https://global.gotomeeting.com/join/681786189</a:t>
            </a:r>
            <a:r>
              <a:rPr lang="en-US" sz="3600" dirty="0"/>
              <a:t> </a:t>
            </a:r>
          </a:p>
          <a:p>
            <a:pPr algn="l"/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0" name="Subtitle 3"/>
          <p:cNvSpPr txBox="1">
            <a:spLocks/>
          </p:cNvSpPr>
          <p:nvPr/>
        </p:nvSpPr>
        <p:spPr>
          <a:xfrm>
            <a:off x="7819493" y="3056469"/>
            <a:ext cx="3570291" cy="50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Thursday, January 19,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282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251" y="1"/>
            <a:ext cx="8385246" cy="864704"/>
          </a:xfrm>
        </p:spPr>
        <p:txBody>
          <a:bodyPr>
            <a:normAutofit/>
          </a:bodyPr>
          <a:lstStyle/>
          <a:p>
            <a:r>
              <a:rPr lang="en-US" dirty="0"/>
              <a:t>ITS WAN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102179"/>
            <a:ext cx="9826419" cy="4947557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/>
              <a:t>Tallahassee Fiber Ring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400" dirty="0"/>
              <a:t>Network is operational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Logical configuration of hardware is complete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Provides traffic camera video to State Emergency Operations Center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200" dirty="0">
                <a:solidFill>
                  <a:prstClr val="black"/>
                </a:solidFill>
              </a:rPr>
              <a:t>Used during Hurricane Matthew in Oct. 2016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Enhances connectivity to ITS WAN for TERL and District 3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Near completion for District 3 and COT testing of multicast.  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endParaRPr lang="en-US" sz="2400" dirty="0"/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01/19/2017</a:t>
            </a:r>
          </a:p>
        </p:txBody>
      </p:sp>
    </p:spTree>
    <p:extLst>
      <p:ext uri="{BB962C8B-B14F-4D97-AF65-F5344CB8AC3E}">
        <p14:creationId xmlns:p14="http://schemas.microsoft.com/office/powerpoint/2010/main" val="510382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250" y="1"/>
            <a:ext cx="8345489" cy="864704"/>
          </a:xfrm>
        </p:spPr>
        <p:txBody>
          <a:bodyPr>
            <a:normAutofit/>
          </a:bodyPr>
          <a:lstStyle/>
          <a:p>
            <a:r>
              <a:rPr lang="en-US" dirty="0"/>
              <a:t>ITS WAN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904" y="1020535"/>
            <a:ext cx="10654748" cy="5167993"/>
          </a:xfrm>
        </p:spPr>
        <p:txBody>
          <a:bodyPr>
            <a:normAutofit fontScale="70000" lnSpcReduction="20000"/>
          </a:bodyPr>
          <a:lstStyle/>
          <a:p>
            <a:pPr lvl="0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ITS WAN – District IP Re-allocation Effort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All Districts have been notified of their assigned CIDR blocks for the Next Generation Statewide Network.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District 5 is actively migrating to assigned CIDR blocks and this step must be completed prior to statewide adoption.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District 6 and MDX are using their assigned CIDR blocks for new deployments</a:t>
            </a:r>
          </a:p>
          <a:p>
            <a:pPr lvl="0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sz="3200" dirty="0">
                <a:solidFill>
                  <a:prstClr val="black"/>
                </a:solidFill>
              </a:rPr>
              <a:t>Multicast (Re)Addressing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D3, D4 &amp; D6 completed their multicast addressing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r>
              <a:rPr lang="en-US" sz="2600" dirty="0">
                <a:solidFill>
                  <a:prstClr val="black"/>
                </a:solidFill>
              </a:rPr>
              <a:t>Continued testing with D3.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Remaining Districts should (re)address their multicast devices now to resolve any overlapping addresses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D1, D5, D7 &amp; MDX are in process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D2 and FTE not implemented at Layer 3 at this time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Multicast video can then be shared statewide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</a:pPr>
            <a:r>
              <a:rPr lang="en-US" sz="2800" dirty="0">
                <a:solidFill>
                  <a:prstClr val="black"/>
                </a:solidFill>
              </a:rPr>
              <a:t>Goal is to have statewide video available at the State Emergency Operations Center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01/19/2017</a:t>
            </a:r>
          </a:p>
        </p:txBody>
      </p:sp>
    </p:spTree>
    <p:extLst>
      <p:ext uri="{BB962C8B-B14F-4D97-AF65-F5344CB8AC3E}">
        <p14:creationId xmlns:p14="http://schemas.microsoft.com/office/powerpoint/2010/main" val="154097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4250" y="1"/>
            <a:ext cx="8415063" cy="864704"/>
          </a:xfrm>
        </p:spPr>
        <p:txBody>
          <a:bodyPr>
            <a:normAutofit/>
          </a:bodyPr>
          <a:lstStyle/>
          <a:p>
            <a:r>
              <a:rPr lang="en-US" dirty="0"/>
              <a:t>ITS WAN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4250" y="950914"/>
            <a:ext cx="10492342" cy="5237615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Upgrade Statewide Microwave System (SMS) Project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Many ITS WAN project put on hold and will be worked into the SMS Upgrade Project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Previous project are now folded into D5 RTMC relocation project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D5/Turkey Lake Redundancy Project -TBD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Tolls Middleware Application – TBD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D5/Deland to I-95 - TBD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D5 to D2 via I-95 - TBD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D5 to D7 Link Upgrade project – TBD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Southeast Florida Fiber Re-route Project at Commercial Blvd (D4/D6/</a:t>
            </a:r>
            <a:r>
              <a:rPr lang="en-US" dirty="0" err="1">
                <a:solidFill>
                  <a:prstClr val="black"/>
                </a:solidFill>
              </a:rPr>
              <a:t>Andytown</a:t>
            </a:r>
            <a:r>
              <a:rPr lang="en-US" dirty="0">
                <a:solidFill>
                  <a:prstClr val="black"/>
                </a:solidFill>
              </a:rPr>
              <a:t>/FTE Pompano/McArthur Sunrise) – TBD. 	</a:t>
            </a:r>
          </a:p>
          <a:p>
            <a:pPr lvl="2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r>
              <a:rPr lang="en-US" dirty="0">
                <a:solidFill>
                  <a:prstClr val="black"/>
                </a:solidFill>
              </a:rPr>
              <a:t>District 4 and 6 IP Management Address overlap – Managed Lanes Project - TBD</a:t>
            </a:r>
          </a:p>
          <a:p>
            <a:pPr lvl="1">
              <a:lnSpc>
                <a:spcPct val="90000"/>
              </a:lnSpc>
              <a:buClr>
                <a:srgbClr val="4F81BD">
                  <a:lumMod val="75000"/>
                </a:srgbClr>
              </a:buClr>
              <a:buFontTx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01/19/2017</a:t>
            </a:r>
          </a:p>
        </p:txBody>
      </p:sp>
    </p:spTree>
    <p:extLst>
      <p:ext uri="{BB962C8B-B14F-4D97-AF65-F5344CB8AC3E}">
        <p14:creationId xmlns:p14="http://schemas.microsoft.com/office/powerpoint/2010/main" val="2466216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Randy Pierce &amp; Frank </a:t>
            </a:r>
            <a:r>
              <a:rPr lang="en-US" dirty="0" err="1"/>
              <a:t>Deasy</a:t>
            </a:r>
            <a:r>
              <a:rPr lang="en-US" dirty="0"/>
              <a:t>, P.E.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Randy.Pierce@dot.state.fl.us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Frank.Deasy@dot.state.fl.us</a:t>
            </a:r>
            <a:r>
              <a:rPr lang="nl-NL" dirty="0"/>
              <a:t> </a:t>
            </a:r>
            <a:endParaRPr lang="nl-N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700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SunGuide Software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Derek Vollmer, P.E.,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374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702" y="0"/>
            <a:ext cx="8504515" cy="864705"/>
          </a:xfrm>
        </p:spPr>
        <p:txBody>
          <a:bodyPr/>
          <a:lstStyle/>
          <a:p>
            <a:r>
              <a:rPr lang="en-US" dirty="0"/>
              <a:t>Status of Upgrades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53548"/>
            <a:ext cx="10377489" cy="5147775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/>
              <a:t>City of Tallahassee (</a:t>
            </a:r>
            <a:r>
              <a:rPr lang="en-US" sz="3200" dirty="0" err="1"/>
              <a:t>CoT</a:t>
            </a:r>
            <a:r>
              <a:rPr lang="en-US" sz="3200" dirty="0"/>
              <a:t>) upgraded to 6.2</a:t>
            </a:r>
          </a:p>
          <a:p>
            <a:r>
              <a:rPr lang="en-US" sz="3200" dirty="0"/>
              <a:t>D7 upgrade to 6.2</a:t>
            </a:r>
          </a:p>
          <a:p>
            <a:r>
              <a:rPr lang="en-US" sz="3200" dirty="0"/>
              <a:t>D6 upgraded to 6.2</a:t>
            </a:r>
          </a:p>
          <a:p>
            <a:r>
              <a:rPr lang="en-US" sz="3200" dirty="0"/>
              <a:t>CFX upgraded to 6.2</a:t>
            </a:r>
          </a:p>
          <a:p>
            <a:r>
              <a:rPr lang="en-US" sz="3200" dirty="0"/>
              <a:t>D4 upgraded to 6.2</a:t>
            </a:r>
          </a:p>
          <a:p>
            <a:r>
              <a:rPr lang="en-US" sz="3200" dirty="0"/>
              <a:t>D2 upgraded to 6.2 last week</a:t>
            </a:r>
          </a:p>
          <a:p>
            <a:r>
              <a:rPr lang="en-US" sz="3200" dirty="0"/>
              <a:t>MDX remote upgrade this week</a:t>
            </a:r>
          </a:p>
          <a:p>
            <a:r>
              <a:rPr lang="en-US" sz="3200" dirty="0"/>
              <a:t>D5 reached out for 6.2 upgrade</a:t>
            </a:r>
          </a:p>
          <a:p>
            <a:r>
              <a:rPr lang="en-US" sz="3200" dirty="0"/>
              <a:t>D1 reached out for 6.2 upgrade</a:t>
            </a:r>
          </a:p>
          <a:p>
            <a:r>
              <a:rPr lang="en-US" sz="3200" dirty="0"/>
              <a:t>D3 reached out for 6.2 upgrade</a:t>
            </a:r>
          </a:p>
          <a:p>
            <a:r>
              <a:rPr lang="en-US" sz="3200" dirty="0"/>
              <a:t>FTE reached out for 6.2 upgrade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01/19/2017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7348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Release 7.0 FAT tentative for week of February 27</a:t>
            </a:r>
            <a:r>
              <a:rPr lang="en-US" baseline="30000" dirty="0"/>
              <a:t>th</a:t>
            </a:r>
            <a:r>
              <a:rPr lang="en-US" dirty="0"/>
              <a:t>, 2017.</a:t>
            </a:r>
          </a:p>
          <a:p>
            <a:r>
              <a:rPr lang="en-US" dirty="0"/>
              <a:t>Release 7.0 IV&amp;V tentative for week of March 20</a:t>
            </a:r>
            <a:r>
              <a:rPr lang="en-US" baseline="30000" dirty="0"/>
              <a:t>th</a:t>
            </a:r>
            <a:r>
              <a:rPr lang="en-US" dirty="0"/>
              <a:t>, 2017</a:t>
            </a:r>
          </a:p>
          <a:p>
            <a:pPr lvl="1"/>
            <a:r>
              <a:rPr lang="en-US" dirty="0"/>
              <a:t>Will release installer to Districts with test systems prior to this week.</a:t>
            </a:r>
          </a:p>
          <a:p>
            <a:r>
              <a:rPr lang="en-US" dirty="0"/>
              <a:t>Release 7.1 design review needs to be scheduled</a:t>
            </a:r>
          </a:p>
          <a:p>
            <a:r>
              <a:rPr lang="en-US" dirty="0"/>
              <a:t>Release 7.1 FAT tentative early May</a:t>
            </a:r>
          </a:p>
          <a:p>
            <a:r>
              <a:rPr lang="en-US" dirty="0"/>
              <a:t>Prepping to have short weekly SSUG meetings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01/19/2017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Change Management Board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2673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Hotfixes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414021"/>
            <a:ext cx="10018713" cy="3787302"/>
          </a:xfrm>
        </p:spPr>
        <p:txBody>
          <a:bodyPr>
            <a:normAutofit/>
          </a:bodyPr>
          <a:lstStyle/>
          <a:p>
            <a:r>
              <a:rPr lang="en-US" dirty="0"/>
              <a:t>Executive notification hotfix released for 6.1 and 6.2, but put on hold after issues discovered.</a:t>
            </a:r>
          </a:p>
          <a:p>
            <a:pPr lvl="1"/>
            <a:r>
              <a:rPr lang="en-US" dirty="0"/>
              <a:t>Issues reported have been fixed</a:t>
            </a:r>
          </a:p>
          <a:p>
            <a:pPr lvl="1"/>
            <a:r>
              <a:rPr lang="en-US" dirty="0"/>
              <a:t>Additional minor changes include:</a:t>
            </a:r>
          </a:p>
          <a:p>
            <a:pPr lvl="2"/>
            <a:r>
              <a:rPr lang="en-US" dirty="0"/>
              <a:t>Removed status from e-mail subject</a:t>
            </a:r>
          </a:p>
          <a:p>
            <a:pPr lvl="2"/>
            <a:r>
              <a:rPr lang="en-US" dirty="0"/>
              <a:t>Added Road Closed Duration field </a:t>
            </a:r>
          </a:p>
          <a:p>
            <a:pPr lvl="2"/>
            <a:r>
              <a:rPr lang="en-US" dirty="0"/>
              <a:t>Combined narrative and response actions</a:t>
            </a:r>
          </a:p>
          <a:p>
            <a:pPr lvl="2"/>
            <a:r>
              <a:rPr lang="en-US" dirty="0"/>
              <a:t>Removed text at top of e-mail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01/19/2017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Change Management Board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047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Data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Wavetronix SS126</a:t>
            </a:r>
          </a:p>
          <a:p>
            <a:r>
              <a:rPr lang="en-US" dirty="0"/>
              <a:t>Discovered by District 6</a:t>
            </a:r>
          </a:p>
          <a:p>
            <a:r>
              <a:rPr lang="en-US" dirty="0"/>
              <a:t>SS126 protocol had some new messages causing issues</a:t>
            </a:r>
          </a:p>
          <a:p>
            <a:r>
              <a:rPr lang="en-US" dirty="0"/>
              <a:t>Fixed for District 6, hotfix to follow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01/19/2017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Change Management Board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69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Derek Vollmer, P.E., FDOT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Derek.Vollmer@dot.state.fl.us</a:t>
            </a:r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331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3" y="1962149"/>
            <a:ext cx="9802137" cy="1156832"/>
          </a:xfrm>
        </p:spPr>
        <p:txBody>
          <a:bodyPr>
            <a:normAutofit/>
          </a:bodyPr>
          <a:lstStyle/>
          <a:p>
            <a:r>
              <a:rPr lang="en-US" sz="5100" dirty="0"/>
              <a:t>Welcome and Call for Quorum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047067" y="3996267"/>
            <a:ext cx="7455955" cy="1388534"/>
          </a:xfrm>
        </p:spPr>
        <p:txBody>
          <a:bodyPr/>
          <a:lstStyle/>
          <a:p>
            <a:r>
              <a:rPr lang="en-US" sz="3600" dirty="0"/>
              <a:t>Bryan </a:t>
            </a:r>
            <a:r>
              <a:rPr lang="en-US" sz="3600" dirty="0" err="1"/>
              <a:t>Homayouni</a:t>
            </a:r>
            <a:r>
              <a:rPr lang="en-US" sz="3600" dirty="0"/>
              <a:t>, P.E., 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77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Accurate Latitude / Longitude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Daniel Smith,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83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SunGuide Executive Enhancement</a:t>
            </a:r>
            <a:br>
              <a:rPr lang="en-US" sz="5000" dirty="0"/>
            </a:br>
            <a:r>
              <a:rPr lang="en-US" sz="5400" b="1" i="1" dirty="0">
                <a:solidFill>
                  <a:srgbClr val="FF0000"/>
                </a:solidFill>
              </a:rPr>
              <a:t>(VOTE)</a:t>
            </a:r>
            <a:endParaRPr lang="en-US" sz="5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Pete Vega, P.E.,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292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237068"/>
            <a:ext cx="10266891" cy="1481665"/>
          </a:xfrm>
        </p:spPr>
        <p:txBody>
          <a:bodyPr/>
          <a:lstStyle/>
          <a:p>
            <a:r>
              <a:rPr lang="en-US" dirty="0"/>
              <a:t>SunGuide Executive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00200"/>
            <a:ext cx="10018713" cy="4267200"/>
          </a:xfrm>
        </p:spPr>
        <p:txBody>
          <a:bodyPr>
            <a:normAutofit/>
          </a:bodyPr>
          <a:lstStyle/>
          <a:p>
            <a:r>
              <a:rPr lang="en-US" dirty="0"/>
              <a:t>Trigger actions based on the original Executive Notification criteria</a:t>
            </a:r>
          </a:p>
          <a:p>
            <a:pPr lvl="1"/>
            <a:r>
              <a:rPr lang="en-US" dirty="0"/>
              <a:t>Send email to EM List</a:t>
            </a:r>
          </a:p>
          <a:p>
            <a:pPr lvl="1"/>
            <a:r>
              <a:rPr lang="en-US" dirty="0"/>
              <a:t>Color-code Executive Notification Event – similar to R6.2 coloring by ownership</a:t>
            </a:r>
          </a:p>
          <a:p>
            <a:pPr lvl="1"/>
            <a:r>
              <a:rPr lang="en-US" dirty="0"/>
              <a:t>Color-code the Event List</a:t>
            </a:r>
          </a:p>
          <a:p>
            <a:pPr lvl="1"/>
            <a:r>
              <a:rPr lang="en-US" dirty="0"/>
              <a:t>IDS pop up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76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(VOTE)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Pete Vega, P.E., FDOT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Peter.Vega@dot.state.fl.us</a:t>
            </a:r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35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SunGuide Arterial Enhancements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Pete Vega, P.E.,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250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237068"/>
            <a:ext cx="10266891" cy="1481665"/>
          </a:xfrm>
        </p:spPr>
        <p:txBody>
          <a:bodyPr/>
          <a:lstStyle/>
          <a:p>
            <a:r>
              <a:rPr lang="en-US" dirty="0"/>
              <a:t>SunGuide Arterial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5801"/>
            <a:ext cx="10018713" cy="3835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Add TRAFFIC SIGNAL MALFUNCTION to Event Types with coordination with 511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Footprint #3848: Change how roadways are handled/presented in SunGuide</a:t>
            </a:r>
          </a:p>
          <a:p>
            <a:pPr lvl="1"/>
            <a:r>
              <a:rPr lang="en-US" dirty="0"/>
              <a:t>Changes in roadway designation on arterial roads causes issues with 511</a:t>
            </a:r>
          </a:p>
          <a:p>
            <a:pPr lvl="1"/>
            <a:r>
              <a:rPr lang="en-US" dirty="0"/>
              <a:t>Performance Measures and treats them as different roads. For Example: Philips Highway, US-1, US-1/ New Kings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Footprint #3849:  Add roadway type flags to roadway definitions</a:t>
            </a:r>
          </a:p>
          <a:p>
            <a:pPr lvl="1"/>
            <a:r>
              <a:rPr lang="en-US" dirty="0"/>
              <a:t>Arterial vs. Interstate Performance Measures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83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237068"/>
            <a:ext cx="10266891" cy="1481665"/>
          </a:xfrm>
        </p:spPr>
        <p:txBody>
          <a:bodyPr/>
          <a:lstStyle/>
          <a:p>
            <a:r>
              <a:rPr lang="en-US" dirty="0"/>
              <a:t>SunGuide Arterial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5801"/>
            <a:ext cx="10018713" cy="38354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en-US" dirty="0"/>
              <a:t>Address roundabouts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Relationship to Exit for INTERSECTION OF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RPGs and Device Linking: Loops and short distances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Device/ SunGuide designation of Interstate vs Arterials for map display, RPG, etc.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534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237068"/>
            <a:ext cx="10266891" cy="1481665"/>
          </a:xfrm>
        </p:spPr>
        <p:txBody>
          <a:bodyPr/>
          <a:lstStyle/>
          <a:p>
            <a:r>
              <a:rPr lang="en-US" dirty="0"/>
              <a:t>SunGuide Arterial Enhancements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5801"/>
            <a:ext cx="10018713" cy="3835400"/>
          </a:xfrm>
        </p:spPr>
        <p:txBody>
          <a:bodyPr>
            <a:normAutofit/>
          </a:bodyPr>
          <a:lstStyle/>
          <a:p>
            <a:r>
              <a:rPr lang="en-US" dirty="0"/>
              <a:t>Next steps</a:t>
            </a:r>
          </a:p>
          <a:p>
            <a:pPr lvl="1"/>
            <a:r>
              <a:rPr lang="en-US" dirty="0"/>
              <a:t>Will discuss each arterial enhancement in detail in committee and work with FDOT CO to acquire a cost estimate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977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Pete Vega, P.E., FDOT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Peter.Vega@dot.state.fl.us</a:t>
            </a:r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6116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Color / Graphic DMS Committee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Pete Vega, P.E.,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32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9423224"/>
              </p:ext>
            </p:extLst>
          </p:nvPr>
        </p:nvGraphicFramePr>
        <p:xfrm>
          <a:off x="1552046" y="1320801"/>
          <a:ext cx="10018713" cy="4573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1:30 – 1:40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Welcome and Call for Quorum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Bryan </a:t>
                      </a:r>
                      <a:r>
                        <a:rPr lang="en-US" dirty="0" err="1"/>
                        <a:t>Homayouni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1:40 – 1:50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Previous</a:t>
                      </a:r>
                      <a:r>
                        <a:rPr lang="en-US" baseline="0" dirty="0"/>
                        <a:t> Meeting Recap &amp; Action Item Review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Derek Vollmer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1:50 – 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ITS WAN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Randy Pierce</a:t>
                      </a:r>
                      <a:r>
                        <a:rPr lang="en-US" baseline="0" dirty="0"/>
                        <a:t> &amp; Frank </a:t>
                      </a:r>
                      <a:r>
                        <a:rPr lang="en-US" baseline="0" dirty="0" err="1"/>
                        <a:t>Deasy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2:00 – 2:15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SunGuide Software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Derek Vollmer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2:15 – 2:25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Accurate Latitude / Longitude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Daniel Smith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2:25 – 2:35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SunGuide Executive Enhancement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(vote)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Pete Vega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2:35 – 2:45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SunGuide Arterial Enhancements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Pete Vega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2:45 – 2:50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Color /</a:t>
                      </a:r>
                      <a:r>
                        <a:rPr lang="en-US" baseline="0" dirty="0"/>
                        <a:t> Graphic DMS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Pete Vega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923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237068"/>
            <a:ext cx="10266891" cy="1481665"/>
          </a:xfrm>
        </p:spPr>
        <p:txBody>
          <a:bodyPr/>
          <a:lstStyle/>
          <a:p>
            <a:r>
              <a:rPr lang="en-US" dirty="0"/>
              <a:t>Color / Graphic DMS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55801"/>
            <a:ext cx="10018713" cy="3835400"/>
          </a:xfrm>
        </p:spPr>
        <p:txBody>
          <a:bodyPr/>
          <a:lstStyle/>
          <a:p>
            <a:r>
              <a:rPr lang="en-US" dirty="0"/>
              <a:t>Re-start committee</a:t>
            </a:r>
          </a:p>
          <a:p>
            <a:pPr lvl="1"/>
            <a:r>
              <a:rPr lang="en-US" dirty="0"/>
              <a:t>Central Office participation to standardize processes statewide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890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Pete Vega, P.E., FDOT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Peter.Vega@dot.state.fl.us</a:t>
            </a:r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7890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915584"/>
          </a:xfrm>
        </p:spPr>
        <p:txBody>
          <a:bodyPr>
            <a:noAutofit/>
          </a:bodyPr>
          <a:lstStyle/>
          <a:p>
            <a:r>
              <a:rPr lang="en-US" sz="4800" dirty="0"/>
              <a:t>Graphic DMS Travel Time Messaging </a:t>
            </a:r>
            <a:br>
              <a:rPr lang="en-US" sz="5000" dirty="0"/>
            </a:br>
            <a:r>
              <a:rPr lang="en-US" sz="4000" i="1" dirty="0"/>
              <a:t>Footprints #3855</a:t>
            </a:r>
            <a:br>
              <a:rPr lang="en-US" sz="5000" dirty="0"/>
            </a:br>
            <a:r>
              <a:rPr lang="en-US" sz="5400" b="1" i="1" dirty="0">
                <a:solidFill>
                  <a:srgbClr val="FF0000"/>
                </a:solidFill>
              </a:rPr>
              <a:t>(VOTE)</a:t>
            </a:r>
            <a:endParaRPr lang="en-US" sz="5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Mark Laird,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140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97935"/>
            <a:ext cx="10266891" cy="1481665"/>
          </a:xfrm>
        </p:spPr>
        <p:txBody>
          <a:bodyPr/>
          <a:lstStyle/>
          <a:p>
            <a:r>
              <a:rPr lang="en-US" dirty="0"/>
              <a:t>Graphic Messages in DMS Messages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82588" y="1594908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When using graphics in travel time messages, the destination text is not included in the message template</a:t>
            </a:r>
          </a:p>
          <a:p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869525" y="3728508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Adding  a column to the report would be a problem (width)</a:t>
            </a:r>
          </a:p>
          <a:p>
            <a:r>
              <a:rPr lang="en-US" sz="2000" dirty="0"/>
              <a:t>Maybe insert destination into message with indication that it represents graphic, e.g.: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087625"/>
              </p:ext>
            </p:extLst>
          </p:nvPr>
        </p:nvGraphicFramePr>
        <p:xfrm>
          <a:off x="1891939" y="3347508"/>
          <a:ext cx="8229598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04:37:10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06:01:51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{img41}4 MILES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  6-9 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tvtMain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Content Placeholder 2"/>
          <p:cNvSpPr txBox="1">
            <a:spLocks/>
          </p:cNvSpPr>
          <p:nvPr/>
        </p:nvSpPr>
        <p:spPr>
          <a:xfrm>
            <a:off x="1891937" y="2918883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DMS Messages Report: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187" y="2228320"/>
            <a:ext cx="15716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813" y="2228320"/>
            <a:ext cx="15621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3050642"/>
              </p:ext>
            </p:extLst>
          </p:nvPr>
        </p:nvGraphicFramePr>
        <p:xfrm>
          <a:off x="1891937" y="4782752"/>
          <a:ext cx="8229598" cy="557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04:37:10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06:01:51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[to I-195]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MILES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  6-9 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tvtMain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96352"/>
              </p:ext>
            </p:extLst>
          </p:nvPr>
        </p:nvGraphicFramePr>
        <p:xfrm>
          <a:off x="1942366" y="5709708"/>
          <a:ext cx="8229598" cy="557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04:37:10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06:01:51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[I-195]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MILES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  6-9 MIN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>
                          <a:effectLst/>
                        </a:rPr>
                        <a:t>tvtMain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891937" y="5340376"/>
            <a:ext cx="822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Or, use graphic name:</a:t>
            </a:r>
          </a:p>
        </p:txBody>
      </p:sp>
    </p:spTree>
    <p:extLst>
      <p:ext uri="{BB962C8B-B14F-4D97-AF65-F5344CB8AC3E}">
        <p14:creationId xmlns:p14="http://schemas.microsoft.com/office/powerpoint/2010/main" val="26126976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4599" y="355602"/>
            <a:ext cx="10266891" cy="1481665"/>
          </a:xfrm>
        </p:spPr>
        <p:txBody>
          <a:bodyPr/>
          <a:lstStyle/>
          <a:p>
            <a:r>
              <a:rPr lang="en-US" dirty="0"/>
              <a:t>Graphic Messages in DMS Messages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2319867" y="1718733"/>
            <a:ext cx="8229600" cy="3945467"/>
          </a:xfrm>
        </p:spPr>
        <p:txBody>
          <a:bodyPr/>
          <a:lstStyle/>
          <a:p>
            <a:r>
              <a:rPr lang="en-US" dirty="0"/>
              <a:t>PSA</a:t>
            </a:r>
          </a:p>
          <a:p>
            <a:endParaRPr lang="en-US" dirty="0"/>
          </a:p>
          <a:p>
            <a:endParaRPr lang="en-US" dirty="0"/>
          </a:p>
          <a:p>
            <a:pPr lvl="1"/>
            <a:r>
              <a:rPr lang="en-US" dirty="0"/>
              <a:t>Text is better than graphic is many cases (sorting, searching)</a:t>
            </a:r>
          </a:p>
          <a:p>
            <a:pPr lvl="1"/>
            <a:r>
              <a:rPr lang="en-US" dirty="0"/>
              <a:t>Maybe show name of graphic instead of {img39}?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722559"/>
              </p:ext>
            </p:extLst>
          </p:nvPr>
        </p:nvGraphicFramePr>
        <p:xfrm>
          <a:off x="2345267" y="3343787"/>
          <a:ext cx="8229599" cy="373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4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12/12/2016  12:00:06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12/12/2016  12:02:00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{img39}BUCKLE UP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SAVE LIVES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lairdm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47294"/>
              </p:ext>
            </p:extLst>
          </p:nvPr>
        </p:nvGraphicFramePr>
        <p:xfrm>
          <a:off x="2345267" y="2819399"/>
          <a:ext cx="8229600" cy="5054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75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1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17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124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523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5471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DMS_</a:t>
                      </a:r>
                      <a:br>
                        <a:rPr lang="en-US" sz="800" u="none" strike="noStrike" dirty="0">
                          <a:effectLst/>
                        </a:rPr>
                      </a:br>
                      <a:r>
                        <a:rPr lang="en-US" sz="800" u="none" strike="noStrike" dirty="0">
                          <a:effectLst/>
                        </a:rPr>
                        <a:t>NAME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DATE_CREATED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DATE_ENDED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MESSAGE_TEXT_PG1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MESSAGE_TEXT_PG2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MESSAGE_TEXT_PG3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>
                          <a:effectLst/>
                        </a:rPr>
                        <a:t>OWNER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effectLst/>
                        </a:rPr>
                        <a:t>EVENT_ID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497" marR="6497" marT="649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97904"/>
              </p:ext>
            </p:extLst>
          </p:nvPr>
        </p:nvGraphicFramePr>
        <p:xfrm>
          <a:off x="2412999" y="5046133"/>
          <a:ext cx="8229599" cy="5565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9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0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4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53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8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859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14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76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12/12/2016  12:00:06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12/12/2016  12:02:00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[PSA]</a:t>
                      </a:r>
                    </a:p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BUCKLE UP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SAVE LIVES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lairdm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923" marR="7923" marT="7923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8786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6133" y="347138"/>
            <a:ext cx="10266891" cy="1481665"/>
          </a:xfrm>
        </p:spPr>
        <p:txBody>
          <a:bodyPr/>
          <a:lstStyle/>
          <a:p>
            <a:r>
              <a:rPr lang="en-US" dirty="0"/>
              <a:t>Graphic Messages in DMS Messages Report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837266" y="1363135"/>
            <a:ext cx="8229600" cy="2819399"/>
          </a:xfrm>
        </p:spPr>
        <p:txBody>
          <a:bodyPr/>
          <a:lstStyle/>
          <a:p>
            <a:r>
              <a:rPr lang="en-US" dirty="0"/>
              <a:t>Event Messaging</a:t>
            </a:r>
          </a:p>
          <a:p>
            <a:pPr lvl="1"/>
            <a:r>
              <a:rPr lang="en-US" dirty="0"/>
              <a:t>D6 currently includes roadway name (and direction, if off-route), in addition to graphic.  </a:t>
            </a:r>
          </a:p>
          <a:p>
            <a:pPr lvl="1"/>
            <a:r>
              <a:rPr lang="en-US" dirty="0"/>
              <a:t>But that may change, resulting in: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39571"/>
            <a:ext cx="16573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22881"/>
              </p:ext>
            </p:extLst>
          </p:nvPr>
        </p:nvGraphicFramePr>
        <p:xfrm>
          <a:off x="2070349" y="4055534"/>
          <a:ext cx="8229598" cy="45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05:44:10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06:01:51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{img22}LFT LN BLOCKED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  AT N MIAMI AVE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operat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930400" y="4834465"/>
            <a:ext cx="7543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Using name of graphic would work well for these</a:t>
            </a: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880602"/>
              </p:ext>
            </p:extLst>
          </p:nvPr>
        </p:nvGraphicFramePr>
        <p:xfrm>
          <a:off x="1930400" y="5689601"/>
          <a:ext cx="8229598" cy="557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91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9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0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105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05:44:10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u="none" strike="noStrike" dirty="0">
                          <a:effectLst/>
                        </a:rPr>
                        <a:t> 12/22/2016  06:01:51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>
                          <a:effectLst/>
                        </a:rPr>
                        <a:t>  [I-195]</a:t>
                      </a:r>
                    </a:p>
                    <a:p>
                      <a:pPr algn="l" fontAlgn="t"/>
                      <a:r>
                        <a:rPr lang="en-US" sz="1200" u="none" strike="noStrike" baseline="0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LFT LN BLOCKED</a:t>
                      </a:r>
                      <a:br>
                        <a:rPr lang="en-US" sz="1200" u="none" strike="noStrike" dirty="0">
                          <a:effectLst/>
                        </a:rPr>
                      </a:br>
                      <a:r>
                        <a:rPr lang="en-US" sz="1200" u="none" strike="noStrike" dirty="0">
                          <a:effectLst/>
                        </a:rPr>
                        <a:t>  AT N MIAMI AVE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u="none" strike="noStrike" dirty="0" err="1">
                          <a:effectLst/>
                        </a:rPr>
                        <a:t>operat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tc>
                  <a:txBody>
                    <a:bodyPr/>
                    <a:lstStyle/>
                    <a:p>
                      <a:pPr algn="l" fontAlgn="t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984" marR="8984" marT="898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8877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(VOTE)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Mark Laird, FDOT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mark.laird@sunguide.info</a:t>
            </a:r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081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63" y="1962149"/>
            <a:ext cx="9802137" cy="1156832"/>
          </a:xfrm>
        </p:spPr>
        <p:txBody>
          <a:bodyPr>
            <a:normAutofit fontScale="90000"/>
          </a:bodyPr>
          <a:lstStyle/>
          <a:p>
            <a:r>
              <a:rPr lang="en-US" sz="5100" dirty="0"/>
              <a:t>Wrong Way Driving Enhancements</a:t>
            </a:r>
            <a:br>
              <a:rPr lang="en-US" sz="5100" dirty="0"/>
            </a:br>
            <a:r>
              <a:rPr lang="en-US" sz="5400" b="1" i="1" dirty="0">
                <a:solidFill>
                  <a:srgbClr val="FF0000"/>
                </a:solidFill>
              </a:rPr>
              <a:t>(VOTE)</a:t>
            </a:r>
            <a:endParaRPr lang="en-US" sz="51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Bryan </a:t>
            </a:r>
            <a:r>
              <a:rPr lang="en-US" sz="3600" dirty="0" err="1"/>
              <a:t>Homayouni</a:t>
            </a:r>
            <a:r>
              <a:rPr lang="en-US" sz="3600" dirty="0"/>
              <a:t>, P.E</a:t>
            </a:r>
            <a:r>
              <a:rPr lang="en-US" sz="3600"/>
              <a:t>., CFX</a:t>
            </a:r>
            <a:endParaRPr lang="en-US" sz="3600" dirty="0"/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3376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276004"/>
          </a:xfrm>
        </p:spPr>
        <p:txBody>
          <a:bodyPr>
            <a:normAutofit fontScale="90000"/>
          </a:bodyPr>
          <a:lstStyle/>
          <a:p>
            <a:r>
              <a:rPr lang="en-US" dirty="0"/>
              <a:t>WWD Detection</a:t>
            </a:r>
            <a:br>
              <a:rPr lang="en-US" dirty="0"/>
            </a:br>
            <a:r>
              <a:rPr lang="en-US" i="1" dirty="0"/>
              <a:t>Current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WWD Detection Driver added to IDS</a:t>
            </a:r>
          </a:p>
          <a:p>
            <a:r>
              <a:rPr lang="en-US" dirty="0"/>
              <a:t>Wavetronix Click 512 Interface driver</a:t>
            </a:r>
          </a:p>
          <a:p>
            <a:r>
              <a:rPr lang="en-US" dirty="0"/>
              <a:t>EM Supports WWD Event Type and Response Plan parameters</a:t>
            </a:r>
          </a:p>
          <a:p>
            <a:r>
              <a:rPr lang="en-IN" dirty="0"/>
              <a:t>Added flag for each agency contact to automatically receive WWD email notifications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3674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309255"/>
          </a:xfrm>
        </p:spPr>
        <p:txBody>
          <a:bodyPr>
            <a:normAutofit fontScale="90000"/>
          </a:bodyPr>
          <a:lstStyle/>
          <a:p>
            <a:r>
              <a:rPr lang="en-US" dirty="0"/>
              <a:t>WWD Detection</a:t>
            </a:r>
            <a:br>
              <a:rPr lang="en-US" dirty="0"/>
            </a:br>
            <a:r>
              <a:rPr lang="en-US" i="1" dirty="0"/>
              <a:t>Proposed Changes,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0935" y="2143298"/>
            <a:ext cx="10018713" cy="1472739"/>
          </a:xfrm>
        </p:spPr>
        <p:txBody>
          <a:bodyPr>
            <a:normAutofit/>
          </a:bodyPr>
          <a:lstStyle/>
          <a:p>
            <a:r>
              <a:rPr lang="en-US" dirty="0"/>
              <a:t>Addition of TAPCO Interface driver</a:t>
            </a:r>
          </a:p>
          <a:p>
            <a:pPr lvl="1"/>
            <a:r>
              <a:rPr lang="en-US" dirty="0"/>
              <a:t>Interface directly with WWD camera equipment</a:t>
            </a:r>
          </a:p>
          <a:p>
            <a:pPr lvl="1"/>
            <a:r>
              <a:rPr lang="en-US" dirty="0"/>
              <a:t>Supports deployments with one or multiple cameras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39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086495" y="5328458"/>
            <a:ext cx="8828116" cy="0"/>
          </a:xfrm>
          <a:prstGeom prst="line">
            <a:avLst/>
          </a:prstGeom>
          <a:ln w="3810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78975" y="4193770"/>
            <a:ext cx="0" cy="1529542"/>
          </a:xfrm>
          <a:prstGeom prst="line">
            <a:avLst/>
          </a:prstGeom>
          <a:ln w="3810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31375" y="4559530"/>
            <a:ext cx="3053541" cy="768928"/>
          </a:xfrm>
          <a:prstGeom prst="line">
            <a:avLst/>
          </a:prstGeom>
          <a:ln w="25400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903615" y="5328458"/>
            <a:ext cx="9168938" cy="0"/>
          </a:xfrm>
          <a:prstGeom prst="line">
            <a:avLst/>
          </a:prstGeom>
          <a:ln w="25400" cap="sq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903615" y="5505797"/>
            <a:ext cx="9188330" cy="0"/>
          </a:xfrm>
          <a:prstGeom prst="line">
            <a:avLst/>
          </a:prstGeom>
          <a:ln w="25400" cap="sq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83560" y="4717472"/>
            <a:ext cx="1696258" cy="400398"/>
          </a:xfrm>
          <a:prstGeom prst="line">
            <a:avLst/>
          </a:prstGeom>
          <a:ln w="25400" cap="sq">
            <a:solidFill>
              <a:srgbClr val="FFFF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87" y="4309681"/>
            <a:ext cx="362389" cy="31911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2" y="4699226"/>
            <a:ext cx="362389" cy="31911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259" y="4514023"/>
            <a:ext cx="362389" cy="31911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54" y="4903568"/>
            <a:ext cx="362389" cy="319119"/>
          </a:xfrm>
          <a:prstGeom prst="rect">
            <a:avLst/>
          </a:prstGeom>
        </p:spPr>
      </p:pic>
      <p:grpSp>
        <p:nvGrpSpPr>
          <p:cNvPr id="59" name="Group 58"/>
          <p:cNvGrpSpPr/>
          <p:nvPr/>
        </p:nvGrpSpPr>
        <p:grpSpPr>
          <a:xfrm>
            <a:off x="4081848" y="3971174"/>
            <a:ext cx="3492431" cy="307777"/>
            <a:chOff x="4081848" y="3971174"/>
            <a:chExt cx="2679631" cy="307777"/>
          </a:xfrm>
        </p:grpSpPr>
        <p:sp>
          <p:nvSpPr>
            <p:cNvPr id="51" name="TextBox 50"/>
            <p:cNvSpPr txBox="1"/>
            <p:nvPr/>
          </p:nvSpPr>
          <p:spPr>
            <a:xfrm>
              <a:off x="4261840" y="3971174"/>
              <a:ext cx="2499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Incoming radar (Zone 2) detection</a:t>
              </a: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H="1">
              <a:off x="4081848" y="4179022"/>
              <a:ext cx="246312" cy="999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4942057" y="4411972"/>
            <a:ext cx="3469645" cy="307777"/>
            <a:chOff x="4975928" y="4295679"/>
            <a:chExt cx="2623966" cy="307777"/>
          </a:xfrm>
        </p:grpSpPr>
        <p:sp>
          <p:nvSpPr>
            <p:cNvPr id="56" name="TextBox 55"/>
            <p:cNvSpPr txBox="1"/>
            <p:nvPr/>
          </p:nvSpPr>
          <p:spPr>
            <a:xfrm>
              <a:off x="5166295" y="4295679"/>
              <a:ext cx="2433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Outgoing camera (Zone 4) detection</a:t>
              </a: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4975928" y="4503527"/>
              <a:ext cx="246312" cy="9992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extBox 57"/>
          <p:cNvSpPr txBox="1"/>
          <p:nvPr/>
        </p:nvSpPr>
        <p:spPr>
          <a:xfrm>
            <a:off x="1238841" y="3666296"/>
            <a:ext cx="3403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CFX Two-Camera Deployment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6925734" y="5613400"/>
            <a:ext cx="2048933" cy="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171267" y="5613400"/>
            <a:ext cx="2480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Direction of Travel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2344190" y="4351682"/>
            <a:ext cx="975359" cy="20784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1238841" y="4152257"/>
            <a:ext cx="12979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WWD Direction</a:t>
            </a:r>
          </a:p>
        </p:txBody>
      </p:sp>
      <p:sp>
        <p:nvSpPr>
          <p:cNvPr id="7" name="Flowchart: Delay 6"/>
          <p:cNvSpPr/>
          <p:nvPr/>
        </p:nvSpPr>
        <p:spPr>
          <a:xfrm rot="11941346">
            <a:off x="3076237" y="4379313"/>
            <a:ext cx="632826" cy="381302"/>
          </a:xfrm>
          <a:prstGeom prst="flowChartDelay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3225082" y="4309681"/>
            <a:ext cx="838594" cy="708664"/>
            <a:chOff x="3225082" y="3914827"/>
            <a:chExt cx="838594" cy="708664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87" y="3914827"/>
              <a:ext cx="362389" cy="319119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082" y="4304372"/>
              <a:ext cx="362389" cy="319119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</p:grpSp>
      <p:sp>
        <p:nvSpPr>
          <p:cNvPr id="35" name="Flowchart: Delay 34"/>
          <p:cNvSpPr/>
          <p:nvPr/>
        </p:nvSpPr>
        <p:spPr>
          <a:xfrm rot="11941346">
            <a:off x="3833076" y="4652250"/>
            <a:ext cx="632826" cy="381302"/>
          </a:xfrm>
          <a:prstGeom prst="flowChartDelay">
            <a:avLst/>
          </a:prstGeom>
          <a:solidFill>
            <a:schemeClr val="accent1"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4052268" y="4504453"/>
            <a:ext cx="838594" cy="708664"/>
            <a:chOff x="3225082" y="3914827"/>
            <a:chExt cx="838594" cy="708664"/>
          </a:xfrm>
        </p:grpSpPr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1287" y="3914827"/>
              <a:ext cx="362389" cy="319119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082" y="4304372"/>
              <a:ext cx="362389" cy="319119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36" name="Group 35"/>
          <p:cNvGrpSpPr/>
          <p:nvPr/>
        </p:nvGrpSpPr>
        <p:grpSpPr>
          <a:xfrm>
            <a:off x="3454791" y="3709564"/>
            <a:ext cx="3601517" cy="680160"/>
            <a:chOff x="3998150" y="3971174"/>
            <a:chExt cx="2763329" cy="680160"/>
          </a:xfrm>
        </p:grpSpPr>
        <p:sp>
          <p:nvSpPr>
            <p:cNvPr id="37" name="TextBox 36"/>
            <p:cNvSpPr txBox="1"/>
            <p:nvPr/>
          </p:nvSpPr>
          <p:spPr>
            <a:xfrm>
              <a:off x="4261840" y="3971174"/>
              <a:ext cx="249963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Incoming radar (Zone 1) detection</a:t>
              </a:r>
            </a:p>
          </p:txBody>
        </p:sp>
        <p:cxnSp>
          <p:nvCxnSpPr>
            <p:cNvPr id="38" name="Straight Arrow Connector 37"/>
            <p:cNvCxnSpPr>
              <a:endCxn id="7" idx="2"/>
            </p:cNvCxnSpPr>
            <p:nvPr/>
          </p:nvCxnSpPr>
          <p:spPr>
            <a:xfrm flipH="1">
              <a:off x="3998150" y="4179022"/>
              <a:ext cx="330011" cy="472312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4211629" y="4200043"/>
            <a:ext cx="3552800" cy="462618"/>
            <a:chOff x="4913041" y="4295679"/>
            <a:chExt cx="2686853" cy="462618"/>
          </a:xfrm>
        </p:grpSpPr>
        <p:sp>
          <p:nvSpPr>
            <p:cNvPr id="52" name="TextBox 51"/>
            <p:cNvSpPr txBox="1"/>
            <p:nvPr/>
          </p:nvSpPr>
          <p:spPr>
            <a:xfrm>
              <a:off x="5166295" y="4295679"/>
              <a:ext cx="243359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Outgoing radar (Zone 3) detection</a:t>
              </a:r>
            </a:p>
          </p:txBody>
        </p:sp>
        <p:cxnSp>
          <p:nvCxnSpPr>
            <p:cNvPr id="54" name="Straight Arrow Connector 53"/>
            <p:cNvCxnSpPr>
              <a:endCxn id="35" idx="2"/>
            </p:cNvCxnSpPr>
            <p:nvPr/>
          </p:nvCxnSpPr>
          <p:spPr>
            <a:xfrm flipH="1">
              <a:off x="4913041" y="4503527"/>
              <a:ext cx="309199" cy="25477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411702" y="3666297"/>
            <a:ext cx="2384377" cy="1032930"/>
            <a:chOff x="8411702" y="3666297"/>
            <a:chExt cx="2384377" cy="1032930"/>
          </a:xfrm>
        </p:grpSpPr>
        <p:sp>
          <p:nvSpPr>
            <p:cNvPr id="11" name="Right Brace 10"/>
            <p:cNvSpPr/>
            <p:nvPr/>
          </p:nvSpPr>
          <p:spPr>
            <a:xfrm>
              <a:off x="8411702" y="3666297"/>
              <a:ext cx="334365" cy="1032930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8713279" y="3830711"/>
              <a:ext cx="20828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/>
                <a:t>SunGuide to receive WWD Alert as soon as all zones are activated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857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237068"/>
            <a:ext cx="10018713" cy="1024466"/>
          </a:xfrm>
        </p:spPr>
        <p:txBody>
          <a:bodyPr>
            <a:normAutofit/>
          </a:bodyPr>
          <a:lstStyle/>
          <a:p>
            <a:r>
              <a:rPr lang="en-US" sz="6000" dirty="0"/>
              <a:t>Agenda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8634629"/>
              </p:ext>
            </p:extLst>
          </p:nvPr>
        </p:nvGraphicFramePr>
        <p:xfrm>
          <a:off x="1552046" y="1320801"/>
          <a:ext cx="10018713" cy="3557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13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3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2:50 – 3:05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Graphic DMS Travel Time Messaging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(vote)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Mark Laird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3:05 – 3:20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WWD Enhancements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(vote)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Bryan </a:t>
                      </a:r>
                      <a:r>
                        <a:rPr lang="en-US" dirty="0" err="1"/>
                        <a:t>Homayouni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3:20 – 3:35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End of Life for Devices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Derek Vollmer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3:35 – 3:45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District 5 Architecture 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Jeremy Dilmore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3:45 – 4:00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Open Discussion</a:t>
                      </a:r>
                      <a:endParaRPr lang="en-US" i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Bryan </a:t>
                      </a:r>
                      <a:r>
                        <a:rPr lang="en-US" dirty="0" err="1"/>
                        <a:t>Homayouni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188">
                <a:tc>
                  <a:txBody>
                    <a:bodyPr/>
                    <a:lstStyle/>
                    <a:p>
                      <a:r>
                        <a:rPr lang="en-US" dirty="0"/>
                        <a:t>4:00 – 4:10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Action Items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Bryan </a:t>
                      </a:r>
                      <a:r>
                        <a:rPr lang="en-US" dirty="0" err="1"/>
                        <a:t>Homayouni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Subtitle 3"/>
          <p:cNvSpPr txBox="1">
            <a:spLocks/>
          </p:cNvSpPr>
          <p:nvPr/>
        </p:nvSpPr>
        <p:spPr>
          <a:xfrm>
            <a:off x="1557867" y="4995333"/>
            <a:ext cx="98181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CMB Agenda, slides, and attachments posted here: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http://www.dot.state.fl.us/trafficoperations/ITS/Projects_Deploy/CMB.shtm</a:t>
            </a:r>
            <a:r>
              <a:rPr lang="en-US" sz="2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0061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1"/>
            <a:ext cx="10018713" cy="1346200"/>
          </a:xfrm>
        </p:spPr>
        <p:txBody>
          <a:bodyPr/>
          <a:lstStyle/>
          <a:p>
            <a:r>
              <a:rPr lang="en-US" dirty="0"/>
              <a:t>WWD Detection</a:t>
            </a:r>
            <a:br>
              <a:rPr lang="en-US" dirty="0"/>
            </a:br>
            <a:r>
              <a:rPr lang="en-US" i="1" dirty="0"/>
              <a:t>Proposed Changes, 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7" name="AutoShape 4" descr="Image result for cctv camer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29601" y="4083910"/>
            <a:ext cx="2040467" cy="19642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SunGuide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15868" y="4560688"/>
            <a:ext cx="1308100" cy="7932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IDS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5868" y="5353912"/>
            <a:ext cx="1308100" cy="3360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sz="1400" i="1" dirty="0"/>
              <a:t>TAPCO Driver</a:t>
            </a:r>
          </a:p>
        </p:txBody>
      </p:sp>
      <p:cxnSp>
        <p:nvCxnSpPr>
          <p:cNvPr id="13" name="Straight Arrow Connector 12"/>
          <p:cNvCxnSpPr>
            <a:endCxn id="15" idx="1"/>
          </p:cNvCxnSpPr>
          <p:nvPr/>
        </p:nvCxnSpPr>
        <p:spPr>
          <a:xfrm>
            <a:off x="4307790" y="5521923"/>
            <a:ext cx="4108078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307790" y="4733198"/>
            <a:ext cx="1" cy="788725"/>
          </a:xfrm>
          <a:prstGeom prst="straightConnector1">
            <a:avLst/>
          </a:prstGeom>
          <a:ln w="25400">
            <a:solidFill>
              <a:schemeClr val="tx1"/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311300" y="5250611"/>
            <a:ext cx="1720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Activation Notice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920338" y="5521924"/>
            <a:ext cx="2714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Camera Snapshot Download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9249834" y="3456299"/>
            <a:ext cx="630766" cy="110438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723968" y="4803801"/>
            <a:ext cx="825499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9276708" y="3195849"/>
            <a:ext cx="1720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Email Notification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471982" y="4664882"/>
            <a:ext cx="17200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TMC Operator Alert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51429" y="2082469"/>
            <a:ext cx="5112721" cy="3045091"/>
            <a:chOff x="1751429" y="2082469"/>
            <a:chExt cx="5112721" cy="30450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3435" y="2410241"/>
              <a:ext cx="729231" cy="642159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030" name="Picture 6" descr="Image result for cctv camera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9670" y="3332576"/>
              <a:ext cx="1038225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Arrow Connector 22"/>
            <p:cNvCxnSpPr/>
            <p:nvPr/>
          </p:nvCxnSpPr>
          <p:spPr>
            <a:xfrm>
              <a:off x="3138914" y="3025680"/>
              <a:ext cx="570756" cy="30689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226020" y="2580063"/>
              <a:ext cx="1906974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5558050" y="2082469"/>
              <a:ext cx="1306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Beacons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822651" y="2146673"/>
              <a:ext cx="1403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Detectors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138914" y="2833452"/>
              <a:ext cx="140336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WWD Event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921613" y="3093901"/>
              <a:ext cx="8262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Camera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1429" y="2410241"/>
              <a:ext cx="6858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5065" y="2410240"/>
              <a:ext cx="729231" cy="642159"/>
            </a:xfrm>
            <a:prstGeom prst="rect">
              <a:avLst/>
            </a:prstGeom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4336" y="2400220"/>
              <a:ext cx="685800" cy="828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638763" y="4370801"/>
              <a:ext cx="1262738" cy="756759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en-US" sz="1400" dirty="0"/>
                <a:t>Cellular Radio</a:t>
              </a:r>
            </a:p>
            <a:p>
              <a:pPr algn="ctr"/>
              <a:r>
                <a:rPr lang="en-US" sz="1400" dirty="0"/>
                <a:t>Or</a:t>
              </a:r>
            </a:p>
            <a:p>
              <a:pPr algn="ctr"/>
              <a:r>
                <a:rPr lang="en-US" sz="1400" dirty="0"/>
                <a:t>Fiber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374762" y="2300561"/>
              <a:ext cx="16629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Activate Beacons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5046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67" y="2381516"/>
            <a:ext cx="6452165" cy="449790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895968" y="5094971"/>
            <a:ext cx="3115733" cy="1754049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623" y="423333"/>
            <a:ext cx="10018713" cy="1286933"/>
          </a:xfrm>
        </p:spPr>
        <p:txBody>
          <a:bodyPr>
            <a:normAutofit fontScale="90000"/>
          </a:bodyPr>
          <a:lstStyle/>
          <a:p>
            <a:r>
              <a:rPr lang="en-US" dirty="0"/>
              <a:t>WWD Detection</a:t>
            </a:r>
            <a:br>
              <a:rPr lang="en-US" dirty="0"/>
            </a:br>
            <a:r>
              <a:rPr lang="en-US" i="1" dirty="0"/>
              <a:t>Proposed Changes,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3" y="1753267"/>
            <a:ext cx="10018713" cy="837533"/>
          </a:xfrm>
        </p:spPr>
        <p:txBody>
          <a:bodyPr>
            <a:normAutofit/>
          </a:bodyPr>
          <a:lstStyle/>
          <a:p>
            <a:r>
              <a:rPr lang="en-US" dirty="0"/>
              <a:t>Video snapshot(s) and video added to WWD Alert window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690" y="61759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41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664116" y="3549814"/>
            <a:ext cx="1050793" cy="10346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714908" y="3376275"/>
            <a:ext cx="298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Note: Alert may reach the operator before the snapshot. If so, SunGuide will display a “LOADING IMAGE” default image.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714" y="3246018"/>
            <a:ext cx="1370402" cy="697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483">
            <a:off x="6394740" y="3417027"/>
            <a:ext cx="309594" cy="11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483">
            <a:off x="6556709" y="3444823"/>
            <a:ext cx="342826" cy="122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483">
            <a:off x="6747556" y="3470294"/>
            <a:ext cx="445793" cy="159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1483">
            <a:off x="6983184" y="3483299"/>
            <a:ext cx="608618" cy="21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7664116" y="3826042"/>
            <a:ext cx="1133344" cy="1065344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27609" y="4725490"/>
            <a:ext cx="2986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Continually loop through images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298" y="5202523"/>
            <a:ext cx="2628370" cy="1337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>
            <a:stCxn id="38" idx="1"/>
          </p:cNvCxnSpPr>
          <p:nvPr/>
        </p:nvCxnSpPr>
        <p:spPr>
          <a:xfrm flipH="1" flipV="1">
            <a:off x="4566670" y="5871391"/>
            <a:ext cx="1142992" cy="622698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09662" y="6201701"/>
            <a:ext cx="2040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Streaming video of nearby CCTV(s)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013559" y="3914884"/>
            <a:ext cx="0" cy="452153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960821" y="4358714"/>
            <a:ext cx="29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Speed hidden for TAPCO since TAPCO system does not report it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6109262" y="3914884"/>
            <a:ext cx="0" cy="452153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056524" y="4358714"/>
            <a:ext cx="298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Event ID may be blank if event has not yet been associated</a:t>
            </a:r>
          </a:p>
        </p:txBody>
      </p:sp>
    </p:spTree>
    <p:extLst>
      <p:ext uri="{BB962C8B-B14F-4D97-AF65-F5344CB8AC3E}">
        <p14:creationId xmlns:p14="http://schemas.microsoft.com/office/powerpoint/2010/main" val="156250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9623" y="423333"/>
            <a:ext cx="10018713" cy="1286933"/>
          </a:xfrm>
        </p:spPr>
        <p:txBody>
          <a:bodyPr>
            <a:normAutofit fontScale="90000"/>
          </a:bodyPr>
          <a:lstStyle/>
          <a:p>
            <a:r>
              <a:rPr lang="en-US" dirty="0"/>
              <a:t>WWD Detection</a:t>
            </a:r>
            <a:br>
              <a:rPr lang="en-US" dirty="0"/>
            </a:br>
            <a:r>
              <a:rPr lang="en-US" i="1" dirty="0"/>
              <a:t>Proposed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9623" y="1753267"/>
            <a:ext cx="10018713" cy="837533"/>
          </a:xfrm>
        </p:spPr>
        <p:txBody>
          <a:bodyPr>
            <a:normAutofit/>
          </a:bodyPr>
          <a:lstStyle/>
          <a:p>
            <a:r>
              <a:rPr lang="en-US" dirty="0"/>
              <a:t>Estimated cost: $20k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8690" y="6175923"/>
            <a:ext cx="708417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223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109133"/>
          </a:xfrm>
        </p:spPr>
        <p:txBody>
          <a:bodyPr>
            <a:normAutofit fontScale="90000"/>
          </a:bodyPr>
          <a:lstStyle/>
          <a:p>
            <a:r>
              <a:rPr lang="en-US" dirty="0"/>
              <a:t>WWD Detection</a:t>
            </a:r>
            <a:br>
              <a:rPr lang="en-US" dirty="0"/>
            </a:br>
            <a:r>
              <a:rPr lang="en-US" i="1" dirty="0"/>
              <a:t>Possible Future Enhancement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4394200"/>
            <a:ext cx="10018713" cy="1397000"/>
          </a:xfrm>
        </p:spPr>
        <p:txBody>
          <a:bodyPr/>
          <a:lstStyle/>
          <a:p>
            <a:r>
              <a:rPr lang="en-US" dirty="0" err="1"/>
              <a:t>BlinkLink</a:t>
            </a:r>
            <a:r>
              <a:rPr lang="en-US" dirty="0"/>
              <a:t> Interface is not yet available</a:t>
            </a:r>
          </a:p>
          <a:p>
            <a:r>
              <a:rPr lang="en-US" dirty="0"/>
              <a:t>TAPCO estimates interface will be ready late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22736" y="2627644"/>
            <a:ext cx="1109132" cy="9114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dirty="0"/>
              <a:t>SunGuide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1369" y="2822379"/>
            <a:ext cx="1109132" cy="91142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r>
              <a:rPr lang="en-US" dirty="0" err="1"/>
              <a:t>BlinkLink</a:t>
            </a:r>
            <a:r>
              <a:rPr lang="en-US" dirty="0"/>
              <a:t> Software</a:t>
            </a:r>
          </a:p>
        </p:txBody>
      </p:sp>
      <p:cxnSp>
        <p:nvCxnSpPr>
          <p:cNvPr id="14" name="Straight Arrow Connector 13"/>
          <p:cNvCxnSpPr>
            <a:endCxn id="10" idx="1"/>
          </p:cNvCxnSpPr>
          <p:nvPr/>
        </p:nvCxnSpPr>
        <p:spPr>
          <a:xfrm flipV="1">
            <a:off x="6540501" y="3083356"/>
            <a:ext cx="1782235" cy="205549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173" y="2033125"/>
            <a:ext cx="2144332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>
            <a:endCxn id="11" idx="1"/>
          </p:cNvCxnSpPr>
          <p:nvPr/>
        </p:nvCxnSpPr>
        <p:spPr>
          <a:xfrm>
            <a:off x="3335867" y="3083356"/>
            <a:ext cx="2095502" cy="194735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1840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303867"/>
            <a:ext cx="10018713" cy="198966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r>
              <a:rPr lang="en-US" b="1" i="1" dirty="0">
                <a:solidFill>
                  <a:srgbClr val="FF0000"/>
                </a:solidFill>
              </a:rPr>
              <a:t>(VOTE)</a:t>
            </a:r>
            <a:br>
              <a:rPr lang="en-US" b="1" i="1" dirty="0">
                <a:solidFill>
                  <a:srgbClr val="FF0000"/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3589867"/>
            <a:ext cx="10018713" cy="254846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Bryan </a:t>
            </a:r>
            <a:r>
              <a:rPr lang="en-US" dirty="0" err="1"/>
              <a:t>Homayouni</a:t>
            </a:r>
            <a:r>
              <a:rPr lang="nl-NL" sz="2800" dirty="0"/>
              <a:t>, P.E., </a:t>
            </a:r>
            <a:r>
              <a:rPr lang="en-US" dirty="0"/>
              <a:t>CFX</a:t>
            </a:r>
            <a:endParaRPr lang="nl-NL" sz="2800" dirty="0"/>
          </a:p>
          <a:p>
            <a:pPr marL="0" indent="0">
              <a:buNone/>
            </a:pPr>
            <a:r>
              <a:rPr lang="nl-NL" sz="2800" dirty="0">
                <a:hlinkClick r:id="rId2"/>
              </a:rPr>
              <a:t>Bryan.Homayouni@cfxway.com</a:t>
            </a:r>
            <a:r>
              <a:rPr lang="nl-NL" sz="2800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Derek Vollmer, P.E., FDOT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Derek.Vollmer@dot.state.fl.us</a:t>
            </a:r>
            <a:r>
              <a:rPr lang="nl-NL" dirty="0"/>
              <a:t> </a:t>
            </a:r>
          </a:p>
          <a:p>
            <a:pPr marL="0" indent="0">
              <a:buNone/>
            </a:pPr>
            <a:endParaRPr lang="nl-NL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829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End of Life for Devices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Derek Vollmer, P.E.,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280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9273" y="337458"/>
            <a:ext cx="8504515" cy="864705"/>
          </a:xfrm>
        </p:spPr>
        <p:txBody>
          <a:bodyPr/>
          <a:lstStyle/>
          <a:p>
            <a:r>
              <a:rPr lang="en-US" dirty="0"/>
              <a:t>Possible District Issues Related to EOL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95400"/>
            <a:ext cx="10377489" cy="4905923"/>
          </a:xfrm>
        </p:spPr>
        <p:txBody>
          <a:bodyPr>
            <a:normAutofit/>
          </a:bodyPr>
          <a:lstStyle/>
          <a:p>
            <a:r>
              <a:rPr lang="en-US" sz="3200" dirty="0"/>
              <a:t>Devices purchased for a project are End of Life (EOL) or near EOL and no longer sold by the manufacturer</a:t>
            </a:r>
          </a:p>
          <a:p>
            <a:r>
              <a:rPr lang="en-US" sz="3200" dirty="0"/>
              <a:t>Manufacturer no longer supports the device or will stop supporting the device soon</a:t>
            </a:r>
          </a:p>
          <a:p>
            <a:r>
              <a:rPr lang="en-US" sz="3200" dirty="0"/>
              <a:t>Issues typically occur with Cameras and Microwave Vehicle Detectors</a:t>
            </a:r>
          </a:p>
          <a:p>
            <a:r>
              <a:rPr lang="en-US" sz="3200" dirty="0"/>
              <a:t>Discussion – Who has experience this and what was your experience?</a:t>
            </a:r>
          </a:p>
          <a:p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01/19/2017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9297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03899"/>
            <a:ext cx="10018713" cy="3787302"/>
          </a:xfrm>
        </p:spPr>
        <p:txBody>
          <a:bodyPr>
            <a:normAutofit fontScale="85000" lnSpcReduction="10000"/>
          </a:bodyPr>
          <a:lstStyle/>
          <a:p>
            <a:r>
              <a:rPr lang="en-US" sz="3200" dirty="0"/>
              <a:t>Add language to standard spec section 603-6 “Documentation for Electronic Equipment” to require vendors provide an EOL schedule for devices and show how long they will support a device after it is no longer manufactured.</a:t>
            </a:r>
          </a:p>
          <a:p>
            <a:r>
              <a:rPr lang="en-US" sz="3200" dirty="0"/>
              <a:t>Add the End of Life information to the APL with language about not purchasing or using products on projects after the EOL date.</a:t>
            </a:r>
          </a:p>
          <a:p>
            <a:r>
              <a:rPr lang="en-US" sz="3200" dirty="0"/>
              <a:t>Currently looking to do this for Bosch 800 series and 7000 series cameras, Axis Q6045-E MKII, and Wavetronix SS 125.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01/19/2017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Change Management Board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6236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"/>
            <a:ext cx="8494578" cy="1033670"/>
          </a:xfrm>
        </p:spPr>
        <p:txBody>
          <a:bodyPr/>
          <a:lstStyle/>
          <a:p>
            <a:r>
              <a:rPr lang="en-US" dirty="0"/>
              <a:t>Longer Term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33671"/>
            <a:ext cx="10018713" cy="4757529"/>
          </a:xfrm>
        </p:spPr>
        <p:txBody>
          <a:bodyPr>
            <a:normAutofit/>
          </a:bodyPr>
          <a:lstStyle/>
          <a:p>
            <a:r>
              <a:rPr lang="en-US" dirty="0"/>
              <a:t>Consider adding EOL schedule requirement to the warranty section for each device</a:t>
            </a:r>
          </a:p>
          <a:p>
            <a:r>
              <a:rPr lang="en-US" dirty="0"/>
              <a:t>Makes the requirement more visible</a:t>
            </a:r>
          </a:p>
          <a:p>
            <a:r>
              <a:rPr lang="en-US" dirty="0"/>
              <a:t>Vendors to notify TERL of any EOL changes</a:t>
            </a:r>
          </a:p>
          <a:p>
            <a:r>
              <a:rPr lang="en-US" dirty="0"/>
              <a:t>Feedback/input from Districts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black"/>
                </a:solidFill>
              </a:rPr>
              <a:t>01/19/2017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Change Management Board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221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Derek Vollmer, P.E., FDOT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Derek.Vollmer@dot.state.fl.us</a:t>
            </a:r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93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Previous Meetings Recap and Action Items Review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Derek Vollmer, P.E., Formal 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1070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District 5 Architecture Updates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Jeremy Dilmore, P.E., FDOT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9115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57200"/>
            <a:ext cx="10018713" cy="1632857"/>
          </a:xfrm>
        </p:spPr>
        <p:txBody>
          <a:bodyPr/>
          <a:lstStyle/>
          <a:p>
            <a:r>
              <a:rPr lang="en-US" dirty="0"/>
              <a:t>Architecture Update</a:t>
            </a:r>
            <a:br>
              <a:rPr lang="en-US" dirty="0"/>
            </a:br>
            <a:r>
              <a:rPr lang="en-US" dirty="0"/>
              <a:t>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68287"/>
            <a:ext cx="10018713" cy="3984170"/>
          </a:xfrm>
        </p:spPr>
        <p:txBody>
          <a:bodyPr>
            <a:normAutofit/>
          </a:bodyPr>
          <a:lstStyle/>
          <a:p>
            <a:r>
              <a:rPr lang="en-US" dirty="0"/>
              <a:t>Planning Organizations are updating ITS Master Plans</a:t>
            </a:r>
          </a:p>
          <a:p>
            <a:pPr lvl="1"/>
            <a:r>
              <a:rPr lang="en-US" dirty="0"/>
              <a:t>Space Coast TPO - Complete</a:t>
            </a:r>
          </a:p>
          <a:p>
            <a:pPr lvl="1"/>
            <a:r>
              <a:rPr lang="en-US" dirty="0" err="1"/>
              <a:t>MetroPlan</a:t>
            </a:r>
            <a:r>
              <a:rPr lang="en-US" dirty="0"/>
              <a:t> Orlando – In Progress</a:t>
            </a:r>
          </a:p>
          <a:p>
            <a:pPr lvl="1"/>
            <a:r>
              <a:rPr lang="en-US" dirty="0"/>
              <a:t>Lake Sumter – In Progress</a:t>
            </a:r>
          </a:p>
          <a:p>
            <a:pPr lvl="1"/>
            <a:r>
              <a:rPr lang="en-US" dirty="0"/>
              <a:t>River to Sea – In Progress</a:t>
            </a:r>
          </a:p>
          <a:p>
            <a:r>
              <a:rPr lang="en-US" dirty="0" err="1"/>
              <a:t>MetroPlan</a:t>
            </a:r>
            <a:r>
              <a:rPr lang="en-US" dirty="0"/>
              <a:t> Orlando update led to a need to up architecture</a:t>
            </a:r>
          </a:p>
          <a:p>
            <a:pPr lvl="1"/>
            <a:r>
              <a:rPr lang="en-US" dirty="0"/>
              <a:t>More Stakeholders</a:t>
            </a:r>
          </a:p>
          <a:p>
            <a:pPr lvl="1"/>
            <a:r>
              <a:rPr lang="en-US" dirty="0"/>
              <a:t>Additional Service Packages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56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Update</a:t>
            </a:r>
            <a:br>
              <a:rPr lang="en-US" dirty="0"/>
            </a:br>
            <a:r>
              <a:rPr lang="en-US" dirty="0"/>
              <a:t>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75115"/>
            <a:ext cx="10018713" cy="3516086"/>
          </a:xfrm>
        </p:spPr>
        <p:txBody>
          <a:bodyPr/>
          <a:lstStyle/>
          <a:p>
            <a:r>
              <a:rPr lang="en-US" dirty="0"/>
              <a:t>Asking for approval for approval of the updated District 5 Architecture</a:t>
            </a:r>
          </a:p>
          <a:p>
            <a:r>
              <a:rPr lang="en-US" dirty="0"/>
              <a:t>Details in the PDF</a:t>
            </a:r>
          </a:p>
          <a:p>
            <a:r>
              <a:rPr lang="en-US" dirty="0"/>
              <a:t>Does not reach beyond District boundary</a:t>
            </a:r>
          </a:p>
        </p:txBody>
      </p:sp>
    </p:spTree>
    <p:extLst>
      <p:ext uri="{BB962C8B-B14F-4D97-AF65-F5344CB8AC3E}">
        <p14:creationId xmlns:p14="http://schemas.microsoft.com/office/powerpoint/2010/main" val="210541719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540" y="424543"/>
            <a:ext cx="10018713" cy="1752599"/>
          </a:xfrm>
        </p:spPr>
        <p:txBody>
          <a:bodyPr/>
          <a:lstStyle/>
          <a:p>
            <a:r>
              <a:rPr lang="en-US" dirty="0"/>
              <a:t>Architecture Update</a:t>
            </a:r>
            <a:br>
              <a:rPr lang="en-US" dirty="0"/>
            </a:br>
            <a:r>
              <a:rPr lang="en-US" dirty="0"/>
              <a:t>More Stakeholders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231571"/>
            <a:ext cx="10018713" cy="40494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Added  stakeholders </a:t>
            </a:r>
          </a:p>
          <a:p>
            <a:pPr lvl="1"/>
            <a:r>
              <a:rPr lang="en-US" dirty="0"/>
              <a:t>City of Apopka</a:t>
            </a:r>
          </a:p>
          <a:p>
            <a:pPr lvl="1"/>
            <a:r>
              <a:rPr lang="en-US" dirty="0"/>
              <a:t>City of Kissimmee</a:t>
            </a:r>
          </a:p>
          <a:p>
            <a:pPr lvl="1"/>
            <a:r>
              <a:rPr lang="en-US" dirty="0"/>
              <a:t>City of Ocoee</a:t>
            </a:r>
          </a:p>
          <a:p>
            <a:pPr lvl="1"/>
            <a:r>
              <a:rPr lang="en-US" dirty="0"/>
              <a:t>City of Winter Garden</a:t>
            </a:r>
          </a:p>
          <a:p>
            <a:pPr lvl="1"/>
            <a:r>
              <a:rPr lang="en-US" dirty="0"/>
              <a:t>Reedy Creek Improvement District</a:t>
            </a:r>
          </a:p>
        </p:txBody>
      </p:sp>
    </p:spTree>
    <p:extLst>
      <p:ext uri="{BB962C8B-B14F-4D97-AF65-F5344CB8AC3E}">
        <p14:creationId xmlns:p14="http://schemas.microsoft.com/office/powerpoint/2010/main" val="6731343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 Update </a:t>
            </a:r>
            <a:br>
              <a:rPr lang="en-US" dirty="0"/>
            </a:br>
            <a:r>
              <a:rPr lang="en-US" dirty="0"/>
              <a:t>Additional/Modified Service Packages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329543"/>
            <a:ext cx="10018713" cy="3940628"/>
          </a:xfrm>
        </p:spPr>
        <p:txBody>
          <a:bodyPr/>
          <a:lstStyle/>
          <a:p>
            <a:r>
              <a:rPr lang="en-US" dirty="0"/>
              <a:t>APTS01 – Transit Vehicle Tracking</a:t>
            </a:r>
          </a:p>
          <a:p>
            <a:r>
              <a:rPr lang="en-US" dirty="0"/>
              <a:t>ATMS01 – FDOT District 5 is currently updating its CCTV camera system to grant local law enforcement access to their video feeds</a:t>
            </a:r>
          </a:p>
          <a:p>
            <a:r>
              <a:rPr lang="en-US" dirty="0"/>
              <a:t>AVSS12 – Cooperative Vehicle Service Package updating for ride sharing</a:t>
            </a:r>
          </a:p>
        </p:txBody>
      </p:sp>
    </p:spTree>
    <p:extLst>
      <p:ext uri="{BB962C8B-B14F-4D97-AF65-F5344CB8AC3E}">
        <p14:creationId xmlns:p14="http://schemas.microsoft.com/office/powerpoint/2010/main" val="270084605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1066800"/>
            <a:ext cx="10018713" cy="21082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Jeremy Dilmore, P.E., FDOT</a:t>
            </a:r>
            <a:endParaRPr lang="nl-NL" sz="2800" dirty="0"/>
          </a:p>
          <a:p>
            <a:pPr marL="0" indent="0">
              <a:buNone/>
            </a:pPr>
            <a:r>
              <a:rPr lang="nl-NL" dirty="0">
                <a:hlinkClick r:id="rId2"/>
              </a:rPr>
              <a:t>Jeremy.Dilmore@dot.state.fl.us</a:t>
            </a:r>
            <a:r>
              <a:rPr lang="nl-NL" dirty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147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Open Discussion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Bryan </a:t>
            </a:r>
            <a:r>
              <a:rPr lang="en-US" sz="3600" dirty="0" err="1"/>
              <a:t>Homayouni</a:t>
            </a:r>
            <a:r>
              <a:rPr lang="en-US" sz="3600" dirty="0"/>
              <a:t>, P.E., 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8443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Review Action Items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Bryan </a:t>
            </a:r>
            <a:r>
              <a:rPr lang="en-US" sz="3600" dirty="0" err="1"/>
              <a:t>Homayouni</a:t>
            </a:r>
            <a:r>
              <a:rPr lang="en-US" sz="3600" dirty="0"/>
              <a:t>, P.E., CMB Chairman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0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Meeting Action Items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4624444"/>
              </p:ext>
            </p:extLst>
          </p:nvPr>
        </p:nvGraphicFramePr>
        <p:xfrm>
          <a:off x="2347685" y="1938865"/>
          <a:ext cx="8128000" cy="4312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58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Action Item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Derek Vollmer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Get with D6 on Waze roadway selection around the Golden Glades. Add “dismiss with no action” option to alerts.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Districts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Send Derek request to get the IV&amp;V early deployment for testing software.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Derek Vollmer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Discuss Waze alerts with Russell for 511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Derek Vollmer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Send concept slides/</a:t>
                      </a:r>
                      <a:r>
                        <a:rPr lang="en-US" dirty="0" err="1"/>
                        <a:t>ConOps</a:t>
                      </a:r>
                      <a:r>
                        <a:rPr lang="en-US" dirty="0"/>
                        <a:t> to Craig/Lee for standalone video application.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Russell Allen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Reported delays tab on new 511 system- excluding color-coding from map if districts find inaccurate data.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Russell Allen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Ask </a:t>
                      </a:r>
                      <a:r>
                        <a:rPr lang="en-US" dirty="0" err="1"/>
                        <a:t>Inrix</a:t>
                      </a:r>
                      <a:r>
                        <a:rPr lang="en-US" dirty="0"/>
                        <a:t> data questions, verify 511 survey for questions asking what user information is helpful.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Derek Vollmer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Send out Bryan’s contact information to Robbie.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09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3" y="1962149"/>
            <a:ext cx="9165167" cy="1331384"/>
          </a:xfrm>
        </p:spPr>
        <p:txBody>
          <a:bodyPr>
            <a:noAutofit/>
          </a:bodyPr>
          <a:lstStyle/>
          <a:p>
            <a:r>
              <a:rPr lang="en-US" sz="5000" dirty="0"/>
              <a:t>ITS Communications Update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175001" y="3996267"/>
            <a:ext cx="8328022" cy="1388534"/>
          </a:xfrm>
        </p:spPr>
        <p:txBody>
          <a:bodyPr/>
          <a:lstStyle/>
          <a:p>
            <a:r>
              <a:rPr lang="en-US" sz="3600" dirty="0"/>
              <a:t>Randy Pierce &amp; Frank </a:t>
            </a:r>
            <a:r>
              <a:rPr lang="en-US" sz="3600" dirty="0" err="1"/>
              <a:t>Deasy</a:t>
            </a:r>
            <a:r>
              <a:rPr lang="en-US" sz="3600" dirty="0"/>
              <a:t>, P.E.</a:t>
            </a:r>
          </a:p>
          <a:p>
            <a:endParaRPr lang="en-US" dirty="0"/>
          </a:p>
        </p:txBody>
      </p:sp>
      <p:pic>
        <p:nvPicPr>
          <p:cNvPr id="7" name="Picture 2" descr="image001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" t="3985" r="1890" b="4407"/>
          <a:stretch/>
        </p:blipFill>
        <p:spPr bwMode="auto">
          <a:xfrm>
            <a:off x="9823450" y="0"/>
            <a:ext cx="2260600" cy="1047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DFB"/>
              </a:clrFrom>
              <a:clrTo>
                <a:srgbClr val="FE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95285"/>
            <a:ext cx="1500808" cy="1365319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Change Management Board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8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476" y="187779"/>
            <a:ext cx="10018713" cy="661307"/>
          </a:xfrm>
        </p:spPr>
        <p:txBody>
          <a:bodyPr>
            <a:normAutofit fontScale="90000"/>
          </a:bodyPr>
          <a:lstStyle/>
          <a:p>
            <a:r>
              <a:rPr lang="en-US" dirty="0"/>
              <a:t>ITS WAN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53193"/>
            <a:ext cx="10018713" cy="49149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Florida Keys Microwave Project</a:t>
            </a:r>
          </a:p>
          <a:p>
            <a:pPr lvl="1"/>
            <a:r>
              <a:rPr lang="en-US" sz="2400" dirty="0"/>
              <a:t>ITS Central Office has designed an upgrade of the unlicensed microwave system along Overseas Highway for ITS (cameras, DMS, and traffic counters).</a:t>
            </a:r>
          </a:p>
          <a:p>
            <a:pPr lvl="1"/>
            <a:r>
              <a:rPr lang="en-US" sz="2400" dirty="0"/>
              <a:t>Project awarded to CenturyLink/Nokia</a:t>
            </a:r>
          </a:p>
          <a:p>
            <a:pPr lvl="1"/>
            <a:r>
              <a:rPr lang="en-US" sz="2400" dirty="0"/>
              <a:t>Replacement system will use licensed RF spectrum</a:t>
            </a:r>
          </a:p>
          <a:p>
            <a:pPr lvl="1"/>
            <a:r>
              <a:rPr lang="en-US" sz="2400" dirty="0"/>
              <a:t>New system will be resistant to interference</a:t>
            </a:r>
          </a:p>
          <a:p>
            <a:pPr lvl="1"/>
            <a:r>
              <a:rPr lang="en-US" sz="2400" dirty="0"/>
              <a:t>Bandwidth for transporting video and other data traffic will be increased</a:t>
            </a:r>
          </a:p>
          <a:p>
            <a:pPr lvl="1"/>
            <a:r>
              <a:rPr lang="en-US" sz="2400" dirty="0"/>
              <a:t>System will leverage AT&amp;T </a:t>
            </a:r>
            <a:r>
              <a:rPr lang="en-US" sz="2400" dirty="0" err="1"/>
              <a:t>MetroEthernet</a:t>
            </a:r>
            <a:r>
              <a:rPr lang="en-US" sz="2400" dirty="0"/>
              <a:t> services to provide redundancy during periods of microwave fading</a:t>
            </a:r>
          </a:p>
          <a:p>
            <a:pPr lvl="1"/>
            <a:r>
              <a:rPr lang="en-US" sz="2400" dirty="0"/>
              <a:t>Will utilize FTE Fiber from District 6 to the bottom of the HEFT.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Change Management Board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9732656" y="6151628"/>
            <a:ext cx="1143000" cy="365125"/>
          </a:xfrm>
        </p:spPr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01/19/2017</a:t>
            </a:r>
          </a:p>
        </p:txBody>
      </p:sp>
    </p:spTree>
    <p:extLst>
      <p:ext uri="{BB962C8B-B14F-4D97-AF65-F5344CB8AC3E}">
        <p14:creationId xmlns:p14="http://schemas.microsoft.com/office/powerpoint/2010/main" val="4006596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87725"/>
          </a:xfrm>
        </p:spPr>
        <p:txBody>
          <a:bodyPr/>
          <a:lstStyle/>
          <a:p>
            <a:r>
              <a:rPr lang="en-US" dirty="0"/>
              <a:t>ITS WAN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73525"/>
            <a:ext cx="10018713" cy="4117675"/>
          </a:xfrm>
        </p:spPr>
        <p:txBody>
          <a:bodyPr>
            <a:normAutofit/>
          </a:bodyPr>
          <a:lstStyle/>
          <a:p>
            <a:r>
              <a:rPr lang="en-US" dirty="0"/>
              <a:t>Florida Keys Wind Sensors</a:t>
            </a:r>
          </a:p>
          <a:p>
            <a:pPr lvl="1"/>
            <a:r>
              <a:rPr lang="en-US" dirty="0"/>
              <a:t>25 sites in the Florida Keys along Overseas Highway received ultrasonic wind-speed sensors</a:t>
            </a:r>
          </a:p>
          <a:p>
            <a:pPr lvl="1"/>
            <a:r>
              <a:rPr lang="en-US" dirty="0"/>
              <a:t>Monitors wind speed near bridges to aid in determining when to close roadway for safety</a:t>
            </a:r>
          </a:p>
          <a:p>
            <a:pPr lvl="1"/>
            <a:r>
              <a:rPr lang="en-US" dirty="0"/>
              <a:t>Wind speed data can be accessed via web page from any PC on District ITS network by pointing browser to </a:t>
            </a:r>
            <a:r>
              <a:rPr lang="en-US" dirty="0">
                <a:hlinkClick r:id="rId2"/>
              </a:rPr>
              <a:t>http://192.168.167.227</a:t>
            </a:r>
            <a:r>
              <a:rPr lang="en-US" dirty="0"/>
              <a:t>, or </a:t>
            </a:r>
            <a:r>
              <a:rPr lang="en-US" dirty="0">
                <a:hlinkClick r:id="rId3"/>
              </a:rPr>
              <a:t>http://192.168.167.251</a:t>
            </a:r>
            <a:r>
              <a:rPr lang="en-US" dirty="0"/>
              <a:t> (must be allowed through any firewalls).</a:t>
            </a:r>
          </a:p>
          <a:p>
            <a:pPr lvl="1"/>
            <a:r>
              <a:rPr lang="en-US" dirty="0"/>
              <a:t>Click the red “6” on the map, and then click on an arrow to see the station’s data.</a:t>
            </a:r>
          </a:p>
          <a:p>
            <a:pPr lvl="1"/>
            <a:r>
              <a:rPr lang="en-US" dirty="0"/>
              <a:t>System installed and live as of January 1, 2017.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prstClr val="black"/>
                </a:solidFill>
              </a:rPr>
              <a:t>01/19/2017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Change Management Board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684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8560</TotalTime>
  <Words>2650</Words>
  <Application>Microsoft Office PowerPoint</Application>
  <PresentationFormat>Widescreen</PresentationFormat>
  <Paragraphs>554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1" baseType="lpstr">
      <vt:lpstr>ARIAL</vt:lpstr>
      <vt:lpstr>ARIAL</vt:lpstr>
      <vt:lpstr>Calibri</vt:lpstr>
      <vt:lpstr>Parallax</vt:lpstr>
      <vt:lpstr>Change Management Board Meeting</vt:lpstr>
      <vt:lpstr>Welcome and Call for Quorum</vt:lpstr>
      <vt:lpstr>Agenda</vt:lpstr>
      <vt:lpstr>Agenda</vt:lpstr>
      <vt:lpstr>Previous Meetings Recap and Action Items Review</vt:lpstr>
      <vt:lpstr>Previous Meeting Action Items</vt:lpstr>
      <vt:lpstr>ITS Communications Update</vt:lpstr>
      <vt:lpstr>ITS WAN Update</vt:lpstr>
      <vt:lpstr>ITS WAN Update</vt:lpstr>
      <vt:lpstr>ITS WAN Update</vt:lpstr>
      <vt:lpstr>ITS WAN Update</vt:lpstr>
      <vt:lpstr>ITS WAN Update</vt:lpstr>
      <vt:lpstr>QUESTIONS? </vt:lpstr>
      <vt:lpstr>SunGuide Software Update</vt:lpstr>
      <vt:lpstr>Status of Upgrades</vt:lpstr>
      <vt:lpstr>Upcoming Activities</vt:lpstr>
      <vt:lpstr>Hotfixes</vt:lpstr>
      <vt:lpstr>Detector Data Loss</vt:lpstr>
      <vt:lpstr>QUESTIONS? </vt:lpstr>
      <vt:lpstr>Accurate Latitude / Longitude</vt:lpstr>
      <vt:lpstr>SunGuide Executive Enhancement (VOTE)</vt:lpstr>
      <vt:lpstr>SunGuide Executive Enhancement</vt:lpstr>
      <vt:lpstr>QUESTIONS? (VOTE)</vt:lpstr>
      <vt:lpstr>SunGuide Arterial Enhancements</vt:lpstr>
      <vt:lpstr>SunGuide Arterial Enhancements</vt:lpstr>
      <vt:lpstr>SunGuide Arterial Enhancements</vt:lpstr>
      <vt:lpstr>SunGuide Arterial Enhancements</vt:lpstr>
      <vt:lpstr>QUESTIONS? </vt:lpstr>
      <vt:lpstr>Color / Graphic DMS Committee</vt:lpstr>
      <vt:lpstr>Color / Graphic DMS Committee</vt:lpstr>
      <vt:lpstr>QUESTIONS? </vt:lpstr>
      <vt:lpstr>Graphic DMS Travel Time Messaging  Footprints #3855 (VOTE)</vt:lpstr>
      <vt:lpstr>Graphic Messages in DMS Messages Report</vt:lpstr>
      <vt:lpstr>Graphic Messages in DMS Messages Report</vt:lpstr>
      <vt:lpstr>Graphic Messages in DMS Messages Report</vt:lpstr>
      <vt:lpstr>QUESTIONS? (VOTE)</vt:lpstr>
      <vt:lpstr>Wrong Way Driving Enhancements (VOTE)</vt:lpstr>
      <vt:lpstr>WWD Detection Current Implementation</vt:lpstr>
      <vt:lpstr>WWD Detection Proposed Changes, 1</vt:lpstr>
      <vt:lpstr>WWD Detection Proposed Changes, 2</vt:lpstr>
      <vt:lpstr>WWD Detection Proposed Changes, 3</vt:lpstr>
      <vt:lpstr>WWD Detection Proposed Changes</vt:lpstr>
      <vt:lpstr>WWD Detection Possible Future Enhancement</vt:lpstr>
      <vt:lpstr>QUESTIONS? (VOTE)  </vt:lpstr>
      <vt:lpstr>End of Life for Devices</vt:lpstr>
      <vt:lpstr>Possible District Issues Related to EOL</vt:lpstr>
      <vt:lpstr>Short Term Solution</vt:lpstr>
      <vt:lpstr>Longer Term Solution</vt:lpstr>
      <vt:lpstr>QUESTIONS? </vt:lpstr>
      <vt:lpstr>District 5 Architecture Updates</vt:lpstr>
      <vt:lpstr>Architecture Update Context</vt:lpstr>
      <vt:lpstr>Architecture Update Ask</vt:lpstr>
      <vt:lpstr>Architecture Update More Stakeholders</vt:lpstr>
      <vt:lpstr>Architecture Update  Additional/Modified Service Packages</vt:lpstr>
      <vt:lpstr>QUESTIONS? </vt:lpstr>
      <vt:lpstr>Open Discussion</vt:lpstr>
      <vt:lpstr>Review Action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Management Board Meeting</dc:title>
  <dc:creator>Moser, Kelli</dc:creator>
  <cp:lastModifiedBy>Williams, Kentavius</cp:lastModifiedBy>
  <cp:revision>321</cp:revision>
  <dcterms:created xsi:type="dcterms:W3CDTF">2014-08-07T17:38:39Z</dcterms:created>
  <dcterms:modified xsi:type="dcterms:W3CDTF">2019-02-19T19:20:14Z</dcterms:modified>
</cp:coreProperties>
</file>