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707" r:id="rId5"/>
    <p:sldMasterId id="2147483703" r:id="rId6"/>
    <p:sldMasterId id="2147483702" r:id="rId7"/>
    <p:sldMasterId id="2147483712" r:id="rId8"/>
    <p:sldMasterId id="2147483714" r:id="rId9"/>
    <p:sldMasterId id="2147483759" r:id="rId10"/>
    <p:sldMasterId id="2147483777" r:id="rId11"/>
    <p:sldMasterId id="2147483795" r:id="rId12"/>
  </p:sldMasterIdLst>
  <p:notesMasterIdLst>
    <p:notesMasterId r:id="rId105"/>
  </p:notesMasterIdLst>
  <p:handoutMasterIdLst>
    <p:handoutMasterId r:id="rId106"/>
  </p:handoutMasterIdLst>
  <p:sldIdLst>
    <p:sldId id="799" r:id="rId13"/>
    <p:sldId id="364" r:id="rId14"/>
    <p:sldId id="800" r:id="rId15"/>
    <p:sldId id="804" r:id="rId16"/>
    <p:sldId id="366" r:id="rId17"/>
    <p:sldId id="367" r:id="rId18"/>
    <p:sldId id="811" r:id="rId19"/>
    <p:sldId id="810" r:id="rId20"/>
    <p:sldId id="775" r:id="rId21"/>
    <p:sldId id="807" r:id="rId22"/>
    <p:sldId id="993" r:id="rId23"/>
    <p:sldId id="912" r:id="rId24"/>
    <p:sldId id="933" r:id="rId25"/>
    <p:sldId id="489" r:id="rId26"/>
    <p:sldId id="936" r:id="rId27"/>
    <p:sldId id="937" r:id="rId28"/>
    <p:sldId id="994" r:id="rId29"/>
    <p:sldId id="938" r:id="rId30"/>
    <p:sldId id="492" r:id="rId31"/>
    <p:sldId id="496" r:id="rId32"/>
    <p:sldId id="497" r:id="rId33"/>
    <p:sldId id="939" r:id="rId34"/>
    <p:sldId id="917" r:id="rId35"/>
    <p:sldId id="995" r:id="rId36"/>
    <p:sldId id="940" r:id="rId37"/>
    <p:sldId id="527" r:id="rId38"/>
    <p:sldId id="944" r:id="rId39"/>
    <p:sldId id="945" r:id="rId40"/>
    <p:sldId id="996" r:id="rId41"/>
    <p:sldId id="946" r:id="rId42"/>
    <p:sldId id="486" r:id="rId43"/>
    <p:sldId id="948" r:id="rId44"/>
    <p:sldId id="949" r:id="rId45"/>
    <p:sldId id="997" r:id="rId46"/>
    <p:sldId id="950" r:id="rId47"/>
    <p:sldId id="954" r:id="rId48"/>
    <p:sldId id="952" r:id="rId49"/>
    <p:sldId id="953" r:id="rId50"/>
    <p:sldId id="998" r:id="rId51"/>
    <p:sldId id="955" r:id="rId52"/>
    <p:sldId id="504" r:id="rId53"/>
    <p:sldId id="959" r:id="rId54"/>
    <p:sldId id="957" r:id="rId55"/>
    <p:sldId id="958" r:id="rId56"/>
    <p:sldId id="999" r:id="rId57"/>
    <p:sldId id="960" r:id="rId58"/>
    <p:sldId id="512" r:id="rId59"/>
    <p:sldId id="507" r:id="rId60"/>
    <p:sldId id="513" r:id="rId61"/>
    <p:sldId id="529" r:id="rId62"/>
    <p:sldId id="963" r:id="rId63"/>
    <p:sldId id="964" r:id="rId64"/>
    <p:sldId id="1000" r:id="rId65"/>
    <p:sldId id="965" r:id="rId66"/>
    <p:sldId id="357" r:id="rId67"/>
    <p:sldId id="368" r:id="rId68"/>
    <p:sldId id="970" r:id="rId69"/>
    <p:sldId id="977" r:id="rId70"/>
    <p:sldId id="1001" r:id="rId71"/>
    <p:sldId id="972" r:id="rId72"/>
    <p:sldId id="976" r:id="rId73"/>
    <p:sldId id="975" r:id="rId74"/>
    <p:sldId id="971" r:id="rId75"/>
    <p:sldId id="1002" r:id="rId76"/>
    <p:sldId id="983" r:id="rId77"/>
    <p:sldId id="483" r:id="rId78"/>
    <p:sldId id="988" r:id="rId79"/>
    <p:sldId id="981" r:id="rId80"/>
    <p:sldId id="1003" r:id="rId81"/>
    <p:sldId id="989" r:id="rId82"/>
    <p:sldId id="543" r:id="rId83"/>
    <p:sldId id="544" r:id="rId84"/>
    <p:sldId id="546" r:id="rId85"/>
    <p:sldId id="991" r:id="rId86"/>
    <p:sldId id="992" r:id="rId87"/>
    <p:sldId id="1004" r:id="rId88"/>
    <p:sldId id="978" r:id="rId89"/>
    <p:sldId id="488" r:id="rId90"/>
    <p:sldId id="873" r:id="rId91"/>
    <p:sldId id="874" r:id="rId92"/>
    <p:sldId id="982" r:id="rId93"/>
    <p:sldId id="980" r:id="rId94"/>
    <p:sldId id="1006" r:id="rId95"/>
    <p:sldId id="1005" r:id="rId96"/>
    <p:sldId id="898" r:id="rId97"/>
    <p:sldId id="900" r:id="rId98"/>
    <p:sldId id="814" r:id="rId99"/>
    <p:sldId id="902" r:id="rId100"/>
    <p:sldId id="903" r:id="rId101"/>
    <p:sldId id="825" r:id="rId102"/>
    <p:sldId id="397" r:id="rId103"/>
    <p:sldId id="398" r:id="rId10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as, Jennifer" initials="FJ" lastIdx="3" clrIdx="0">
    <p:extLst>
      <p:ext uri="{19B8F6BF-5375-455C-9EA6-DF929625EA0E}">
        <p15:presenceInfo xmlns:p15="http://schemas.microsoft.com/office/powerpoint/2012/main" userId="S-1-5-21-978016076-702945558-1050887974-15565" providerId="AD"/>
      </p:ext>
    </p:extLst>
  </p:cmAuthor>
  <p:cmAuthor id="2" name="Hodgson, Martha" initials="HM" lastIdx="1" clrIdx="1">
    <p:extLst>
      <p:ext uri="{19B8F6BF-5375-455C-9EA6-DF929625EA0E}">
        <p15:presenceInfo xmlns:p15="http://schemas.microsoft.com/office/powerpoint/2012/main" userId="S::martha.hodgson@dot.state.fl.us::bdfaf903-cd91-4020-b4e8-bdec369d8fb0" providerId="AD"/>
      </p:ext>
    </p:extLst>
  </p:cmAuthor>
  <p:cmAuthor id="3" name="Martha Hodgson" initials="MH" lastIdx="2" clrIdx="2">
    <p:extLst>
      <p:ext uri="{19B8F6BF-5375-455C-9EA6-DF929625EA0E}">
        <p15:presenceInfo xmlns:p15="http://schemas.microsoft.com/office/powerpoint/2012/main" userId="S-1-5-21-92405826-1669691511-123036360-305529" providerId="AD"/>
      </p:ext>
    </p:extLst>
  </p:cmAuthor>
  <p:cmAuthor id="4" name="Martha Hodgson" initials="MH [2]" lastIdx="6" clrIdx="3">
    <p:extLst>
      <p:ext uri="{19B8F6BF-5375-455C-9EA6-DF929625EA0E}">
        <p15:presenceInfo xmlns:p15="http://schemas.microsoft.com/office/powerpoint/2012/main" userId="Martha Hodg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45"/>
    <a:srgbClr val="C55C27"/>
    <a:srgbClr val="146FB3"/>
    <a:srgbClr val="0F70C1"/>
    <a:srgbClr val="C0CFE6"/>
    <a:srgbClr val="EAEFF7"/>
    <a:srgbClr val="CDD9EB"/>
    <a:srgbClr val="D82725"/>
    <a:srgbClr val="1FB151"/>
    <a:srgbClr val="00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7515" autoAdjust="0"/>
  </p:normalViewPr>
  <p:slideViewPr>
    <p:cSldViewPr snapToGrid="0">
      <p:cViewPr varScale="1">
        <p:scale>
          <a:sx n="72" d="100"/>
          <a:sy n="72" d="100"/>
        </p:scale>
        <p:origin x="114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notesViewPr>
    <p:cSldViewPr snapToGrid="0">
      <p:cViewPr varScale="1">
        <p:scale>
          <a:sx n="76" d="100"/>
          <a:sy n="76" d="100"/>
        </p:scale>
        <p:origin x="37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07" Type="http://schemas.openxmlformats.org/officeDocument/2006/relationships/commentAuthors" Target="commentAuthors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viewProps" Target="viewProps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92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28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r">
              <a:defRPr sz="2300"/>
            </a:lvl1pPr>
          </a:lstStyle>
          <a:p>
            <a:fld id="{EFAF1867-40E4-49A0-A45F-FA321C0A4F54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28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r">
              <a:defRPr sz="2300"/>
            </a:lvl1pPr>
          </a:lstStyle>
          <a:p>
            <a:fld id="{2DE74CA1-B26F-4342-B381-737B6183B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r">
              <a:defRPr sz="2300"/>
            </a:lvl1pPr>
          </a:lstStyle>
          <a:p>
            <a:fld id="{6B5299DF-B185-494E-A326-15398498FC49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704638" y="6372225"/>
            <a:ext cx="30575251" cy="1719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625" tIns="88813" rIns="177625" bIns="888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24531009"/>
            <a:ext cx="5732949" cy="20070826"/>
          </a:xfrm>
          <a:prstGeom prst="rect">
            <a:avLst/>
          </a:prstGeom>
        </p:spPr>
        <p:txBody>
          <a:bodyPr vert="horz" lIns="177625" tIns="88813" rIns="177625" bIns="88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r">
              <a:defRPr sz="2300"/>
            </a:lvl1pPr>
          </a:lstStyle>
          <a:p>
            <a:fld id="{8DE9FDA1-9EEC-40FA-9495-504BC4AC8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9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8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4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4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9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75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36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32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71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07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28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52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53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43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7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37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729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25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98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102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2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28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60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3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8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7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15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9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533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72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1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351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80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87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385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2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6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483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82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96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885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9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1606">
              <a:defRPr/>
            </a:pPr>
            <a:fld id="{7224070D-343A-41A8-B8E1-34F3348194F1}" type="slidenum">
              <a:rPr lang="en-US" sz="2500">
                <a:solidFill>
                  <a:prstClr val="black"/>
                </a:solidFill>
                <a:latin typeface="Calibri"/>
              </a:rPr>
              <a:pPr defTabSz="871606">
                <a:defRPr/>
              </a:pPr>
              <a:t>7</a:t>
            </a:fld>
            <a:endParaRPr lang="en-US" sz="2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47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2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09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371605" y="1374150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8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27835"/>
            <a:ext cx="5522085" cy="39956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363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85A9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0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C9D8-1C48-4F93-AA1E-32B7196E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47F1-34B5-4463-BE5C-685ECA97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0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9325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5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8603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none" spc="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Enhancements that will take 2 lines to describe in Detail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854436"/>
            <a:ext cx="11429999" cy="38036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37EF0-F480-45F0-ABC7-4810C40BA6E0}"/>
              </a:ext>
            </a:extLst>
          </p:cNvPr>
          <p:cNvSpPr/>
          <p:nvPr userDrawn="1"/>
        </p:nvSpPr>
        <p:spPr>
          <a:xfrm>
            <a:off x="365759" y="1646299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14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592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58000">
                <a:srgbClr val="A8AAAD">
                  <a:alpha val="90000"/>
                </a:srgbClr>
              </a:gs>
              <a:gs pos="0">
                <a:srgbClr val="A8AAAD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4971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706831-C66F-4F3A-8FEF-254C7ED14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85688-AC64-47EE-AE21-726999994E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1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67944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25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3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6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1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21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4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7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3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9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3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02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4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6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597439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22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6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4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83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3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7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53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0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17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93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81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9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59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1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2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30177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2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79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5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32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4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94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3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8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3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2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353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100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EB96-E136-41F8-B07C-7AEA9ADA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A750-9014-4B7E-BA7B-BDA90003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5A17-DF76-4B92-8CBF-9EEEB0DF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0C97-5DA0-4A5A-94F7-960304EF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5995-F6D5-488F-940E-17997B95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DB5-BDA4-4163-940C-FA3DEA6B3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1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6" r:id="rId3"/>
    <p:sldLayoutId id="2147483675" r:id="rId4"/>
    <p:sldLayoutId id="2147483691" r:id="rId5"/>
    <p:sldLayoutId id="2147483710" r:id="rId6"/>
    <p:sldLayoutId id="2147483697" r:id="rId7"/>
    <p:sldLayoutId id="2147483754" r:id="rId8"/>
    <p:sldLayoutId id="2147483757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6E1DF31-C6A5-4EC6-9839-41B2F7755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20579" b="26866"/>
          <a:stretch/>
        </p:blipFill>
        <p:spPr>
          <a:xfrm>
            <a:off x="0" y="0"/>
            <a:ext cx="12192000" cy="6767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-7901" y="-608"/>
            <a:ext cx="12199901" cy="68586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BF1DC-0C78-4A16-87F1-08EB281DE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409EC3-0E17-4E47-8B2C-E4D4491065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4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0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1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1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1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1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2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2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3j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6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7D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7O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ko7V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/>
          </a:bodyPr>
          <a:lstStyle/>
          <a:p>
            <a:r>
              <a:rPr lang="en-US" sz="5100" dirty="0"/>
              <a:t>Welcome and Call for Quorum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7067" y="3996267"/>
            <a:ext cx="7455955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0E922A-F148-4084-B01E-8283703F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CD0620-B902-473E-B5C9-9A020FC6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393372"/>
            <a:ext cx="9244264" cy="4807952"/>
          </a:xfrm>
        </p:spPr>
        <p:txBody>
          <a:bodyPr>
            <a:normAutofit/>
          </a:bodyPr>
          <a:lstStyle/>
          <a:p>
            <a:r>
              <a:rPr lang="en-US" sz="4000" dirty="0"/>
              <a:t>Released to Districts - 12/17/2020</a:t>
            </a:r>
          </a:p>
          <a:p>
            <a:r>
              <a:rPr lang="en-US" sz="4000" dirty="0"/>
              <a:t>District planned install dates needed  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1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 Hotfix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2"/>
            <a:ext cx="10010789" cy="4956628"/>
          </a:xfrm>
        </p:spPr>
        <p:txBody>
          <a:bodyPr>
            <a:normAutofit/>
          </a:bodyPr>
          <a:lstStyle/>
          <a:p>
            <a:r>
              <a:rPr lang="en-US" sz="4000" dirty="0"/>
              <a:t>Hotfix 1 Released – 1/22/21</a:t>
            </a:r>
          </a:p>
          <a:p>
            <a:pPr lvl="1"/>
            <a:r>
              <a:rPr lang="en-US" sz="2800" dirty="0"/>
              <a:t>Included 7.2 issues</a:t>
            </a:r>
          </a:p>
          <a:p>
            <a:pPr lvl="1"/>
            <a:r>
              <a:rPr lang="en-US" sz="2800" dirty="0"/>
              <a:t>Release 8.0 issues:</a:t>
            </a:r>
          </a:p>
          <a:p>
            <a:pPr lvl="2"/>
            <a:r>
              <a:rPr lang="en-US" sz="1800" dirty="0"/>
              <a:t>SG-5368 Silver Alert Input Screen</a:t>
            </a:r>
          </a:p>
          <a:p>
            <a:pPr lvl="2"/>
            <a:r>
              <a:rPr lang="en-US" sz="1800" dirty="0"/>
              <a:t>SG-3010 Error Messages with Object Ref.</a:t>
            </a:r>
          </a:p>
          <a:p>
            <a:pPr lvl="2"/>
            <a:r>
              <a:rPr lang="en-US" sz="1800" dirty="0"/>
              <a:t>SG-5256 GPIO DMS Message Actions</a:t>
            </a:r>
          </a:p>
          <a:p>
            <a:pPr lvl="2"/>
            <a:r>
              <a:rPr lang="en-US" sz="1800" dirty="0"/>
              <a:t>SG-5264 Location information not populating</a:t>
            </a:r>
          </a:p>
          <a:p>
            <a:pPr lvl="2"/>
            <a:r>
              <a:rPr lang="en-US" sz="1800" dirty="0"/>
              <a:t>SG-5555 Spanish Floodgate Spellcheck</a:t>
            </a:r>
          </a:p>
          <a:p>
            <a:pPr lvl="2"/>
            <a:r>
              <a:rPr lang="en-US" sz="1800" dirty="0"/>
              <a:t>SG-5556 Workzone status change in Chronology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4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Christine Shafik,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Christine.shafik@dot.state.fl.us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#1: </a:t>
            </a:r>
            <a:r>
              <a:rPr lang="en-US" sz="5400" dirty="0"/>
              <a:t>SG-3338 – Allow floodgates to be scheduled </a:t>
            </a:r>
            <a:br>
              <a:rPr lang="en-US" sz="5400" dirty="0"/>
            </a:br>
            <a:r>
              <a:rPr lang="en-US" sz="5400" dirty="0"/>
              <a:t>through SAS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Issue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73722"/>
            <a:ext cx="10451443" cy="5978769"/>
          </a:xfrm>
        </p:spPr>
        <p:txBody>
          <a:bodyPr>
            <a:normAutofit/>
          </a:bodyPr>
          <a:lstStyle/>
          <a:p>
            <a:r>
              <a:rPr lang="en-US" dirty="0"/>
              <a:t>Issue: All floodgates are manually entered at the time they are needed.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Allow users to schedule floodgates to post to 511</a:t>
            </a:r>
          </a:p>
          <a:p>
            <a:pPr lvl="1"/>
            <a:r>
              <a:rPr lang="en-US" dirty="0"/>
              <a:t>Start time would post the floodgate and the end time would pull the floodgate down from 511.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A603CC4-5DAF-4ABD-A4CF-EA3D9910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F2A057-AECB-4CF3-A70B-F043927E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17343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$13k</a:t>
            </a:r>
          </a:p>
          <a:p>
            <a:pPr marL="0" indent="0">
              <a:buNone/>
            </a:pPr>
            <a:r>
              <a:rPr lang="en-US" sz="3700" dirty="0"/>
              <a:t>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10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98040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https://www.questionpro.com/t/ABslzZko0O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#1: </a:t>
            </a:r>
            <a:r>
              <a:rPr lang="en-US" dirty="0"/>
              <a:t>SG-3338 – Allow floodgates to be scheduled </a:t>
            </a:r>
            <a:br>
              <a:rPr lang="en-US" dirty="0"/>
            </a:br>
            <a:r>
              <a:rPr lang="en-US" dirty="0"/>
              <a:t>through SAS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6"/>
            <a:ext cx="10421655" cy="26589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#2: </a:t>
            </a:r>
            <a:r>
              <a:rPr lang="en-US" sz="5400" dirty="0"/>
              <a:t>SG-5278 – Blank Out Signs Integration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5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57745"/>
            <a:ext cx="10018713" cy="96058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400" dirty="0"/>
              <a:t>General purpose of BOS are to redirect traffic during planned or unplanned traffic events</a:t>
            </a:r>
          </a:p>
          <a:p>
            <a:pPr lvl="0"/>
            <a:endParaRPr lang="en-US" sz="4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DA2F8-BC0E-4E17-987B-43D8416E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1" y="2070521"/>
            <a:ext cx="6106246" cy="4479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5D4AA-27B1-4751-9F42-547A7F8F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91539">
            <a:off x="6837851" y="4502433"/>
            <a:ext cx="252413" cy="27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CDB43-BE5A-4F24-970C-7CE7071B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96529">
            <a:off x="6343495" y="3293269"/>
            <a:ext cx="252413" cy="27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667F5-55CB-46A6-A9FD-B93DF990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63425">
            <a:off x="4708870" y="2285910"/>
            <a:ext cx="252413" cy="271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AE074-CC35-42C5-B0E4-8C856A66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47236">
            <a:off x="7269642" y="3867477"/>
            <a:ext cx="252413" cy="2714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6ABF08-0262-4472-A87C-1FBB3CEAB315}"/>
              </a:ext>
            </a:extLst>
          </p:cNvPr>
          <p:cNvCxnSpPr>
            <a:cxnSpLocks/>
          </p:cNvCxnSpPr>
          <p:nvPr/>
        </p:nvCxnSpPr>
        <p:spPr>
          <a:xfrm flipH="1" flipV="1">
            <a:off x="6964057" y="4894696"/>
            <a:ext cx="431791" cy="3330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49F601-F2E8-466D-874E-323B973D781D}"/>
              </a:ext>
            </a:extLst>
          </p:cNvPr>
          <p:cNvCxnSpPr>
            <a:cxnSpLocks/>
          </p:cNvCxnSpPr>
          <p:nvPr/>
        </p:nvCxnSpPr>
        <p:spPr>
          <a:xfrm flipH="1">
            <a:off x="7164171" y="4034524"/>
            <a:ext cx="812695" cy="38149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C2710-B104-44C7-A9FA-7BEB53A22E90}"/>
              </a:ext>
            </a:extLst>
          </p:cNvPr>
          <p:cNvCxnSpPr>
            <a:cxnSpLocks/>
          </p:cNvCxnSpPr>
          <p:nvPr/>
        </p:nvCxnSpPr>
        <p:spPr>
          <a:xfrm flipH="1" flipV="1">
            <a:off x="6390514" y="3648112"/>
            <a:ext cx="273872" cy="577159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29FDFC-B246-4804-BD61-7D920AC7CD1E}"/>
              </a:ext>
            </a:extLst>
          </p:cNvPr>
          <p:cNvCxnSpPr>
            <a:cxnSpLocks/>
          </p:cNvCxnSpPr>
          <p:nvPr/>
        </p:nvCxnSpPr>
        <p:spPr>
          <a:xfrm flipH="1" flipV="1">
            <a:off x="5297557" y="3257185"/>
            <a:ext cx="738088" cy="1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E4ED9E-1A93-4711-9783-9660EB81E127}"/>
              </a:ext>
            </a:extLst>
          </p:cNvPr>
          <p:cNvCxnSpPr>
            <a:cxnSpLocks/>
          </p:cNvCxnSpPr>
          <p:nvPr/>
        </p:nvCxnSpPr>
        <p:spPr>
          <a:xfrm flipH="1" flipV="1">
            <a:off x="4745525" y="2734789"/>
            <a:ext cx="265681" cy="430298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7BECD6-3255-47B1-8B4A-028CD583900B}"/>
              </a:ext>
            </a:extLst>
          </p:cNvPr>
          <p:cNvCxnSpPr>
            <a:cxnSpLocks/>
          </p:cNvCxnSpPr>
          <p:nvPr/>
        </p:nvCxnSpPr>
        <p:spPr>
          <a:xfrm flipH="1">
            <a:off x="3780183" y="2318327"/>
            <a:ext cx="602974" cy="283171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70123B-6757-4A83-B62B-4A4313AA9301}"/>
              </a:ext>
            </a:extLst>
          </p:cNvPr>
          <p:cNvCxnSpPr>
            <a:cxnSpLocks/>
          </p:cNvCxnSpPr>
          <p:nvPr/>
        </p:nvCxnSpPr>
        <p:spPr>
          <a:xfrm flipH="1">
            <a:off x="5611915" y="4585216"/>
            <a:ext cx="778599" cy="307753"/>
          </a:xfrm>
          <a:prstGeom prst="straightConnector1">
            <a:avLst/>
          </a:prstGeom>
          <a:ln w="635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020E31-D090-4CD7-9061-C2F1E925D334}"/>
              </a:ext>
            </a:extLst>
          </p:cNvPr>
          <p:cNvSpPr txBox="1"/>
          <p:nvPr/>
        </p:nvSpPr>
        <p:spPr>
          <a:xfrm rot="20187763">
            <a:off x="5328590" y="4588910"/>
            <a:ext cx="676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B78975-3AF7-474D-85FA-907223B1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7BB73A-6665-45C0-BE60-642B7E3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942345"/>
              </p:ext>
            </p:extLst>
          </p:nvPr>
        </p:nvGraphicFramePr>
        <p:xfrm>
          <a:off x="1552046" y="1320801"/>
          <a:ext cx="10018713" cy="422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 – 1:05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and Call for Quorum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1:05 – 1:10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Meeting Recap &amp; Action Item Review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 – 1:30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SunGuide Software Update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Shafik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 – 1:40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SG-3338 – Allow floodgates to be scheduled through SAS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1:50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SG-5278 – Blank Out Signs Integration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 – 2:00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SG-5359 – Wrong Way Driver Alert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– 2:10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SG-5156 – Timestamp Logic Pop-Up Warnings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85597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3D223-DF92-44BB-956A-5BC9C70E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14BCD-5334-43FB-B983-46DCC6ED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5400" dirty="0"/>
              <a:t>Uses of BOS</a:t>
            </a:r>
          </a:p>
          <a:p>
            <a:pPr lvl="1"/>
            <a:r>
              <a:rPr lang="en-US" sz="3800" dirty="0"/>
              <a:t>Arterial route alternative routing</a:t>
            </a:r>
          </a:p>
          <a:p>
            <a:pPr lvl="2"/>
            <a:r>
              <a:rPr lang="en-US" sz="3600" dirty="0"/>
              <a:t>Coordinated activation of multiple BOS using </a:t>
            </a:r>
            <a:r>
              <a:rPr lang="en-US" sz="3600" dirty="0" err="1"/>
              <a:t>SunGuide’s</a:t>
            </a:r>
            <a:r>
              <a:rPr lang="en-US" sz="3600" dirty="0"/>
              <a:t> response plan functionality</a:t>
            </a:r>
          </a:p>
          <a:p>
            <a:pPr lvl="1"/>
            <a:r>
              <a:rPr lang="en-US" sz="3800" dirty="0"/>
              <a:t>Warnings to over-height vehicles approaching bridges</a:t>
            </a:r>
          </a:p>
          <a:p>
            <a:pPr lvl="2"/>
            <a:r>
              <a:rPr lang="en-US" sz="3600" dirty="0"/>
              <a:t>Automated activation to warn traveling public of potentially dangerous situations</a:t>
            </a:r>
          </a:p>
          <a:p>
            <a:pPr lvl="2"/>
            <a:r>
              <a:rPr lang="en-US" sz="3600" b="1" i="1" dirty="0"/>
              <a:t>Future</a:t>
            </a:r>
            <a:r>
              <a:rPr lang="en-US" sz="3600" dirty="0"/>
              <a:t> permit Application System (PAS) and FOX system can provide over-height vehicle information</a:t>
            </a:r>
          </a:p>
          <a:p>
            <a:pPr lvl="1"/>
            <a:r>
              <a:rPr lang="en-US" sz="3800" dirty="0"/>
              <a:t>Parking availability</a:t>
            </a:r>
          </a:p>
          <a:p>
            <a:pPr lvl="2"/>
            <a:r>
              <a:rPr lang="en-US" sz="3600" dirty="0"/>
              <a:t>Automatically/manually activate signs to direct incoming traffic to parking facilities</a:t>
            </a:r>
          </a:p>
          <a:p>
            <a:pPr lvl="1"/>
            <a:endParaRPr lang="en-US" sz="3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FC14-DE07-4346-99BE-086ACD87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F01D-0FE1-4C32-97D9-A01D3B1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4"/>
            <a:ext cx="10018713" cy="5036070"/>
          </a:xfrm>
        </p:spPr>
        <p:txBody>
          <a:bodyPr>
            <a:normAutofit/>
          </a:bodyPr>
          <a:lstStyle/>
          <a:p>
            <a:pPr lvl="0"/>
            <a:r>
              <a:rPr lang="en-US" sz="4800" dirty="0"/>
              <a:t>Changes in SunGuide</a:t>
            </a:r>
          </a:p>
          <a:p>
            <a:pPr lvl="1"/>
            <a:r>
              <a:rPr lang="en-US" sz="3200" dirty="0"/>
              <a:t>Communication with BOS and OHVD devices</a:t>
            </a:r>
          </a:p>
          <a:p>
            <a:pPr lvl="1"/>
            <a:r>
              <a:rPr lang="en-US" sz="3200" dirty="0"/>
              <a:t>Configuration of BOS plans, which may also use beacons</a:t>
            </a:r>
          </a:p>
          <a:p>
            <a:pPr lvl="1"/>
            <a:r>
              <a:rPr lang="en-US" sz="3200" dirty="0"/>
              <a:t>Integration into EM’s Response Generation</a:t>
            </a:r>
          </a:p>
          <a:p>
            <a:pPr lvl="1"/>
            <a:r>
              <a:rPr lang="en-US" sz="3200" dirty="0"/>
              <a:t>Changes in Beacon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FA55-A4AB-4BF0-866D-6E9A51CA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ECEED-0A5D-49E6-A52C-B407C3E7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24299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$113k</a:t>
            </a:r>
          </a:p>
          <a:p>
            <a:pPr marL="0" indent="0">
              <a:buNone/>
            </a:pP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1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4286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D1BD7-B546-4F94-9FB3-A466F077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F1800-60E7-422E-A066-5AFBB124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30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https://www.questionpro.com/t/ABslzZko1l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#2: </a:t>
            </a:r>
            <a:r>
              <a:rPr lang="en-US" dirty="0"/>
              <a:t>SG-5278 – Blank Out Signs Integration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2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#3: </a:t>
            </a:r>
            <a:r>
              <a:rPr lang="en-US" sz="5400" dirty="0"/>
              <a:t>SG-5359 – Wrong Way Driver Alert 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357956" y="250809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Proposed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4945" y="1152904"/>
            <a:ext cx="9730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Images will be displayed when the row is selected allowing for a larger 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Thumbnails of images will be available below the image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C57689-CF30-4F17-877F-B40ADC7E7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72279" y="2613374"/>
            <a:ext cx="7451183" cy="356781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3AFA786-F134-415C-8064-530F4629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1A93E9-9301-430D-8601-BE7C73F4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86286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$8k</a:t>
            </a:r>
          </a:p>
          <a:p>
            <a:pPr marL="0" indent="0">
              <a:buNone/>
            </a:pPr>
            <a:r>
              <a:rPr lang="en-US" sz="3700" dirty="0"/>
              <a:t>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19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4990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https://www.questionpro.com/t/ABslzZko1r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#3: </a:t>
            </a:r>
            <a:r>
              <a:rPr lang="en-US" dirty="0"/>
              <a:t>SG-5359 – Wrong Way Driver Alert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9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910292" y="5778631"/>
            <a:ext cx="9818156" cy="50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DC44A8-6F43-4A01-992D-D2D62178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A9E5764F-A42C-426C-9132-11B16A842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82925"/>
              </p:ext>
            </p:extLst>
          </p:nvPr>
        </p:nvGraphicFramePr>
        <p:xfrm>
          <a:off x="1552046" y="1320801"/>
          <a:ext cx="10018713" cy="454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2:10 – 2:20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SG-3336 – Automatically select associated event in alert handling dialog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2:20 – 2:30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SG-3925 – Add assigned Beat to Road Ranger information in Event Reports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 – 2:40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SG-5410 – Question about new Executive Notification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2:40 – 2:50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SG-4758 – RWIS Alerts need the alert type and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value added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2:50 – 3:00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SG-5170 – Ability to filter roadway in Waze Alert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 – 3:10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SG-3143 – Status Logger Filters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873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03978-34C0-4C2D-A3D0-C9022C8D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DF1AB3-4A11-4A53-8125-AE68CE91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6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#4: </a:t>
            </a:r>
            <a:r>
              <a:rPr lang="en-US" sz="5400" dirty="0"/>
              <a:t>SG-5156 – Timestamp Logic </a:t>
            </a:r>
            <a:br>
              <a:rPr lang="en-US" sz="5400" dirty="0"/>
            </a:br>
            <a:r>
              <a:rPr lang="en-US" sz="5400" dirty="0"/>
              <a:t>Pop-Up Warnings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Issue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73723"/>
            <a:ext cx="10018713" cy="5792726"/>
          </a:xfrm>
        </p:spPr>
        <p:txBody>
          <a:bodyPr>
            <a:normAutofit/>
          </a:bodyPr>
          <a:lstStyle/>
          <a:p>
            <a:r>
              <a:rPr lang="en-US" dirty="0"/>
              <a:t>Issue: In responder dialog, there are cases where operators are allowed to manually enter non-logical timestamps for responders</a:t>
            </a:r>
          </a:p>
          <a:p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sz="2400" dirty="0"/>
              <a:t>Notify users of timestamps that may not make sense. Users can still save if appropriate</a:t>
            </a:r>
          </a:p>
          <a:p>
            <a:pPr lvl="2"/>
            <a:r>
              <a:rPr lang="en-US" sz="2000" dirty="0"/>
              <a:t>Examples</a:t>
            </a:r>
          </a:p>
          <a:p>
            <a:pPr lvl="3"/>
            <a:r>
              <a:rPr lang="en-US" sz="1800" dirty="0"/>
              <a:t>Arrive &gt; Depart</a:t>
            </a:r>
          </a:p>
          <a:p>
            <a:pPr lvl="3"/>
            <a:r>
              <a:rPr lang="en-US" sz="1800" dirty="0"/>
              <a:t>Depart with no Arrival</a:t>
            </a:r>
          </a:p>
          <a:p>
            <a:pPr lvl="3"/>
            <a:r>
              <a:rPr lang="en-US" sz="1800" dirty="0"/>
              <a:t>Dates in the future</a:t>
            </a:r>
          </a:p>
          <a:p>
            <a:pPr lvl="1"/>
            <a:r>
              <a:rPr lang="en-US" sz="2200" dirty="0"/>
              <a:t>Optional - can be disabled if not needed.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4F44BB-F2B7-4949-933A-21F1BCCA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398918-62B1-4954-8B16-C2268767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35037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$6k</a:t>
            </a:r>
          </a:p>
          <a:p>
            <a:pPr marL="0" indent="0">
              <a:buNone/>
            </a:pPr>
            <a:r>
              <a:rPr lang="en-US" sz="3700" dirty="0"/>
              <a:t>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44630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https://www.questionpro.com/t/ABslzZko10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#4: </a:t>
            </a:r>
            <a:r>
              <a:rPr lang="en-US" dirty="0"/>
              <a:t>SG-5156 – Timestamp Logic </a:t>
            </a:r>
            <a:br>
              <a:rPr lang="en-US" dirty="0"/>
            </a:br>
            <a:r>
              <a:rPr lang="en-US" dirty="0"/>
              <a:t>Pop-Up Warnings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#5: </a:t>
            </a:r>
            <a:r>
              <a:rPr lang="en-US" sz="5400" dirty="0"/>
              <a:t>SG-3336 – Automatically select associated event in alert handling dialog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6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8615005" cy="109868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Current Situation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r>
              <a:rPr lang="en-US" dirty="0"/>
              <a:t>When handling an FHP update alert, the user is still required to pick the associated event, even if previously associated.</a:t>
            </a:r>
          </a:p>
          <a:p>
            <a:pPr lvl="1"/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Since the Event Id is already known, auto-select the event to allow a fast selection and association to the event.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281700-C024-4A99-8EA3-192FC01D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9F6249-F08C-4B29-A69A-3B6DDC5F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77422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$2k</a:t>
            </a:r>
          </a:p>
          <a:p>
            <a:pPr marL="0" indent="0">
              <a:buNone/>
            </a:pPr>
            <a:r>
              <a:rPr lang="en-US" sz="3700" dirty="0"/>
              <a:t>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9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991468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https://www.questionpro.com/t/ABslzZko19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#5: </a:t>
            </a:r>
            <a:r>
              <a:rPr lang="en-US" dirty="0"/>
              <a:t>SG-3336 – Automatically select associated event in alert handling dialog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8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 flipV="1">
            <a:off x="1875934" y="6286499"/>
            <a:ext cx="9852514" cy="16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80E1738-5306-4956-97D3-74A089F0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83558"/>
              </p:ext>
            </p:extLst>
          </p:nvPr>
        </p:nvGraphicFramePr>
        <p:xfrm>
          <a:off x="1552046" y="1320801"/>
          <a:ext cx="10018713" cy="346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3:10 – 3:20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SG-4209 – Use polyline instead of a single point for road closures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05048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3:20 – 3:30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SG-3429 – Reliable DAR to RITIS Interface Using a Message Queueing Product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565598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3:30 – 3:40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SG-5300 - Access to district SunGuide data from the Central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Dunthorn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364679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3:40 – 3:55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Discussion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3:55 – 4:00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Action Items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F734-B424-4890-A4CC-009D389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2E86E4-6FB6-41E4-ABBF-C03DD2F2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48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#6: </a:t>
            </a:r>
            <a:r>
              <a:rPr lang="en-US" sz="5400" dirty="0"/>
              <a:t>SG-3925 – Add assigned Beat to Road Ranger information in Event Reports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81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8615005" cy="1098689"/>
          </a:xfrm>
        </p:spPr>
        <p:txBody>
          <a:bodyPr>
            <a:normAutofit/>
          </a:bodyPr>
          <a:lstStyle/>
          <a:p>
            <a:r>
              <a:rPr lang="en-US" sz="3600" dirty="0"/>
              <a:t>Current 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Currently, vehicle is reported, but not the beat the Road Ranger was assigned to when the event occurred.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Can currently choose the responding agency but can't filter that by Beat or specific vehicle.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345D39-9FCF-4FED-96E4-860C2F9A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CFC333-67F8-45AF-A3B0-B86F6489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619506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8615005" cy="1098689"/>
          </a:xfrm>
        </p:spPr>
        <p:txBody>
          <a:bodyPr>
            <a:normAutofit/>
          </a:bodyPr>
          <a:lstStyle/>
          <a:p>
            <a:r>
              <a:rPr lang="en-US" sz="3600" dirty="0"/>
              <a:t>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Add beat information to Event reports (Chronology, etc.)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Add Road Ranger/Beat information to EM sort filters.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FBDA42-DADC-44F1-B820-C626429E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D3E72D-D5D1-4141-A1F1-B6356F0C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869983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$12k</a:t>
            </a:r>
          </a:p>
          <a:p>
            <a:pPr marL="0" indent="0">
              <a:buNone/>
            </a:pPr>
            <a:r>
              <a:rPr lang="en-US" sz="3700" dirty="0"/>
              <a:t>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07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569037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https://www.questionpro.com/t/ABslzZko2H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#6: </a:t>
            </a:r>
            <a:r>
              <a:rPr lang="en-US" dirty="0"/>
              <a:t>SG-3925 – Add assigned Beat to Road Ranger information in Event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66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#7: </a:t>
            </a:r>
            <a:r>
              <a:rPr lang="en-US" sz="5400" dirty="0"/>
              <a:t>SG-5410 – Question about new Executive Notification 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2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84533" y="375791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Executive Notification (current)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2045779" y="1325276"/>
            <a:ext cx="9772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Operator who owns the event is the only one to be notified when an Executive Notification needs to be handled.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 enforces consistency in format of the email and allows attachments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users don’t have permission to send the email, authorization from a user with permission can be granted.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2FBF0C-EF44-44A7-85E3-41604E34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C63F5-11B2-4AC8-9101-4ADC40B2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233034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84533" y="375791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533" y="1284816"/>
            <a:ext cx="9772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 only visible to event owner (operators)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Operators do not send EN so management through SunGuide may require unnecessary event ownership changes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24ED6F-EE83-4D28-996B-6A2E507D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5BB5AB-87C1-4F82-BFCC-38721AE0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02372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357956" y="250809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Proposed Changes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9221" y="1282377"/>
            <a:ext cx="97309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Broadcast executive notifications to all users with permissions to edit.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Widens the distribution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Configurable Option to EXCLUDE the event owner for distribution.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DE8522-0450-4A7F-9872-14D6B872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6EC6C6-0923-4161-A81F-CC8A9928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0327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Previous Meetings Recap and Action Items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58D790-778B-488D-83C8-00F7F41B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17B670-7207-42BA-8BA6-9D6068EF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07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84533" y="375791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Concerns and Proposed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533" y="1284816"/>
            <a:ext cx="9772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Missing or ignoring the prompt may result in no EN being sent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scenario:  Operator enters a crash with right lane blocked.  Enters an EN comment in error and dismisses.  As the event progresses it is updated to an event meeting executive notification criteria – no EN pop-up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Proposed Solution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Introduce an option to “Dismiss as false alarm” that will reset all timers so the next EN criteria that is met will be just like the 1</a:t>
            </a:r>
            <a:r>
              <a:rPr lang="en-US" sz="2800" baseline="30000" dirty="0">
                <a:solidFill>
                  <a:prstClr val="black"/>
                </a:solidFill>
              </a:rPr>
              <a:t>st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9F9A5F-B008-4BEA-B637-A84D7945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75D8EC-1FFB-4B1B-AF80-1B3AF8BE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047067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$8k</a:t>
            </a:r>
          </a:p>
          <a:p>
            <a:pPr marL="0" indent="0">
              <a:buNone/>
            </a:pPr>
            <a:r>
              <a:rPr lang="en-US" sz="3700" dirty="0"/>
              <a:t>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57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77535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https://www.questionpro.com/t/ABslzZko2P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#7: </a:t>
            </a:r>
            <a:r>
              <a:rPr lang="en-US" dirty="0"/>
              <a:t>SG-5410 – Question about new Executive Notification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7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46602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#8: </a:t>
            </a:r>
            <a:r>
              <a:rPr lang="en-US" sz="5400" dirty="0"/>
              <a:t>SG-4758 – RWIS Alerts need the alert type and </a:t>
            </a:r>
            <a:br>
              <a:rPr lang="en-US" sz="5400" dirty="0"/>
            </a:br>
            <a:r>
              <a:rPr lang="en-US" sz="5400" dirty="0"/>
              <a:t>value added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43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0" y="292375"/>
            <a:ext cx="8474698" cy="782556"/>
          </a:xfrm>
        </p:spPr>
        <p:txBody>
          <a:bodyPr>
            <a:normAutofit/>
          </a:bodyPr>
          <a:lstStyle/>
          <a:p>
            <a:r>
              <a:rPr lang="en-US" dirty="0"/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22" y="1563984"/>
            <a:ext cx="4513679" cy="44617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RWIS alerts can be configured on Wind, Temperature, Rain, etc.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Alerts does not currently tell you what criteria caused the alert.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Reported as “Weather”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A4330-A112-4B59-AF74-999F5F4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1690687"/>
            <a:ext cx="4981575" cy="4086225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5AD614B-620E-4657-AADD-F60CFD56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C66343-EA6C-4D35-AC09-94BACD4D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000274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0535"/>
          </a:xfrm>
        </p:spPr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06379"/>
            <a:ext cx="10018713" cy="4324864"/>
          </a:xfrm>
        </p:spPr>
        <p:txBody>
          <a:bodyPr/>
          <a:lstStyle/>
          <a:p>
            <a:r>
              <a:rPr lang="en-US" dirty="0"/>
              <a:t>Add both the field the alert was based on and the current value at the time of the alert.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4F559-AB71-4D29-A216-793F3023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428F91-75A0-4C6F-A661-C3A3631F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904199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$2k</a:t>
            </a:r>
          </a:p>
          <a:p>
            <a:pPr marL="0" indent="0">
              <a:buNone/>
            </a:pPr>
            <a:r>
              <a:rPr lang="en-US" sz="3700" dirty="0"/>
              <a:t>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43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560796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https://www.questionpro.com/t/ABslzZko3j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#8: </a:t>
            </a:r>
            <a:r>
              <a:rPr lang="en-US" dirty="0"/>
              <a:t>SG-4758 – RWIS Alerts need the alert type and </a:t>
            </a:r>
            <a:br>
              <a:rPr lang="en-US" dirty="0"/>
            </a:br>
            <a:r>
              <a:rPr lang="en-US" dirty="0"/>
              <a:t>value added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55171"/>
            <a:ext cx="10018713" cy="1752599"/>
          </a:xfrm>
        </p:spPr>
        <p:txBody>
          <a:bodyPr/>
          <a:lstStyle/>
          <a:p>
            <a:r>
              <a:rPr lang="en-US" dirty="0"/>
              <a:t>Previous Meeting Action Items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10388"/>
              </p:ext>
            </p:extLst>
          </p:nvPr>
        </p:nvGraphicFramePr>
        <p:xfrm>
          <a:off x="2411067" y="1963466"/>
          <a:ext cx="836193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Central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retention – CO to determine legal requirements to comply with the Florida statutes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7">
                <a:tc>
                  <a:txBody>
                    <a:bodyPr/>
                    <a:lstStyle/>
                    <a:p>
                      <a:r>
                        <a:rPr lang="en-US" dirty="0"/>
                        <a:t>Central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regarding RITIS interface enhancement: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RITIS support compression?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bandwidth requirements.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recovery look like?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administrators enable/disable sending updates/recovery?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75C5-F9B5-42FA-B617-0AE6F916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DA195-E35F-4202-9F15-9015ADBF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097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2167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#9: </a:t>
            </a:r>
            <a:r>
              <a:rPr lang="en-US" sz="5400" dirty="0"/>
              <a:t>SG-5170 – </a:t>
            </a:r>
            <a:br>
              <a:rPr lang="en-US" sz="5400" dirty="0"/>
            </a:br>
            <a:r>
              <a:rPr lang="en-US" sz="5400" dirty="0"/>
              <a:t>Ability to filter roadway </a:t>
            </a:r>
            <a:br>
              <a:rPr lang="en-US" sz="5400" dirty="0"/>
            </a:br>
            <a:r>
              <a:rPr lang="en-US" sz="5400" dirty="0"/>
              <a:t>in Waze Alert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5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7" y="162844"/>
            <a:ext cx="8962962" cy="1098689"/>
          </a:xfrm>
        </p:spPr>
        <p:txBody>
          <a:bodyPr/>
          <a:lstStyle/>
          <a:p>
            <a:r>
              <a:rPr lang="en-US" dirty="0"/>
              <a:t>Current Situation and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r>
              <a:rPr lang="en-US" dirty="0"/>
              <a:t>The Waze process running at the TERL allows districts to whitelist the roadways where they would like to see alerts generated.</a:t>
            </a:r>
          </a:p>
          <a:p>
            <a:r>
              <a:rPr lang="en-US" dirty="0"/>
              <a:t>The system does not allow districts to pick which roadways where they DO NOT want to see alerts generated.</a:t>
            </a:r>
          </a:p>
          <a:p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Allow a blacklist of roadways so certain roadways can be filtered out.</a:t>
            </a:r>
          </a:p>
          <a:p>
            <a:pPr lvl="1"/>
            <a:r>
              <a:rPr lang="en-US" dirty="0"/>
              <a:t>Districts would get to choose between a whitelist or a blacklist, but not both.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BCF4AD-5249-4779-8F01-1C3B1661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3369FC-358A-4ABA-8686-6FAB3DBF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007399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$7k</a:t>
            </a:r>
          </a:p>
          <a:p>
            <a:pPr marL="0" indent="0">
              <a:buNone/>
            </a:pPr>
            <a:r>
              <a:rPr lang="en-US" sz="3700" dirty="0"/>
              <a:t>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FA7815-E1A1-414F-8A73-0654532A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AB44CD-653A-4F05-904F-034E0B2A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690952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2869153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https://www.questionpro.com/t/ABslzZko62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#9: </a:t>
            </a:r>
            <a:r>
              <a:rPr lang="en-US" dirty="0"/>
              <a:t>SG-5170 – Ability to filter roadway in Waze Alert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0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2167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#10: </a:t>
            </a:r>
            <a:r>
              <a:rPr lang="en-US" sz="5400" dirty="0"/>
              <a:t>SG-3143 – </a:t>
            </a:r>
            <a:br>
              <a:rPr lang="en-US" sz="5400" dirty="0"/>
            </a:br>
            <a:r>
              <a:rPr lang="en-US" sz="5400" dirty="0"/>
              <a:t>Status Logger Filters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703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Issue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773722"/>
            <a:ext cx="6949572" cy="5978769"/>
          </a:xfrm>
        </p:spPr>
        <p:txBody>
          <a:bodyPr>
            <a:normAutofit/>
          </a:bodyPr>
          <a:lstStyle/>
          <a:p>
            <a:r>
              <a:rPr lang="en-US" dirty="0"/>
              <a:t>Issue: The filter window in Status Log Viewer items too small/hard to read, lacking “None” and additional options. </a:t>
            </a:r>
          </a:p>
          <a:p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sz="2400" dirty="0"/>
              <a:t>Resize the selection box for the process names</a:t>
            </a:r>
          </a:p>
          <a:p>
            <a:pPr lvl="1"/>
            <a:r>
              <a:rPr lang="en-US" sz="2400" dirty="0"/>
              <a:t>Add an additional filter option for “None”</a:t>
            </a:r>
          </a:p>
          <a:p>
            <a:pPr lvl="1"/>
            <a:r>
              <a:rPr lang="en-US" sz="2400" dirty="0"/>
              <a:t>Add the ability to handle AND or OR 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0BE40-E74E-4E22-A4ED-2DC419FE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73" y="1229915"/>
            <a:ext cx="3250010" cy="48497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8EA0C6-053A-4E63-80B5-7860E137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E840EE-63C3-43E4-AE40-7C747E91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6692008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$13k</a:t>
            </a:r>
          </a:p>
          <a:p>
            <a:pPr marL="0" indent="0">
              <a:buNone/>
            </a:pPr>
            <a:r>
              <a:rPr lang="en-US" sz="3700" dirty="0"/>
              <a:t>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FA7815-E1A1-414F-8A73-0654532A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AB44CD-653A-4F05-904F-034E0B2A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6166587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7099135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https://www.questionpro.com/t/ABslzZko7D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#10: </a:t>
            </a:r>
            <a:r>
              <a:rPr lang="en-US" dirty="0"/>
              <a:t>SG-3143 – Status Logger Filters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3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Jay Williams,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Jay.Williams@dot.state.fl.us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0FA82-8B95-4F18-911E-DBE3DEA0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36A80-CB86-4AF8-91E6-C2016ED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45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2167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#11: </a:t>
            </a:r>
            <a:r>
              <a:rPr lang="en-US" sz="5400" dirty="0"/>
              <a:t>SG-4209 – </a:t>
            </a:r>
            <a:br>
              <a:rPr lang="en-US" sz="5400" dirty="0"/>
            </a:br>
            <a:r>
              <a:rPr lang="en-US" sz="5400" dirty="0"/>
              <a:t>Use polyline instead of a </a:t>
            </a:r>
            <a:br>
              <a:rPr lang="en-US" sz="5400" dirty="0"/>
            </a:br>
            <a:r>
              <a:rPr lang="en-US" sz="5400" dirty="0"/>
              <a:t>single point for road closures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918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84533" y="375791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Polylines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38876" y="1390012"/>
            <a:ext cx="10415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Polyline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ConOps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sent for review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Trying to achieve multiple goals as part of this effort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Give operations the ability to put in events that contain multiple EM locations and track as part of one event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Get events to show in the Waze feed.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Waze requires a start and end point for all events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Get events to show in the Waze closure feed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Waze requires a start and end point for all events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990A92-5A19-401F-8451-6A1E2713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647B47-D04D-4422-852B-E8FF2CC4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162014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357956" y="250809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Proposed Changes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9221" y="1282377"/>
            <a:ext cx="97309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Operator creates an event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Have the option to turn the event into a polyline event if it is a full road closure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Operator would set the start and end of the closure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Software would pick up and automatically select all locations between the start and the end point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Operator would be allowed to view the list of midpoints and deselect locations they might not need to publish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Operator publishes message to 511 with full list of affected locations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84C71F-CFC9-413B-8EB4-441B0969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5B6761-0A5D-4AFC-AB33-7BFCE555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837994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357956" y="250809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Polylines for Waze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9221" y="1282377"/>
            <a:ext cx="97309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If an event is a single point (not a closure over the roadway), we have already asked the 511 team to create a second point within 50m in the direction of the event.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If an event is multiple EM locations, we will ask the 511 team to provide a list of points between the start point and end point.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This may move to SunGuide generating the points based on those discussions but this would all be automated with no operator input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9C92FE-132E-498C-8B30-2E3F131F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19E7E2-AE0B-4EC9-961B-03BAB3C9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167066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$40k</a:t>
            </a:r>
          </a:p>
          <a:p>
            <a:pPr marL="0" indent="0">
              <a:buNone/>
            </a:pPr>
            <a:r>
              <a:rPr lang="en-US" sz="3700" dirty="0"/>
              <a:t>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FA7815-E1A1-414F-8A73-0654532A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AB44CD-653A-4F05-904F-034E0B2A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5171710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251855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https://www.questionpro.com/t/ABslzZko7O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#11: </a:t>
            </a:r>
            <a:r>
              <a:rPr lang="en-US" dirty="0"/>
              <a:t>SG-4209 – Use polyline instead of a single point for road closures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55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18" y="1877035"/>
            <a:ext cx="10421655" cy="22167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#12: </a:t>
            </a:r>
            <a:r>
              <a:rPr lang="en-US" sz="5400" dirty="0"/>
              <a:t>SG-3429 – </a:t>
            </a:r>
            <a:br>
              <a:rPr lang="en-US" sz="5400" dirty="0"/>
            </a:br>
            <a:r>
              <a:rPr lang="en-US" sz="5400" dirty="0"/>
              <a:t>Reliable DAR to RITIS Interface Using a Message Queueing Product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27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3174151" y="729734"/>
            <a:ext cx="6357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FTP as data exchange mechanism to mitigate issues of unreliable data transfer.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 a new interface that is reliable, persistent, and scalable, and that allows for easier/quicker forensic analysis.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359E0-DCC4-4EC8-82B2-20665289773B}"/>
              </a:ext>
            </a:extLst>
          </p:cNvPr>
          <p:cNvSpPr txBox="1"/>
          <p:nvPr/>
        </p:nvSpPr>
        <p:spPr>
          <a:xfrm>
            <a:off x="1531985" y="3822120"/>
            <a:ext cx="9164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REST API is a better fit to their development environment.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Sending updates in real-time rather than batched every minute will allow RITIS to develop tools that depend on real-time data.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012A00B-3741-4E61-A725-9F362A27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9F2B79-5801-497B-ABC2-8C90A6A4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7800008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3174151" y="729734"/>
            <a:ext cx="6357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RITIS Changes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RITIS will implement REST API service to ingest data from FDOT.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service will provide two or more endpoints per district.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 data endpoint that will consist of two endpoints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for detector inventory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for detector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data endpoint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endpoints for other data as needed (e.g. DMS)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service will accept XML data in current SunGuide XML schema format.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will be queued by the service to be processed by RITIS loaders that will read from the service queues.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CDADD7-B087-4485-8F75-70B52AC9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C6034E5-3EE1-4436-813B-B07F3EAC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97288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SunGuide Software Update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Christine Shafik, P.E., FDOT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9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SunGuide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73722"/>
            <a:ext cx="10451443" cy="5978769"/>
          </a:xfrm>
        </p:spPr>
        <p:txBody>
          <a:bodyPr>
            <a:normAutofit/>
          </a:bodyPr>
          <a:lstStyle/>
          <a:p>
            <a:r>
              <a:rPr lang="en-US" dirty="0"/>
              <a:t>Raw data reads would be forwarded on to RITIS as XML</a:t>
            </a:r>
          </a:p>
          <a:p>
            <a:pPr lvl="1"/>
            <a:r>
              <a:rPr lang="en-US" dirty="0"/>
              <a:t>No zip files</a:t>
            </a:r>
          </a:p>
          <a:p>
            <a:pPr lvl="1"/>
            <a:endParaRPr lang="en-US" dirty="0"/>
          </a:p>
          <a:p>
            <a:r>
              <a:rPr lang="en-US" dirty="0"/>
              <a:t>For backlogs (RITIS or network downtime)</a:t>
            </a:r>
          </a:p>
          <a:p>
            <a:pPr lvl="1"/>
            <a:r>
              <a:rPr lang="en-US" dirty="0"/>
              <a:t>Raw files would be written to disk</a:t>
            </a:r>
          </a:p>
          <a:p>
            <a:pPr lvl="1"/>
            <a:r>
              <a:rPr lang="en-US" dirty="0"/>
              <a:t>After some amount of downtime, files would be zipped</a:t>
            </a:r>
          </a:p>
          <a:p>
            <a:pPr lvl="1"/>
            <a:r>
              <a:rPr lang="en-US" dirty="0"/>
              <a:t>Zip files could potentially be uploaded to FTP site or pushed to RITIS in another way if defined in the new interface.</a:t>
            </a:r>
          </a:p>
          <a:p>
            <a:pPr lvl="1"/>
            <a:r>
              <a:rPr lang="en-US" dirty="0"/>
              <a:t>Email for not being able to upload is available now and would still be available.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1E25EF-7B71-4C75-A2AC-D823D315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F40ED7-9B80-44E9-9421-90E2DCA8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668690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SunGuide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73722"/>
            <a:ext cx="10451443" cy="5978769"/>
          </a:xfrm>
        </p:spPr>
        <p:txBody>
          <a:bodyPr>
            <a:normAutofit/>
          </a:bodyPr>
          <a:lstStyle/>
          <a:p>
            <a:r>
              <a:rPr lang="en-US" dirty="0"/>
              <a:t>Compression would be implemented for updated files</a:t>
            </a:r>
          </a:p>
          <a:p>
            <a:endParaRPr lang="en-US" dirty="0"/>
          </a:p>
          <a:p>
            <a:r>
              <a:rPr lang="en-US" dirty="0"/>
              <a:t>Options for the district to pause sending to RITIS and archive to the local disk.</a:t>
            </a:r>
          </a:p>
          <a:p>
            <a:pPr lvl="1"/>
            <a:r>
              <a:rPr lang="en-US" dirty="0"/>
              <a:t>District can then resume and upload the backlog.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1E25EF-7B71-4C75-A2AC-D823D315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F40ED7-9B80-44E9-9421-90E2DCA8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3948013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$28k</a:t>
            </a:r>
          </a:p>
          <a:p>
            <a:pPr marL="0" indent="0">
              <a:buNone/>
            </a:pPr>
            <a:r>
              <a:rPr lang="en-US" sz="3700" dirty="0"/>
              <a:t>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FA7815-E1A1-414F-8A73-0654532A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AB44CD-653A-4F05-904F-034E0B2A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5488606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790990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https://www.questionpro.com/t/ABslzZko7V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#12: </a:t>
            </a:r>
            <a:r>
              <a:rPr lang="en-US" dirty="0"/>
              <a:t>SG-3429 – Reliable DAR to RITIS Interface Using a Message Queueing Product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185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7" y="1656234"/>
            <a:ext cx="10421655" cy="217611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SG-5300 - Access to district SunGuide data from the Central Office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 Dunthorn, HNTB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47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CO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343240"/>
            <a:ext cx="9391344" cy="5329515"/>
          </a:xfrm>
        </p:spPr>
        <p:txBody>
          <a:bodyPr>
            <a:normAutofit/>
          </a:bodyPr>
          <a:lstStyle/>
          <a:p>
            <a:r>
              <a:rPr lang="en-US" sz="3600" dirty="0"/>
              <a:t>Dashboards</a:t>
            </a:r>
          </a:p>
          <a:p>
            <a:pPr lvl="1"/>
            <a:r>
              <a:rPr lang="en-US" sz="2400" dirty="0"/>
              <a:t>Traffic Data, Crash, and ESU</a:t>
            </a:r>
          </a:p>
          <a:p>
            <a:pPr lvl="1"/>
            <a:r>
              <a:rPr lang="en-US" sz="2400" dirty="0"/>
              <a:t>TIM and AVL/RR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3600" dirty="0"/>
              <a:t>Reporting</a:t>
            </a:r>
          </a:p>
          <a:p>
            <a:pPr lvl="1"/>
            <a:r>
              <a:rPr lang="en-US" sz="2400" dirty="0"/>
              <a:t>Auditor General</a:t>
            </a:r>
          </a:p>
          <a:p>
            <a:pPr lvl="1"/>
            <a:r>
              <a:rPr lang="en-US" sz="2400" dirty="0"/>
              <a:t>ITS infrastructure usage</a:t>
            </a:r>
          </a:p>
          <a:p>
            <a:pPr lvl="1"/>
            <a:r>
              <a:rPr lang="en-US" sz="2400" dirty="0"/>
              <a:t>Ad-hoc for other offices</a:t>
            </a:r>
            <a:endParaRPr lang="en-US" sz="12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5190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Current Situation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479" y="6232584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5775FC2-5E61-4C6E-90F1-486292E0DC5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43027"/>
          <a:ext cx="8127999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145832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82989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431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1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Ad-hoc data requests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Requires manual work from Districts and CO</a:t>
                      </a: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Automation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Annual database backup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Database backup gets out of date very quickly</a:t>
                      </a: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Timeliness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0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C2C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C2C data does not contain most event data; link speeds are capped</a:t>
                      </a: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7293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br>
              <a:rPr lang="en-US" sz="3600" dirty="0"/>
            </a:br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D336F3C-0DEA-476B-824C-05615045596F}"/>
              </a:ext>
            </a:extLst>
          </p:cNvPr>
          <p:cNvGraphicFramePr>
            <a:graphicFrameLocks noGrp="1"/>
          </p:cNvGraphicFramePr>
          <p:nvPr/>
        </p:nvGraphicFramePr>
        <p:xfrm>
          <a:off x="1702917" y="1262417"/>
          <a:ext cx="10192992" cy="485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22">
                  <a:extLst>
                    <a:ext uri="{9D8B030D-6E8A-4147-A177-3AD203B41FA5}">
                      <a16:colId xmlns:a16="http://schemas.microsoft.com/office/drawing/2014/main" val="3429408643"/>
                    </a:ext>
                  </a:extLst>
                </a:gridCol>
                <a:gridCol w="2728540">
                  <a:extLst>
                    <a:ext uri="{9D8B030D-6E8A-4147-A177-3AD203B41FA5}">
                      <a16:colId xmlns:a16="http://schemas.microsoft.com/office/drawing/2014/main" val="3593619850"/>
                    </a:ext>
                  </a:extLst>
                </a:gridCol>
                <a:gridCol w="1886132">
                  <a:extLst>
                    <a:ext uri="{9D8B030D-6E8A-4147-A177-3AD203B41FA5}">
                      <a16:colId xmlns:a16="http://schemas.microsoft.com/office/drawing/2014/main" val="3223729421"/>
                    </a:ext>
                  </a:extLst>
                </a:gridCol>
                <a:gridCol w="1886132">
                  <a:extLst>
                    <a:ext uri="{9D8B030D-6E8A-4147-A177-3AD203B41FA5}">
                      <a16:colId xmlns:a16="http://schemas.microsoft.com/office/drawing/2014/main" val="3447438189"/>
                    </a:ext>
                  </a:extLst>
                </a:gridCol>
                <a:gridCol w="2648466">
                  <a:extLst>
                    <a:ext uri="{9D8B030D-6E8A-4147-A177-3AD203B41FA5}">
                      <a16:colId xmlns:a16="http://schemas.microsoft.com/office/drawing/2014/main" val="1159719741"/>
                    </a:ext>
                  </a:extLst>
                </a:gridCol>
              </a:tblGrid>
              <a:tr h="3789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20849"/>
                  </a:ext>
                </a:extLst>
              </a:tr>
              <a:tr h="947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Run separate instance of 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Additional load (probably small)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Distributed data consumers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Message handling infrastructure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Databases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Enhance dashboards and reporting to use new data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251126"/>
                  </a:ext>
                </a:extLst>
              </a:tr>
              <a:tr h="1799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Configure Read-Only SunGuide account for CO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Exchange security certificates with CO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Allow network access to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Comparable to a remote operator with limited access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23574"/>
                  </a:ext>
                </a:extLst>
              </a:tr>
              <a:tr h="15157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Allow network access from TERL (already done)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Update C2C Schema with more detail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Update C2C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More data to be handled in FL511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1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061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br>
              <a:rPr lang="en-US" sz="3600" dirty="0"/>
            </a:br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D336F3C-0DEA-476B-824C-05615045596F}"/>
              </a:ext>
            </a:extLst>
          </p:cNvPr>
          <p:cNvGraphicFramePr>
            <a:graphicFrameLocks noGrp="1"/>
          </p:cNvGraphicFramePr>
          <p:nvPr/>
        </p:nvGraphicFramePr>
        <p:xfrm>
          <a:off x="1721224" y="1262418"/>
          <a:ext cx="9230631" cy="488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25">
                  <a:extLst>
                    <a:ext uri="{9D8B030D-6E8A-4147-A177-3AD203B41FA5}">
                      <a16:colId xmlns:a16="http://schemas.microsoft.com/office/drawing/2014/main" val="3429408643"/>
                    </a:ext>
                  </a:extLst>
                </a:gridCol>
                <a:gridCol w="2603475">
                  <a:extLst>
                    <a:ext uri="{9D8B030D-6E8A-4147-A177-3AD203B41FA5}">
                      <a16:colId xmlns:a16="http://schemas.microsoft.com/office/drawing/2014/main" val="3593619850"/>
                    </a:ext>
                  </a:extLst>
                </a:gridCol>
                <a:gridCol w="2734235">
                  <a:extLst>
                    <a:ext uri="{9D8B030D-6E8A-4147-A177-3AD203B41FA5}">
                      <a16:colId xmlns:a16="http://schemas.microsoft.com/office/drawing/2014/main" val="3223729421"/>
                    </a:ext>
                  </a:extLst>
                </a:gridCol>
                <a:gridCol w="2686396">
                  <a:extLst>
                    <a:ext uri="{9D8B030D-6E8A-4147-A177-3AD203B41FA5}">
                      <a16:colId xmlns:a16="http://schemas.microsoft.com/office/drawing/2014/main" val="3447438189"/>
                    </a:ext>
                  </a:extLst>
                </a:gridCol>
              </a:tblGrid>
              <a:tr h="3789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20849"/>
                  </a:ext>
                </a:extLst>
              </a:tr>
              <a:tr h="947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Available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Available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Early second quarter (may need to be updated depending on SG-3429)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51126"/>
                  </a:ext>
                </a:extLst>
              </a:tr>
              <a:tr h="1799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First or second quarter (requires update to SunGuide R8.0)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second quarter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23574"/>
                  </a:ext>
                </a:extLst>
              </a:tr>
              <a:tr h="15157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Will need to deploy hotfix once released by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Second quarter?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second quarter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1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5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Release 7.2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744" y="1426463"/>
            <a:ext cx="10671048" cy="4361689"/>
          </a:xfrm>
        </p:spPr>
        <p:txBody>
          <a:bodyPr>
            <a:normAutofit/>
          </a:bodyPr>
          <a:lstStyle/>
          <a:p>
            <a:r>
              <a:rPr lang="en-US" sz="3600" dirty="0"/>
              <a:t>Currently deployed in all districts</a:t>
            </a:r>
            <a:endParaRPr lang="en-US" sz="2400" dirty="0"/>
          </a:p>
          <a:p>
            <a:r>
              <a:rPr lang="en-US" sz="3600" dirty="0"/>
              <a:t>Hotfix 4  testing completed and released on 1/11/21</a:t>
            </a:r>
          </a:p>
          <a:p>
            <a:pPr lvl="1"/>
            <a:r>
              <a:rPr lang="en-US" sz="2400" dirty="0"/>
              <a:t>Many fixes included </a:t>
            </a:r>
          </a:p>
          <a:p>
            <a:pPr lvl="1"/>
            <a:r>
              <a:rPr lang="en-US" sz="2400" dirty="0"/>
              <a:t>Review Read-Me file</a:t>
            </a:r>
          </a:p>
          <a:p>
            <a:pPr lvl="1"/>
            <a:r>
              <a:rPr lang="en-US" sz="2400" dirty="0"/>
              <a:t>Event Management / Operator Map fixes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616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Christine Shafik,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Christine.shafik@dot.state.fl.us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1/28/2021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87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Open Discussion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981BF8-C9C2-46E0-8A4E-0AE08E74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D3FD04-B48A-4DDF-AC37-7D49F0C9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443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Review Action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8C230C-6A0F-4761-966D-90E6FA3C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22A31D-72B6-46EE-BD8D-9E6A99C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4616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7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1_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2_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AFE2FC462514EA060B24755137D17" ma:contentTypeVersion="4" ma:contentTypeDescription="Create a new document." ma:contentTypeScope="" ma:versionID="f7545fe968fc21eb7bd398ecc79a3b74">
  <xsd:schema xmlns:xsd="http://www.w3.org/2001/XMLSchema" xmlns:xs="http://www.w3.org/2001/XMLSchema" xmlns:p="http://schemas.microsoft.com/office/2006/metadata/properties" xmlns:ns3="3cf3398b-5f59-4be1-814f-f4e1ac427385" targetNamespace="http://schemas.microsoft.com/office/2006/metadata/properties" ma:root="true" ma:fieldsID="f901894b775fff8d2fef7c32d2198300" ns3:_="">
    <xsd:import namespace="3cf3398b-5f59-4be1-814f-f4e1ac427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3398b-5f59-4be1-814f-f4e1ac427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C3A322-3BCD-43E2-A3F0-892036F18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3398b-5f59-4be1-814f-f4e1ac427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AD5B1F-EA02-4D68-82C2-285079649FC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cf3398b-5f59-4be1-814f-f4e1ac4273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CCE15B-CF4F-4BCD-8E62-4D8674686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65486</TotalTime>
  <Words>3291</Words>
  <Application>Microsoft Office PowerPoint</Application>
  <PresentationFormat>Widescreen</PresentationFormat>
  <Paragraphs>787</Paragraphs>
  <Slides>92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Arial</vt:lpstr>
      <vt:lpstr>Calibri</vt:lpstr>
      <vt:lpstr>Times New Roman</vt:lpstr>
      <vt:lpstr>Wingdings</vt:lpstr>
      <vt:lpstr>FDOT Bottom Logo</vt:lpstr>
      <vt:lpstr>1_FDOT Bottom Logo</vt:lpstr>
      <vt:lpstr>1_Custom Design</vt:lpstr>
      <vt:lpstr>Custom Design</vt:lpstr>
      <vt:lpstr>Custom Design</vt:lpstr>
      <vt:lpstr>FDOT Bottom Logo</vt:lpstr>
      <vt:lpstr>Parallax</vt:lpstr>
      <vt:lpstr>1_Parallax</vt:lpstr>
      <vt:lpstr>2_Parallax</vt:lpstr>
      <vt:lpstr>Welcome and Call for Quorum</vt:lpstr>
      <vt:lpstr>Agenda</vt:lpstr>
      <vt:lpstr>Agenda</vt:lpstr>
      <vt:lpstr>Agenda</vt:lpstr>
      <vt:lpstr>Previous Meetings Recap and Action Items Review</vt:lpstr>
      <vt:lpstr>Previous Meeting Action Items</vt:lpstr>
      <vt:lpstr>QUESTIONS?  </vt:lpstr>
      <vt:lpstr>SunGuide Software Update </vt:lpstr>
      <vt:lpstr>Release 7.2</vt:lpstr>
      <vt:lpstr>Release 8.0</vt:lpstr>
      <vt:lpstr>Release 8.0 Hotfix 1</vt:lpstr>
      <vt:lpstr>QUESTIONS?  </vt:lpstr>
      <vt:lpstr>Enhancement #1: SG-3338 – Allow floodgates to be scheduled  through SAS</vt:lpstr>
      <vt:lpstr>Issue and Proposed Enhancement</vt:lpstr>
      <vt:lpstr>LOE</vt:lpstr>
      <vt:lpstr>PowerPoint Presentation</vt:lpstr>
      <vt:lpstr>VOTE NOW  </vt:lpstr>
      <vt:lpstr>Enhancement #2: SG-5278 – Blank Out Signs Integration</vt:lpstr>
      <vt:lpstr>BOS</vt:lpstr>
      <vt:lpstr>BOS</vt:lpstr>
      <vt:lpstr>BOS</vt:lpstr>
      <vt:lpstr>LOE</vt:lpstr>
      <vt:lpstr>PowerPoint Presentation</vt:lpstr>
      <vt:lpstr>VOTE NOW  </vt:lpstr>
      <vt:lpstr>Enhancement #3: SG-5359 – Wrong Way Driver Alert </vt:lpstr>
      <vt:lpstr>PowerPoint Presentation</vt:lpstr>
      <vt:lpstr>LOE</vt:lpstr>
      <vt:lpstr>PowerPoint Presentation</vt:lpstr>
      <vt:lpstr>VOTE NOW  </vt:lpstr>
      <vt:lpstr>Enhancement #4: SG-5156 – Timestamp Logic  Pop-Up Warnings</vt:lpstr>
      <vt:lpstr>Issue and Proposed Enhancement</vt:lpstr>
      <vt:lpstr>LOE</vt:lpstr>
      <vt:lpstr>PowerPoint Presentation</vt:lpstr>
      <vt:lpstr>VOTE NOW  </vt:lpstr>
      <vt:lpstr>Enhancement #5: SG-3336 – Automatically select associated event in alert handling dialog</vt:lpstr>
      <vt:lpstr>Current Situation and Proposed Enhancement</vt:lpstr>
      <vt:lpstr>LOE</vt:lpstr>
      <vt:lpstr>PowerPoint Presentation</vt:lpstr>
      <vt:lpstr>VOTE NOW  </vt:lpstr>
      <vt:lpstr>Enhancement #6: SG-3925 – Add assigned Beat to Road Ranger information in Event Reports</vt:lpstr>
      <vt:lpstr>Current Situation </vt:lpstr>
      <vt:lpstr>Proposed Enhancement</vt:lpstr>
      <vt:lpstr>LOE</vt:lpstr>
      <vt:lpstr>PowerPoint Presentation</vt:lpstr>
      <vt:lpstr>VOTE NOW  </vt:lpstr>
      <vt:lpstr>Enhancement #7: SG-5410 – Question about new Executive Notification </vt:lpstr>
      <vt:lpstr>PowerPoint Presentation</vt:lpstr>
      <vt:lpstr>PowerPoint Presentation</vt:lpstr>
      <vt:lpstr>PowerPoint Presentation</vt:lpstr>
      <vt:lpstr>PowerPoint Presentation</vt:lpstr>
      <vt:lpstr>LOE</vt:lpstr>
      <vt:lpstr>PowerPoint Presentation</vt:lpstr>
      <vt:lpstr>VOTE NOW  </vt:lpstr>
      <vt:lpstr>Enhancement #8: SG-4758 – RWIS Alerts need the alert type and  value added</vt:lpstr>
      <vt:lpstr>Issue</vt:lpstr>
      <vt:lpstr>Proposed Solution</vt:lpstr>
      <vt:lpstr>LOE</vt:lpstr>
      <vt:lpstr>PowerPoint Presentation</vt:lpstr>
      <vt:lpstr>VOTE NOW  </vt:lpstr>
      <vt:lpstr>Enhancement #9: SG-5170 –  Ability to filter roadway  in Waze Alert</vt:lpstr>
      <vt:lpstr>Current Situation and Proposed Solution</vt:lpstr>
      <vt:lpstr>LOE</vt:lpstr>
      <vt:lpstr>PowerPoint Presentation</vt:lpstr>
      <vt:lpstr>VOTE NOW  </vt:lpstr>
      <vt:lpstr>Enhancement #10: SG-3143 –  Status Logger Filters</vt:lpstr>
      <vt:lpstr>Issue and Proposed Enhancement</vt:lpstr>
      <vt:lpstr>LOE</vt:lpstr>
      <vt:lpstr>PowerPoint Presentation</vt:lpstr>
      <vt:lpstr>VOTE NOW  </vt:lpstr>
      <vt:lpstr>Enhancement #11: SG-4209 –  Use polyline instead of a  single point for road closures</vt:lpstr>
      <vt:lpstr>PowerPoint Presentation</vt:lpstr>
      <vt:lpstr>PowerPoint Presentation</vt:lpstr>
      <vt:lpstr>PowerPoint Presentation</vt:lpstr>
      <vt:lpstr>LOE</vt:lpstr>
      <vt:lpstr>PowerPoint Presentation</vt:lpstr>
      <vt:lpstr>VOTE NOW  </vt:lpstr>
      <vt:lpstr>Enhancement #12: SG-3429 –  Reliable DAR to RITIS Interface Using a Message Queueing Product</vt:lpstr>
      <vt:lpstr>PowerPoint Presentation</vt:lpstr>
      <vt:lpstr>PowerPoint Presentation</vt:lpstr>
      <vt:lpstr>SunGuide Changes</vt:lpstr>
      <vt:lpstr>SunGuide Changes</vt:lpstr>
      <vt:lpstr>LOE</vt:lpstr>
      <vt:lpstr>PowerPoint Presentation</vt:lpstr>
      <vt:lpstr>VOTE NOW  </vt:lpstr>
      <vt:lpstr>SG-5300 - Access to district SunGuide data from the Central Office </vt:lpstr>
      <vt:lpstr>CO Products</vt:lpstr>
      <vt:lpstr>Current Situation</vt:lpstr>
      <vt:lpstr>Options</vt:lpstr>
      <vt:lpstr>Timeline</vt:lpstr>
      <vt:lpstr>QUESTIONS?  </vt:lpstr>
      <vt:lpstr>Open Discussion</vt:lpstr>
      <vt:lpstr>Review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Matherne</dc:creator>
  <cp:keywords/>
  <cp:lastModifiedBy>Hope, John</cp:lastModifiedBy>
  <cp:revision>1217</cp:revision>
  <cp:lastPrinted>2019-09-18T13:05:31Z</cp:lastPrinted>
  <dcterms:created xsi:type="dcterms:W3CDTF">2016-04-12T19:02:04Z</dcterms:created>
  <dcterms:modified xsi:type="dcterms:W3CDTF">2021-01-26T15:15:27Z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0x010100184AFE2FC462514EA060B24755137D17</vt:lpwstr>
  </property>
  <property fmtid="{D5CDD505-2E9C-101B-9397-08002B2CF9AE}" pid="3" name="Working Status">
    <vt:lpwstr>Active</vt:lpwstr>
  </property>
  <property fmtid="{D5CDD505-2E9C-101B-9397-08002B2CF9AE}" pid="4" name="Draft Status">
    <vt:lpwstr>;#Draft;#</vt:lpwstr>
  </property>
</Properties>
</file>