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  <p:sldMasterId id="2147483707" r:id="rId5"/>
    <p:sldMasterId id="2147483703" r:id="rId6"/>
    <p:sldMasterId id="2147483702" r:id="rId7"/>
    <p:sldMasterId id="2147483712" r:id="rId8"/>
    <p:sldMasterId id="2147483714" r:id="rId9"/>
    <p:sldMasterId id="2147483795" r:id="rId10"/>
  </p:sldMasterIdLst>
  <p:notesMasterIdLst>
    <p:notesMasterId r:id="rId85"/>
  </p:notesMasterIdLst>
  <p:handoutMasterIdLst>
    <p:handoutMasterId r:id="rId86"/>
  </p:handoutMasterIdLst>
  <p:sldIdLst>
    <p:sldId id="799" r:id="rId11"/>
    <p:sldId id="364" r:id="rId12"/>
    <p:sldId id="800" r:id="rId13"/>
    <p:sldId id="804" r:id="rId14"/>
    <p:sldId id="810" r:id="rId15"/>
    <p:sldId id="775" r:id="rId16"/>
    <p:sldId id="807" r:id="rId17"/>
    <p:sldId id="993" r:id="rId18"/>
    <p:sldId id="1007" r:id="rId19"/>
    <p:sldId id="1008" r:id="rId20"/>
    <p:sldId id="1009" r:id="rId21"/>
    <p:sldId id="1010" r:id="rId22"/>
    <p:sldId id="905" r:id="rId23"/>
    <p:sldId id="1011" r:id="rId24"/>
    <p:sldId id="1012" r:id="rId25"/>
    <p:sldId id="906" r:id="rId26"/>
    <p:sldId id="1013" r:id="rId27"/>
    <p:sldId id="933" r:id="rId28"/>
    <p:sldId id="489" r:id="rId29"/>
    <p:sldId id="994" r:id="rId30"/>
    <p:sldId id="1014" r:id="rId31"/>
    <p:sldId id="935" r:id="rId32"/>
    <p:sldId id="1015" r:id="rId33"/>
    <p:sldId id="1016" r:id="rId34"/>
    <p:sldId id="1041" r:id="rId35"/>
    <p:sldId id="1017" r:id="rId36"/>
    <p:sldId id="1018" r:id="rId37"/>
    <p:sldId id="1019" r:id="rId38"/>
    <p:sldId id="1020" r:id="rId39"/>
    <p:sldId id="1042" r:id="rId40"/>
    <p:sldId id="941" r:id="rId41"/>
    <p:sldId id="942" r:id="rId42"/>
    <p:sldId id="943" r:id="rId43"/>
    <p:sldId id="947" r:id="rId44"/>
    <p:sldId id="1043" r:id="rId45"/>
    <p:sldId id="1021" r:id="rId46"/>
    <p:sldId id="1022" r:id="rId47"/>
    <p:sldId id="1023" r:id="rId48"/>
    <p:sldId id="1024" r:id="rId49"/>
    <p:sldId id="1025" r:id="rId50"/>
    <p:sldId id="1044" r:id="rId51"/>
    <p:sldId id="1026" r:id="rId52"/>
    <p:sldId id="951" r:id="rId53"/>
    <p:sldId id="1027" r:id="rId54"/>
    <p:sldId id="1028" r:id="rId55"/>
    <p:sldId id="1045" r:id="rId56"/>
    <p:sldId id="1029" r:id="rId57"/>
    <p:sldId id="1030" r:id="rId58"/>
    <p:sldId id="956" r:id="rId59"/>
    <p:sldId id="1031" r:id="rId60"/>
    <p:sldId id="1046" r:id="rId61"/>
    <p:sldId id="1032" r:id="rId62"/>
    <p:sldId id="1033" r:id="rId63"/>
    <p:sldId id="1034" r:id="rId64"/>
    <p:sldId id="961" r:id="rId65"/>
    <p:sldId id="1047" r:id="rId66"/>
    <p:sldId id="962" r:id="rId67"/>
    <p:sldId id="963" r:id="rId68"/>
    <p:sldId id="1036" r:id="rId69"/>
    <p:sldId id="1037" r:id="rId70"/>
    <p:sldId id="1048" r:id="rId71"/>
    <p:sldId id="966" r:id="rId72"/>
    <p:sldId id="967" r:id="rId73"/>
    <p:sldId id="968" r:id="rId74"/>
    <p:sldId id="969" r:id="rId75"/>
    <p:sldId id="1049" r:id="rId76"/>
    <p:sldId id="1038" r:id="rId77"/>
    <p:sldId id="1039" r:id="rId78"/>
    <p:sldId id="974" r:id="rId79"/>
    <p:sldId id="1040" r:id="rId80"/>
    <p:sldId id="973" r:id="rId81"/>
    <p:sldId id="1050" r:id="rId82"/>
    <p:sldId id="397" r:id="rId83"/>
    <p:sldId id="398" r:id="rId8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tunas, Jennifer" initials="FJ" lastIdx="3" clrIdx="0">
    <p:extLst>
      <p:ext uri="{19B8F6BF-5375-455C-9EA6-DF929625EA0E}">
        <p15:presenceInfo xmlns:p15="http://schemas.microsoft.com/office/powerpoint/2012/main" userId="S-1-5-21-978016076-702945558-1050887974-15565" providerId="AD"/>
      </p:ext>
    </p:extLst>
  </p:cmAuthor>
  <p:cmAuthor id="2" name="Hodgson, Martha" initials="HM" lastIdx="1" clrIdx="1">
    <p:extLst>
      <p:ext uri="{19B8F6BF-5375-455C-9EA6-DF929625EA0E}">
        <p15:presenceInfo xmlns:p15="http://schemas.microsoft.com/office/powerpoint/2012/main" userId="S::martha.hodgson@dot.state.fl.us::bdfaf903-cd91-4020-b4e8-bdec369d8fb0" providerId="AD"/>
      </p:ext>
    </p:extLst>
  </p:cmAuthor>
  <p:cmAuthor id="3" name="Martha Hodgson" initials="MH" lastIdx="2" clrIdx="2">
    <p:extLst>
      <p:ext uri="{19B8F6BF-5375-455C-9EA6-DF929625EA0E}">
        <p15:presenceInfo xmlns:p15="http://schemas.microsoft.com/office/powerpoint/2012/main" userId="S-1-5-21-92405826-1669691511-123036360-305529" providerId="AD"/>
      </p:ext>
    </p:extLst>
  </p:cmAuthor>
  <p:cmAuthor id="4" name="Martha Hodgson" initials="MH [2]" lastIdx="6" clrIdx="3">
    <p:extLst>
      <p:ext uri="{19B8F6BF-5375-455C-9EA6-DF929625EA0E}">
        <p15:presenceInfo xmlns:p15="http://schemas.microsoft.com/office/powerpoint/2012/main" userId="Martha Hodg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C45"/>
    <a:srgbClr val="C55C27"/>
    <a:srgbClr val="146FB3"/>
    <a:srgbClr val="0F70C1"/>
    <a:srgbClr val="C0CFE6"/>
    <a:srgbClr val="EAEFF7"/>
    <a:srgbClr val="CDD9EB"/>
    <a:srgbClr val="D82725"/>
    <a:srgbClr val="1FB151"/>
    <a:srgbClr val="005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9A6845-0C88-4AFF-8679-19129566BACC}" v="25" dt="2021-04-19T22:32:22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98" d="100"/>
          <a:sy n="98" d="100"/>
        </p:scale>
        <p:origin x="27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"/>
    </p:cViewPr>
  </p:sorterViewPr>
  <p:notesViewPr>
    <p:cSldViewPr snapToGrid="0">
      <p:cViewPr varScale="1">
        <p:scale>
          <a:sx n="76" d="100"/>
          <a:sy n="76" d="100"/>
        </p:scale>
        <p:origin x="379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slide" Target="slides/slide74.xml"/><Relationship Id="rId89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1.xml"/><Relationship Id="rId92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theme" Target="theme/theme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05837" cy="2550990"/>
          </a:xfrm>
          <a:prstGeom prst="rect">
            <a:avLst/>
          </a:prstGeom>
        </p:spPr>
        <p:txBody>
          <a:bodyPr vert="horz" lIns="174321" tIns="87161" rIns="174321" bIns="87161" rtlCol="0"/>
          <a:lstStyle>
            <a:lvl1pPr algn="l">
              <a:defRPr sz="2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59128" y="0"/>
            <a:ext cx="3105837" cy="2550990"/>
          </a:xfrm>
          <a:prstGeom prst="rect">
            <a:avLst/>
          </a:prstGeom>
        </p:spPr>
        <p:txBody>
          <a:bodyPr vert="horz" lIns="174321" tIns="87161" rIns="174321" bIns="87161" rtlCol="0"/>
          <a:lstStyle>
            <a:lvl1pPr algn="r">
              <a:defRPr sz="2300"/>
            </a:lvl1pPr>
          </a:lstStyle>
          <a:p>
            <a:fld id="{EFAF1867-40E4-49A0-A45F-FA321C0A4F54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48422541"/>
            <a:ext cx="3105837" cy="2550979"/>
          </a:xfrm>
          <a:prstGeom prst="rect">
            <a:avLst/>
          </a:prstGeom>
        </p:spPr>
        <p:txBody>
          <a:bodyPr vert="horz" lIns="174321" tIns="87161" rIns="174321" bIns="87161" rtlCol="0" anchor="b"/>
          <a:lstStyle>
            <a:lvl1pPr algn="l">
              <a:defRPr sz="2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59128" y="48422541"/>
            <a:ext cx="3105837" cy="2550979"/>
          </a:xfrm>
          <a:prstGeom prst="rect">
            <a:avLst/>
          </a:prstGeom>
        </p:spPr>
        <p:txBody>
          <a:bodyPr vert="horz" lIns="174321" tIns="87161" rIns="174321" bIns="87161" rtlCol="0" anchor="b"/>
          <a:lstStyle>
            <a:lvl1pPr algn="r">
              <a:defRPr sz="2300"/>
            </a:lvl1pPr>
          </a:lstStyle>
          <a:p>
            <a:fld id="{2DE74CA1-B26F-4342-B381-737B6183B3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75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05348" cy="2557526"/>
          </a:xfrm>
          <a:prstGeom prst="rect">
            <a:avLst/>
          </a:prstGeom>
        </p:spPr>
        <p:txBody>
          <a:bodyPr vert="horz" lIns="177625" tIns="88813" rIns="177625" bIns="88813" rtlCol="0"/>
          <a:lstStyle>
            <a:lvl1pPr algn="l">
              <a:defRPr sz="2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9181" y="5"/>
            <a:ext cx="3105348" cy="2557526"/>
          </a:xfrm>
          <a:prstGeom prst="rect">
            <a:avLst/>
          </a:prstGeom>
        </p:spPr>
        <p:txBody>
          <a:bodyPr vert="horz" lIns="177625" tIns="88813" rIns="177625" bIns="88813" rtlCol="0"/>
          <a:lstStyle>
            <a:lvl1pPr algn="r">
              <a:defRPr sz="2300"/>
            </a:lvl1pPr>
          </a:lstStyle>
          <a:p>
            <a:fld id="{6B5299DF-B185-494E-A326-15398498FC49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1704638" y="6372225"/>
            <a:ext cx="30575251" cy="17198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7625" tIns="88813" rIns="177625" bIns="888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619" y="24531009"/>
            <a:ext cx="5732949" cy="20070826"/>
          </a:xfrm>
          <a:prstGeom prst="rect">
            <a:avLst/>
          </a:prstGeom>
        </p:spPr>
        <p:txBody>
          <a:bodyPr vert="horz" lIns="177625" tIns="88813" rIns="177625" bIns="888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416019"/>
            <a:ext cx="3105348" cy="2557520"/>
          </a:xfrm>
          <a:prstGeom prst="rect">
            <a:avLst/>
          </a:prstGeom>
        </p:spPr>
        <p:txBody>
          <a:bodyPr vert="horz" lIns="177625" tIns="88813" rIns="177625" bIns="88813" rtlCol="0" anchor="b"/>
          <a:lstStyle>
            <a:lvl1pPr algn="l">
              <a:defRPr sz="2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9181" y="48416019"/>
            <a:ext cx="3105348" cy="2557520"/>
          </a:xfrm>
          <a:prstGeom prst="rect">
            <a:avLst/>
          </a:prstGeom>
        </p:spPr>
        <p:txBody>
          <a:bodyPr vert="horz" lIns="177625" tIns="88813" rIns="177625" bIns="88813" rtlCol="0" anchor="b"/>
          <a:lstStyle>
            <a:lvl1pPr algn="r">
              <a:defRPr sz="2300"/>
            </a:lvl1pPr>
          </a:lstStyle>
          <a:p>
            <a:fld id="{8DE9FDA1-9EEC-40FA-9495-504BC4AC87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72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18EA54E-AB8F-40DB-8CCD-DF6643652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04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18EA54E-AB8F-40DB-8CCD-DF6643652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21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29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748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748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748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527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297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86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14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94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140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84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146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355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04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2314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753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0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5594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84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74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735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8601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577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69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7306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5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597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6358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3592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4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874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1803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7738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185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269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0982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609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793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5473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471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339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2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155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18EA54E-AB8F-40DB-8CCD-DF6643652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18EA54E-AB8F-40DB-8CCD-DF6643652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7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18EA54E-AB8F-40DB-8CCD-DF6643652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3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9.sv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9.sv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9.svg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700057"/>
            <a:ext cx="11303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839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700057"/>
            <a:ext cx="11303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309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513676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609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604" y="591955"/>
            <a:ext cx="11429999" cy="511697"/>
          </a:xfrm>
          <a:prstGeom prst="rect">
            <a:avLst/>
          </a:prstGeom>
        </p:spPr>
        <p:txBody>
          <a:bodyPr lIns="0" rIns="0"/>
          <a:lstStyle>
            <a:lvl1pPr>
              <a:defRPr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 txBox="1">
            <a:spLocks/>
          </p:cNvSpPr>
          <p:nvPr userDrawn="1"/>
        </p:nvSpPr>
        <p:spPr>
          <a:xfrm>
            <a:off x="371605" y="1374150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28594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28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604" y="591955"/>
            <a:ext cx="11429999" cy="511697"/>
          </a:xfrm>
          <a:prstGeom prst="rect">
            <a:avLst/>
          </a:prstGeom>
        </p:spPr>
        <p:txBody>
          <a:bodyPr lIns="0" rIns="0"/>
          <a:lstStyle>
            <a:lvl1pPr>
              <a:defRPr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0800" y="1363207"/>
            <a:ext cx="5410200" cy="454522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1927835"/>
            <a:ext cx="5522085" cy="39956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363207"/>
            <a:ext cx="562927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85A9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8048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C9D8-1C48-4F93-AA1E-32B7196E7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047F1-34B5-4463-BE5C-685ECA97C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6075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327665" y="3027222"/>
            <a:ext cx="7446702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27525" y="4562475"/>
            <a:ext cx="7446963" cy="2972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2600" b="1">
                <a:solidFill>
                  <a:srgbClr val="0F70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27525" y="4953314"/>
            <a:ext cx="7446963" cy="33483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2400">
                <a:solidFill>
                  <a:srgbClr val="0F70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27525" y="6168702"/>
            <a:ext cx="7446963" cy="23513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7525" y="6513814"/>
            <a:ext cx="7446963" cy="20431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Month Day, 201X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993255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700057"/>
            <a:ext cx="11303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8399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513676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1565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708603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none" spc="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for Enhancements that will take 2 lines to describe in Detail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854436"/>
            <a:ext cx="11429999" cy="380362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537EF0-F480-45F0-ABC7-4810C40BA6E0}"/>
              </a:ext>
            </a:extLst>
          </p:cNvPr>
          <p:cNvSpPr/>
          <p:nvPr userDrawn="1"/>
        </p:nvSpPr>
        <p:spPr>
          <a:xfrm>
            <a:off x="365759" y="1646299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2149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0207"/>
            <a:ext cx="11429999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81000" y="2074023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81000" y="6873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6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304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0207"/>
            <a:ext cx="11429999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81000" y="2074023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81000" y="6873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6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3049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03A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513676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5" name="Graphic 34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3A6956-7571-4D24-A42B-ACD22210F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B3AADD-4E2F-4C01-B7AB-AADF25685E8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0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513676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5920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2108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490207"/>
            <a:ext cx="552208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6284085" y="2108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284085" y="1490207"/>
            <a:ext cx="552208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4836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is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1981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/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/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/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0800" y="1363207"/>
            <a:ext cx="5410200" cy="454522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490207"/>
            <a:ext cx="562927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690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bl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90" b="120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7901" y="-3546"/>
            <a:ext cx="12191999" cy="6861546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10000"/>
                  <a:alpha val="70000"/>
                </a:schemeClr>
              </a:gs>
              <a:gs pos="0">
                <a:srgbClr val="37404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849" y="1509802"/>
            <a:ext cx="10872795" cy="7008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1" cap="all" spc="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69849" y="2356763"/>
            <a:ext cx="10872795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066800" y="2216649"/>
            <a:ext cx="10058400" cy="24938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8" y="6372869"/>
            <a:ext cx="3078278" cy="4042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38B7C8-9F66-42FA-9444-78B5A6271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0CD661-812B-4821-BEA4-6387173DB5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94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bl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90" b="120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7901" y="-3546"/>
            <a:ext cx="12191999" cy="6861546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10000"/>
                  <a:alpha val="70000"/>
                </a:schemeClr>
              </a:gs>
              <a:gs pos="0">
                <a:srgbClr val="37404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849" y="1509802"/>
            <a:ext cx="10872795" cy="7008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1" cap="all" spc="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69849" y="2356763"/>
            <a:ext cx="10872795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8" y="6372869"/>
            <a:ext cx="3078278" cy="4042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38B7C8-9F66-42FA-9444-78B5A6271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0CD661-812B-4821-BEA4-6387173DB5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67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ligh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90" b="120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58000">
                <a:srgbClr val="A8AAAD">
                  <a:alpha val="90000"/>
                </a:srgbClr>
              </a:gs>
              <a:gs pos="0">
                <a:srgbClr val="A8AAAD">
                  <a:alpha val="4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69849" y="2356763"/>
            <a:ext cx="10872795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066800" y="2216649"/>
            <a:ext cx="10058400" cy="24938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" name="Graphic 16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8" y="6372869"/>
            <a:ext cx="3078278" cy="404218"/>
          </a:xfrm>
          <a:prstGeom prst="rect">
            <a:avLst/>
          </a:prstGeom>
        </p:spPr>
      </p:pic>
      <p:sp>
        <p:nvSpPr>
          <p:cNvPr id="2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849" y="1497102"/>
            <a:ext cx="10872795" cy="7008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1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7706831-C66F-4F3A-8FEF-254C7ED141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B85688-AC64-47EE-AE21-726999994EA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23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390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31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6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03A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513676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5" name="Graphic 34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3A6956-7571-4D24-A42B-ACD22210F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B3AADD-4E2F-4C01-B7AB-AADF25685E8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07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130177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92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79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75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32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14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94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94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23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6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2108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490207"/>
            <a:ext cx="552208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6284085" y="2108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284085" y="1490207"/>
            <a:ext cx="552208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4836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3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3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92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35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8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is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1981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/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/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/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0800" y="1363207"/>
            <a:ext cx="5410200" cy="454522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490207"/>
            <a:ext cx="562927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69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bl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90" b="120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7901" y="-3546"/>
            <a:ext cx="12191999" cy="6861546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10000"/>
                  <a:alpha val="70000"/>
                </a:schemeClr>
              </a:gs>
              <a:gs pos="0">
                <a:srgbClr val="37404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849" y="1509802"/>
            <a:ext cx="10872795" cy="7008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1" cap="all" spc="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69849" y="2356763"/>
            <a:ext cx="10872795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8" y="6372869"/>
            <a:ext cx="3078278" cy="4042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38B7C8-9F66-42FA-9444-78B5A6271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0CD661-812B-4821-BEA4-6387173DB5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6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39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327665" y="3027222"/>
            <a:ext cx="7446702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27525" y="4562475"/>
            <a:ext cx="7446963" cy="2972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2600" b="1">
                <a:solidFill>
                  <a:srgbClr val="0F70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27525" y="4953314"/>
            <a:ext cx="7446963" cy="33483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2400">
                <a:solidFill>
                  <a:srgbClr val="0F70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27525" y="6168702"/>
            <a:ext cx="7446963" cy="23513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7525" y="6513814"/>
            <a:ext cx="7446963" cy="20431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Month Day, 201X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161007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EB96-E136-41F8-B07C-7AEA9ADA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3A750-9014-4B7E-BA7B-BDA900032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55A17-DF76-4B92-8CBF-9EEEB0DF3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90C97-5DA0-4A5A-94F7-960304EF5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B5995-F6D5-488F-940E-17997B95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2DB5-BDA4-4163-940C-FA3DEA6B3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6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2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jpg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sv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7.sv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8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608"/>
          </a:xfrm>
          <a:prstGeom prst="rect">
            <a:avLst/>
          </a:prstGeom>
          <a:solidFill>
            <a:srgbClr val="A8AAA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>
            <a:blip r:embed="rId11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6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2" r:id="rId2"/>
    <p:sldLayoutId id="2147483696" r:id="rId3"/>
    <p:sldLayoutId id="2147483675" r:id="rId4"/>
    <p:sldLayoutId id="2147483691" r:id="rId5"/>
    <p:sldLayoutId id="2147483710" r:id="rId6"/>
    <p:sldLayoutId id="2147483697" r:id="rId7"/>
    <p:sldLayoutId id="2147483754" r:id="rId8"/>
    <p:sldLayoutId id="2147483757" r:id="rId9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  <p15:guide id="5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ign on the side of a road&#10;&#10;Description generated with very high confidence">
            <a:extLst>
              <a:ext uri="{FF2B5EF4-FFF2-40B4-BE49-F238E27FC236}">
                <a16:creationId xmlns:a16="http://schemas.microsoft.com/office/drawing/2014/main" id="{06E1DF31-C6A5-4EC6-9839-41B2F7755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5" t="20579" b="26866"/>
          <a:stretch/>
        </p:blipFill>
        <p:spPr>
          <a:xfrm>
            <a:off x="0" y="0"/>
            <a:ext cx="12192000" cy="6767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2" name="Rectangle 1"/>
          <p:cNvSpPr/>
          <p:nvPr userDrawn="1"/>
        </p:nvSpPr>
        <p:spPr>
          <a:xfrm>
            <a:off x="-7901" y="-608"/>
            <a:ext cx="12199901" cy="68586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>
            <a:blip r:embed="rId5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5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8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03A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Graphic 11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 dpi="0" rotWithShape="1">
            <a:blip r:embed="rId7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4BF1DC-0C78-4A16-87F1-08EB281DE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409EC3-0E17-4E47-8B2C-E4D44910652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1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02" b="1209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E203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38936" y="6101698"/>
            <a:ext cx="3867304" cy="626563"/>
            <a:chOff x="4987284" y="320311"/>
            <a:chExt cx="5029515" cy="814859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6740770" y="422566"/>
              <a:ext cx="2934134" cy="26017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Lato Thin" panose="020F0502020204030203" pitchFamily="34" charset="0"/>
                  <a:cs typeface="Arial" panose="020B0604020202020204" pitchFamily="34" charset="0"/>
                </a:rPr>
                <a:t>Florida Department of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6740768" y="663865"/>
              <a:ext cx="3276031" cy="3202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Lato Thin" panose="020F0502020204030203" pitchFamily="34" charset="0"/>
                  <a:cs typeface="Arial" panose="020B0604020202020204" pitchFamily="34" charset="0"/>
                </a:rPr>
                <a:t>TRANSPORTATION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284" y="320311"/>
              <a:ext cx="1627007" cy="814859"/>
            </a:xfrm>
            <a:prstGeom prst="rect">
              <a:avLst/>
            </a:prstGeom>
          </p:spPr>
        </p:pic>
      </p:grpSp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0" y="-4009"/>
            <a:ext cx="12187330" cy="5356463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8052" y="1548855"/>
            <a:ext cx="12602421" cy="40468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-37349"/>
            <a:ext cx="11758767" cy="1544079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617076" y="998617"/>
            <a:ext cx="91572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sz="2600" b="1" i="0" u="none" strike="noStrike" kern="0" cap="none" spc="100" normalizeH="0" baseline="0" noProof="0" dirty="0">
                <a:ln>
                  <a:noFill/>
                </a:ln>
                <a:solidFill>
                  <a:srgbClr val="A8AAAD"/>
                </a:solidFill>
                <a:effectLst/>
                <a:uLnTx/>
                <a:uFillTx/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Less Stress When You Drive Express</a:t>
            </a:r>
            <a:endParaRPr lang="en-US" sz="2600" dirty="0">
              <a:solidFill>
                <a:srgbClr val="A8A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02" y="6075950"/>
            <a:ext cx="1321441" cy="5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7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02" b="1209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E203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38936" y="6101698"/>
            <a:ext cx="3867304" cy="626563"/>
            <a:chOff x="4987284" y="320311"/>
            <a:chExt cx="5029515" cy="814859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6740770" y="422566"/>
              <a:ext cx="2934134" cy="26017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Lato Thin" panose="020F0502020204030203" pitchFamily="34" charset="0"/>
                  <a:cs typeface="Arial" panose="020B0604020202020204" pitchFamily="34" charset="0"/>
                </a:rPr>
                <a:t>Florida Department of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6740768" y="663865"/>
              <a:ext cx="3276031" cy="3202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Lato Thin" panose="020F0502020204030203" pitchFamily="34" charset="0"/>
                  <a:cs typeface="Arial" panose="020B0604020202020204" pitchFamily="34" charset="0"/>
                </a:rPr>
                <a:t>TRANSPORTATION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284" y="320311"/>
              <a:ext cx="1627007" cy="814859"/>
            </a:xfrm>
            <a:prstGeom prst="rect">
              <a:avLst/>
            </a:prstGeom>
          </p:spPr>
        </p:pic>
      </p:grpSp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0" y="-4009"/>
            <a:ext cx="12187330" cy="5356463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8052" y="1548855"/>
            <a:ext cx="12602421" cy="40468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-37349"/>
            <a:ext cx="11758767" cy="1544079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617076" y="998617"/>
            <a:ext cx="91572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sz="2600" b="1" i="0" u="none" strike="noStrike" kern="0" cap="none" spc="100" normalizeH="0" baseline="0" noProof="0" dirty="0">
                <a:ln>
                  <a:noFill/>
                </a:ln>
                <a:solidFill>
                  <a:srgbClr val="A8AAAD"/>
                </a:solidFill>
                <a:effectLst/>
                <a:uLnTx/>
                <a:uFillTx/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Less Stress When You Drive Express</a:t>
            </a:r>
            <a:endParaRPr lang="en-US" sz="2600" dirty="0">
              <a:solidFill>
                <a:srgbClr val="A8A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02" y="6075950"/>
            <a:ext cx="1321441" cy="5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7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608"/>
          </a:xfrm>
          <a:prstGeom prst="rect">
            <a:avLst/>
          </a:prstGeom>
          <a:solidFill>
            <a:srgbClr val="A8AAA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>
            <a:blip r:embed="rId14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6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  <p15:guide id="5" orient="horz" pos="4032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7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e.shafik@dot.state.fl.u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mJXH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mJYO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mJYi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mJY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mJYv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mJY6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mJaD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mJaQ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mJaa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mJai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963" y="1962149"/>
            <a:ext cx="9802137" cy="1156832"/>
          </a:xfrm>
        </p:spPr>
        <p:txBody>
          <a:bodyPr>
            <a:normAutofit/>
          </a:bodyPr>
          <a:lstStyle/>
          <a:p>
            <a:r>
              <a:rPr lang="en-US" sz="5100" dirty="0"/>
              <a:t>Welcome and Call for Quorum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47067" y="3996267"/>
            <a:ext cx="7455955" cy="138853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Jay Williams, P.E., FDOT</a:t>
            </a:r>
          </a:p>
          <a:p>
            <a:r>
              <a:rPr lang="en-US" sz="3600" dirty="0"/>
              <a:t>CMB Chairman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0E922A-F148-4084-B01E-8283703F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CCD0620-B902-473E-B5C9-9A020FC6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7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1"/>
            <a:ext cx="9412232" cy="1275901"/>
          </a:xfrm>
        </p:spPr>
        <p:txBody>
          <a:bodyPr>
            <a:normAutofit/>
          </a:bodyPr>
          <a:lstStyle/>
          <a:p>
            <a:r>
              <a:rPr lang="en-US" dirty="0"/>
              <a:t>Release 8.0 Hotfix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2234" y="1535612"/>
            <a:ext cx="10010789" cy="4956628"/>
          </a:xfrm>
        </p:spPr>
        <p:txBody>
          <a:bodyPr>
            <a:normAutofit/>
          </a:bodyPr>
          <a:lstStyle/>
          <a:p>
            <a:r>
              <a:rPr lang="en-US" sz="3200" dirty="0"/>
              <a:t>Hotfix 4 Currently Being Tested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Includes: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/>
              <a:t>SG-5359 - Wrong Way Driver Alert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/>
              <a:t>SG-5565 - Add support for </a:t>
            </a:r>
            <a:r>
              <a:rPr lang="en-US" sz="2400" dirty="0" err="1"/>
              <a:t>Govcomm</a:t>
            </a:r>
            <a:r>
              <a:rPr lang="en-US" sz="2400" dirty="0"/>
              <a:t> WWVDS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/>
              <a:t>SG-4965 - Add support for mileage tracking in SPARR interface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Review Read-Me file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305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1"/>
            <a:ext cx="9412232" cy="1275901"/>
          </a:xfrm>
        </p:spPr>
        <p:txBody>
          <a:bodyPr>
            <a:normAutofit/>
          </a:bodyPr>
          <a:lstStyle/>
          <a:p>
            <a:r>
              <a:rPr lang="en-US" dirty="0"/>
              <a:t>Release 8.1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2234" y="1535612"/>
            <a:ext cx="10010789" cy="4956628"/>
          </a:xfrm>
        </p:spPr>
        <p:txBody>
          <a:bodyPr>
            <a:normAutofit/>
          </a:bodyPr>
          <a:lstStyle/>
          <a:p>
            <a:r>
              <a:rPr lang="en-US" sz="3200" dirty="0"/>
              <a:t>Design Review Meeting scheduled for 4/29/2021.</a:t>
            </a:r>
          </a:p>
          <a:p>
            <a:r>
              <a:rPr lang="en-US" sz="3200" dirty="0"/>
              <a:t>On schedule for release later this year.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1461404"/>
            <a:ext cx="8708285" cy="45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965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2547" y="1656234"/>
            <a:ext cx="9770475" cy="2340033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SG-5300 - Access to District SunGuide data from the Central Office</a:t>
            </a:r>
            <a:endParaRPr lang="en-US" sz="51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Mark Dunthorn, HNTB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39D1F1-A0CA-4EF4-A906-2B9F4987EF87}"/>
              </a:ext>
            </a:extLst>
          </p:cNvPr>
          <p:cNvSpPr txBox="1">
            <a:spLocks/>
          </p:cNvSpPr>
          <p:nvPr/>
        </p:nvSpPr>
        <p:spPr>
          <a:xfrm>
            <a:off x="4524331" y="523875"/>
            <a:ext cx="3143337" cy="15676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 sz="5400" dirty="0"/>
            </a:br>
            <a:r>
              <a:rPr lang="en-US" sz="4800" dirty="0">
                <a:solidFill>
                  <a:srgbClr val="FF0000"/>
                </a:solidFill>
              </a:rPr>
              <a:t>Update</a:t>
            </a:r>
            <a:endParaRPr lang="en-US" sz="5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59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1"/>
            <a:ext cx="10018713" cy="1275901"/>
          </a:xfrm>
        </p:spPr>
        <p:txBody>
          <a:bodyPr>
            <a:normAutofit/>
          </a:bodyPr>
          <a:lstStyle/>
          <a:p>
            <a:r>
              <a:rPr lang="en-US" dirty="0"/>
              <a:t>Goals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343240"/>
            <a:ext cx="9391344" cy="5329515"/>
          </a:xfrm>
        </p:spPr>
        <p:txBody>
          <a:bodyPr>
            <a:normAutofit/>
          </a:bodyPr>
          <a:lstStyle/>
          <a:p>
            <a:r>
              <a:rPr lang="en-US" sz="3200" dirty="0"/>
              <a:t>Automation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Minimize requests to Districts</a:t>
            </a:r>
          </a:p>
          <a:p>
            <a:r>
              <a:rPr lang="en-US" sz="3200" dirty="0"/>
              <a:t>Timeliness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Target real-time</a:t>
            </a:r>
          </a:p>
          <a:p>
            <a:r>
              <a:rPr lang="en-US" sz="3200" dirty="0"/>
              <a:t>Completeness</a:t>
            </a:r>
            <a:endParaRPr lang="en-US" sz="3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All event details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Lane-level traffic data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7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1"/>
            <a:ext cx="10018713" cy="1275901"/>
          </a:xfrm>
        </p:spPr>
        <p:txBody>
          <a:bodyPr>
            <a:normAutofit/>
          </a:bodyPr>
          <a:lstStyle/>
          <a:p>
            <a:r>
              <a:rPr lang="en-US" dirty="0"/>
              <a:t>TERL Data Infrastructure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/>
                </a:solidFill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48AAC-890F-49A3-9775-EBF90D836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210" y="1463825"/>
            <a:ext cx="6406109" cy="466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24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1"/>
            <a:ext cx="10018713" cy="1275901"/>
          </a:xfrm>
        </p:spPr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4D7C79BB-4812-44F7-AC43-00BF2701B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28247"/>
              </p:ext>
            </p:extLst>
          </p:nvPr>
        </p:nvGraphicFramePr>
        <p:xfrm>
          <a:off x="1615738" y="1956297"/>
          <a:ext cx="988728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1769">
                  <a:extLst>
                    <a:ext uri="{9D8B030D-6E8A-4147-A177-3AD203B41FA5}">
                      <a16:colId xmlns:a16="http://schemas.microsoft.com/office/drawing/2014/main" val="2594129865"/>
                    </a:ext>
                  </a:extLst>
                </a:gridCol>
                <a:gridCol w="3625516">
                  <a:extLst>
                    <a:ext uri="{9D8B030D-6E8A-4147-A177-3AD203B41FA5}">
                      <a16:colId xmlns:a16="http://schemas.microsoft.com/office/drawing/2014/main" val="1318983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Target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09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Prep and test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April/May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6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Support Districts in deploying 2</a:t>
                      </a:r>
                      <a:r>
                        <a:rPr lang="en-US" sz="3200" baseline="30000" dirty="0"/>
                        <a:t>nd</a:t>
                      </a:r>
                      <a:r>
                        <a:rPr lang="en-US" sz="3200" dirty="0"/>
                        <a:t> DAR instance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June/July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487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Enhance ingesters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June/August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894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Cutover dashboard pipelines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September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118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681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1"/>
            <a:ext cx="10018713" cy="1275901"/>
          </a:xfrm>
        </p:spPr>
        <p:txBody>
          <a:bodyPr>
            <a:normAutofit/>
          </a:bodyPr>
          <a:lstStyle/>
          <a:p>
            <a:r>
              <a:rPr lang="en-US" dirty="0"/>
              <a:t>Future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81807"/>
            <a:ext cx="9391344" cy="3894386"/>
          </a:xfrm>
        </p:spPr>
        <p:txBody>
          <a:bodyPr>
            <a:normAutofit/>
          </a:bodyPr>
          <a:lstStyle/>
          <a:p>
            <a:r>
              <a:rPr lang="en-US" sz="3200" dirty="0"/>
              <a:t>New use cases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Self-service data share</a:t>
            </a:r>
          </a:p>
          <a:p>
            <a:r>
              <a:rPr lang="en-US" sz="3200" dirty="0"/>
              <a:t>Prioritize access from SEOC</a:t>
            </a:r>
          </a:p>
          <a:p>
            <a:r>
              <a:rPr lang="en-US" sz="3200" dirty="0"/>
              <a:t>Statewide distribution</a:t>
            </a:r>
          </a:p>
          <a:p>
            <a:r>
              <a:rPr lang="en-US" sz="3200" dirty="0"/>
              <a:t>On-prem vs. cloud</a:t>
            </a:r>
          </a:p>
          <a:p>
            <a:r>
              <a:rPr lang="en-US" sz="3200" dirty="0"/>
              <a:t>Extending lessons-learned to SunGuide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350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Christine Shafik, P.E., FDOT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Christine.shafik@dot.state.fl.us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61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426465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New CMB Chairman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Voting Item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Jay Williams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780535"/>
          </a:xfrm>
        </p:spPr>
        <p:txBody>
          <a:bodyPr/>
          <a:lstStyle/>
          <a:p>
            <a:r>
              <a:rPr lang="en-US" dirty="0"/>
              <a:t>New CMB Chairman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773722"/>
            <a:ext cx="10451443" cy="5978769"/>
          </a:xfrm>
        </p:spPr>
        <p:txBody>
          <a:bodyPr>
            <a:normAutofit/>
          </a:bodyPr>
          <a:lstStyle/>
          <a:p>
            <a:r>
              <a:rPr lang="en-US" dirty="0"/>
              <a:t>CMB Process Document states the following:</a:t>
            </a:r>
          </a:p>
          <a:p>
            <a:pPr lvl="1"/>
            <a:r>
              <a:rPr lang="en-US" dirty="0"/>
              <a:t>“The Chairperson will change every two years with the new Chairperson determined by the CMB as a normal Board action.”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A603CC4-5DAF-4ABD-A4CF-EA3D9910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F2A057-AECB-4CF3-A70B-F043927E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217343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37068"/>
            <a:ext cx="10018713" cy="1024466"/>
          </a:xfrm>
        </p:spPr>
        <p:txBody>
          <a:bodyPr>
            <a:normAutofit/>
          </a:bodyPr>
          <a:lstStyle/>
          <a:p>
            <a:r>
              <a:rPr lang="en-US" sz="6000" dirty="0"/>
              <a:t>Agenda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26595"/>
              </p:ext>
            </p:extLst>
          </p:nvPr>
        </p:nvGraphicFramePr>
        <p:xfrm>
          <a:off x="1552046" y="1320801"/>
          <a:ext cx="10018713" cy="4467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677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1:00 – 1:05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Welcome and Call for Quorum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Jay Williams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1:05 – 1:15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SunGuide Software Update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Christine Shafik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1:15 – 1:30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SG-5300 - Access to District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SunGuide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data from the Central Office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 Dunthorn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0128626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1:30 – 1:40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kern="1200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CMB Chairman</a:t>
                      </a: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Jay Williams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1:40 – 1:50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SG-5557 - Ability to Set WWD Sites to Maintenance Mode via SG (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1:50 – 2:00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SG-5468 - DMS removal request (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557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– 2:10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SG-5403 - Add GPS coordinate checkbox to Event Management reports (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085597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3D223-DF92-44BB-956A-5BC9C70E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814BCD-5334-43FB-B983-46DCC6ED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23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Verbal VOTE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New CMB Chairman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35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426465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#1: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SG-5557 - Ability to Set WWD</a:t>
            </a:r>
            <a:b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Sites to Maintenance Mode</a:t>
            </a:r>
            <a:b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via SG</a:t>
            </a:r>
            <a:endParaRPr lang="en-US" sz="5400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52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9617964" cy="780535"/>
          </a:xfrm>
        </p:spPr>
        <p:txBody>
          <a:bodyPr/>
          <a:lstStyle/>
          <a:p>
            <a:r>
              <a:rPr lang="en-US" dirty="0"/>
              <a:t>Enhancement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088231"/>
            <a:ext cx="10018713" cy="540464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</a:rPr>
              <a:t>TAPCO </a:t>
            </a:r>
            <a:r>
              <a:rPr lang="en-US" sz="3200" dirty="0" err="1">
                <a:solidFill>
                  <a:prstClr val="black"/>
                </a:solidFill>
              </a:rPr>
              <a:t>BlinkLink</a:t>
            </a:r>
            <a:r>
              <a:rPr lang="en-US" sz="3200" dirty="0">
                <a:solidFill>
                  <a:prstClr val="black"/>
                </a:solidFill>
              </a:rPr>
              <a:t> supports a “Maintenance Mode” that allows communication with the WWD device but does not produce alerts.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There are a number of WWD device types being integrated soon and it has been requested to make this part of SG functionality so it can be used on other WWD devices.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A configurable reminder will be added to alert users that WWD devices are still in maintenance mode.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Icon state will reflect the “Maintenance Mode” status.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677168-3682-4DE4-B078-B5208B55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69AE585-D382-4039-9643-DB62CF21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865850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$13k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647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4108109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u="sng" dirty="0">
                <a:hlinkClick r:id="rId3"/>
              </a:rPr>
              <a:t>https://www.questionpro.com/t/ABslzZmJXH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#1: </a:t>
            </a:r>
            <a:r>
              <a:rPr lang="en-US" dirty="0"/>
              <a:t>SG-5557 – Ability to Set WWD Sites to Maintenance Mode via SG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63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426465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#2: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SG-5468 - DMS 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removal request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5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8332550" cy="780535"/>
          </a:xfrm>
        </p:spPr>
        <p:txBody>
          <a:bodyPr/>
          <a:lstStyle/>
          <a:p>
            <a:r>
              <a:rPr lang="en-US" dirty="0"/>
              <a:t>Enhancement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088231"/>
            <a:ext cx="7695786" cy="521190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prstClr val="black"/>
                </a:solidFill>
                <a:latin typeface="Calibri"/>
              </a:rPr>
              <a:t>When attempting to delete a DMS, the user is required to manually remove references to a DMS before deleting.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prstClr val="black"/>
                </a:solidFill>
                <a:latin typeface="Calibri"/>
              </a:rPr>
              <a:t>A list is provided but the list can be extensive.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prstClr val="black"/>
                </a:solidFill>
                <a:latin typeface="Calibri"/>
              </a:rPr>
              <a:t>Proposed Change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3000" dirty="0"/>
              <a:t>Add a mechanism to automatically remove references to a DMS.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sz="2600" dirty="0"/>
              <a:t>Still allow manual changes.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sz="2600" dirty="0"/>
              <a:t>User will be required to fix device linking manually.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677168-3682-4DE4-B078-B5208B55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69AE585-D382-4039-9643-DB62CF21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1693EB-BFC2-4930-8F25-65D169D9E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295" y="1244544"/>
            <a:ext cx="2501112" cy="489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1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$9k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093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27945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37068"/>
            <a:ext cx="10018713" cy="1024466"/>
          </a:xfrm>
        </p:spPr>
        <p:txBody>
          <a:bodyPr>
            <a:normAutofit/>
          </a:bodyPr>
          <a:lstStyle/>
          <a:p>
            <a:r>
              <a:rPr lang="en-US" sz="6000" dirty="0"/>
              <a:t>Agenda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1910292" y="5778631"/>
            <a:ext cx="9818156" cy="507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DC44A8-6F43-4A01-992D-D2D62178C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A9E5764F-A42C-426C-9132-11B16A842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741837"/>
              </p:ext>
            </p:extLst>
          </p:nvPr>
        </p:nvGraphicFramePr>
        <p:xfrm>
          <a:off x="1552046" y="1320801"/>
          <a:ext cx="10018713" cy="4658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677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2:10 – 2:20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SG-5349 - FL-511 not publishing correct lane blockage if an event has both the turn lane and travel lane blocked (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2:20 – 2:30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SG-5293 - Add a CCTV Field  In the Executive Notification Email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2:30 – 2:40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SG-5195 - Confirmation dialog before taking ownership of an event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0128626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2:40 – 2:50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SG-4485 - Link Roadway Selection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0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2:50 – 3:00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SG-4385 - Apply On a per day basis filter to device report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0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3:00 – 3:10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SG-3926 - Assign CCTV to DMS and provide shortcut in DMS dialog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087362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03978-34C0-4C2D-A3D0-C9022C8D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DF1AB3-4A11-4A53-8125-AE68CE91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61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u="sng" dirty="0">
                <a:hlinkClick r:id="rId3"/>
              </a:rPr>
              <a:t>https://www.questionpro.com/t/ABslzZmJYO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#2: </a:t>
            </a:r>
            <a:r>
              <a:rPr lang="en-US" dirty="0"/>
              <a:t>SG-5468 – DMS removal request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1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426465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#3: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SG-5403 - Add GPS coordinate checkbox to Event Management reports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70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8332550" cy="780535"/>
          </a:xfrm>
        </p:spPr>
        <p:txBody>
          <a:bodyPr/>
          <a:lstStyle/>
          <a:p>
            <a:r>
              <a:rPr lang="en-US" dirty="0"/>
              <a:t>Enhancement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88230"/>
            <a:ext cx="10419668" cy="4256273"/>
          </a:xfrm>
        </p:spPr>
        <p:txBody>
          <a:bodyPr>
            <a:normAutofit/>
          </a:bodyPr>
          <a:lstStyle/>
          <a:p>
            <a:r>
              <a:rPr lang="en-US" sz="3200" dirty="0"/>
              <a:t>Add a selectable parameter within SunGuide event management reports that allows the user to append coordinates to the report.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Initially starting with Event List Report.</a:t>
            </a:r>
          </a:p>
          <a:p>
            <a:r>
              <a:rPr lang="en-US" sz="3200" dirty="0"/>
              <a:t>Latitude and Longitude values would need to populate in separate columns and apart from the reference location.</a:t>
            </a:r>
          </a:p>
          <a:p>
            <a:r>
              <a:rPr lang="en-US" sz="3200" dirty="0"/>
              <a:t>Allows for data integration into GIS applications.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677168-3682-4DE4-B078-B5208B55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69AE585-D382-4039-9643-DB62CF21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15CF46-6FDE-49CD-89A6-67EE363FA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108" y="5322482"/>
            <a:ext cx="10018713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04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$5k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523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9692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u="sng" dirty="0">
                <a:hlinkClick r:id="rId3"/>
              </a:rPr>
              <a:t>https://www.questionpro.com/t/ABslzZmJYi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#3: </a:t>
            </a:r>
            <a:r>
              <a:rPr lang="en-US" dirty="0"/>
              <a:t>SG-5403 - Add GPS coordinate checkbox to Event Management reports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18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426465"/>
            <a:ext cx="10421655" cy="385138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#4: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SG-5349 - FL-511 not publishing correct lane blockage if an event 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has both the turn lane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 and travel lane blocked.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5446791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246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633AAA-7F75-4590-A1C9-E5EFD35B39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7" r="19550"/>
          <a:stretch/>
        </p:blipFill>
        <p:spPr>
          <a:xfrm>
            <a:off x="8699515" y="1614076"/>
            <a:ext cx="3358195" cy="29337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84533" y="375791"/>
            <a:ext cx="7801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FLATIS Lane Blockage (current)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38876" y="1390012"/>
            <a:ext cx="7801732" cy="497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SunGuide uses Society of Automotive Engineers (SAE) codes to relay lane and blockage information to FLATIS.</a:t>
            </a:r>
          </a:p>
          <a:p>
            <a:pPr marL="285750" marR="0" lvl="0" indent="-285750" defTabSz="45720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Due to a lack of options to relay information, SunGuide can't send things like “Left travel lane and turn lane blocked”.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Would show as “Left lane blocked”.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 could expand the SAE codes but still may not get a full solution.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9CEFC4C-0925-4FC5-B5E0-EEDFF53F4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ECB44D-8F2C-477E-AB16-FFE01FD7F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106118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357956" y="250809"/>
            <a:ext cx="7801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Enhancement Request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19221" y="1025705"/>
            <a:ext cx="10235894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Change blockage to report actual lanes and blockage.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FLATIS can then generate any blockage convention based on the actual data.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BBCC28-2C88-449B-9D8E-73B4D7CC8CA5}"/>
              </a:ext>
            </a:extLst>
          </p:cNvPr>
          <p:cNvSpPr txBox="1"/>
          <p:nvPr/>
        </p:nvSpPr>
        <p:spPr>
          <a:xfrm>
            <a:off x="1619220" y="5130838"/>
            <a:ext cx="10235895" cy="125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FLATIS is currently the only user of the “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publishEventData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3rd parties may be affected by the “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eventData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” C2C type.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498864-D7E7-4493-85E8-1F6A8AB42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417" y="2675474"/>
            <a:ext cx="5295900" cy="25908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F4069F-9393-4154-8E4A-94DD6544E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88AFAD3-0103-45B7-91E4-6EBEF41CE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9924802-1BB2-4E1F-8CE9-0827216D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25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$5k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22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37068"/>
            <a:ext cx="10018713" cy="1024466"/>
          </a:xfrm>
        </p:spPr>
        <p:txBody>
          <a:bodyPr>
            <a:normAutofit/>
          </a:bodyPr>
          <a:lstStyle/>
          <a:p>
            <a:r>
              <a:rPr lang="en-US" sz="6000" dirty="0"/>
              <a:t>Agenda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 flipV="1">
            <a:off x="1875934" y="6286499"/>
            <a:ext cx="9852514" cy="1688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80E1738-5306-4956-97D3-74A089F01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165043"/>
              </p:ext>
            </p:extLst>
          </p:nvPr>
        </p:nvGraphicFramePr>
        <p:xfrm>
          <a:off x="1552046" y="1320801"/>
          <a:ext cx="10018713" cy="2233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677">
                <a:tc>
                  <a:txBody>
                    <a:bodyPr/>
                    <a:lstStyle/>
                    <a:p>
                      <a:r>
                        <a:rPr lang="en-US" sz="16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3:10 – 3:20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SG-3232 - Associating FHP and TSS Alerts to Already Created Events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553642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3:20 – 3:55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 Discussion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Jay Williams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3:55 – 4:00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Action Items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Jay Williams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5F734-B424-4890-A4CC-009D3892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82E86E4-6FB6-41E4-ABBF-C03DD2F2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48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97688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u="sng" dirty="0">
                <a:hlinkClick r:id="rId3"/>
              </a:rPr>
              <a:t>https://www.questionpro.com/t/ABslzZmJYm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#4: </a:t>
            </a:r>
            <a:r>
              <a:rPr lang="en-US" dirty="0"/>
              <a:t>SG-5349 - FL-511 not publishing correct lane blockage if an event has both the turn lane and travel lane blocked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79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426465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#5: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SG-5293 - Add a CCTV Field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 In the Executive Notification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 Email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190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8332550" cy="780535"/>
          </a:xfrm>
        </p:spPr>
        <p:txBody>
          <a:bodyPr/>
          <a:lstStyle/>
          <a:p>
            <a:r>
              <a:rPr lang="en-US" dirty="0"/>
              <a:t>Enhancement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356679"/>
            <a:ext cx="10419668" cy="4733728"/>
          </a:xfrm>
        </p:spPr>
        <p:txBody>
          <a:bodyPr>
            <a:normAutofit/>
          </a:bodyPr>
          <a:lstStyle/>
          <a:p>
            <a:pPr marR="0" fontAlgn="auto">
              <a:lnSpc>
                <a:spcPct val="100000"/>
              </a:lnSpc>
              <a:tabLst/>
              <a:defRPr/>
            </a:pPr>
            <a:r>
              <a:rPr lang="en-US" sz="3200" dirty="0"/>
              <a:t>Original request was to add a link to CCTV feeds in DIVAS during major events requiring Executive Notifications.</a:t>
            </a:r>
          </a:p>
          <a:p>
            <a:pPr marR="0" fontAlgn="auto">
              <a:lnSpc>
                <a:spcPct val="100000"/>
              </a:lnSpc>
              <a:tabLst/>
              <a:defRPr/>
            </a:pPr>
            <a:r>
              <a:rPr lang="en-US" sz="3200" dirty="0"/>
              <a:t>Operations does not have access to DIVAS so addition of the CCTV name used to manage event was proposed.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Currently, supervisors are adding the number manually.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Request is to add a field and automatically add the CCTV number of the nearest CCTV based on information entered in the SunGuide event.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677168-3682-4DE4-B078-B5208B55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69AE585-D382-4039-9643-DB62CF21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292402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$5k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2005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18030235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u="sng" dirty="0">
                <a:hlinkClick r:id="rId3"/>
              </a:rPr>
              <a:t>https://www.questionpro.com/t/ABslzZmJYv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#5: </a:t>
            </a:r>
            <a:r>
              <a:rPr lang="en-US" dirty="0"/>
              <a:t>SG-5293 - Add a CCTV Field In the Executive Notification Email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520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426465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#6: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SG-5195 - Confirmation dialog before taking ownership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 of an event.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520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8332550" cy="780535"/>
          </a:xfrm>
        </p:spPr>
        <p:txBody>
          <a:bodyPr/>
          <a:lstStyle/>
          <a:p>
            <a:r>
              <a:rPr lang="en-US" dirty="0"/>
              <a:t>Enhancement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9" y="1356678"/>
            <a:ext cx="10563311" cy="502807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3500" dirty="0"/>
              <a:t>Current Behavior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3000" dirty="0"/>
              <a:t>When obtaining ownership of an event, the previous event owner instantly loses the ability to make changes to the event.</a:t>
            </a:r>
          </a:p>
          <a:p>
            <a:pPr>
              <a:lnSpc>
                <a:spcPct val="110000"/>
              </a:lnSpc>
              <a:defRPr/>
            </a:pPr>
            <a:r>
              <a:rPr lang="en-US" sz="3500" dirty="0"/>
              <a:t>Proposed Change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3000" dirty="0"/>
              <a:t>When obtaining ownership of an event, the previous owner will get a pop up notifying them a user is attempting to take ownership and they can confirm or deny the request.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sz="2600" dirty="0"/>
              <a:t>After a configured amount of time, if no response is received, the requesting user would get ownership.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sz="2600" dirty="0"/>
              <a:t>This would be an optional feature.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677168-3682-4DE4-B078-B5208B55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69AE585-D382-4039-9643-DB62CF21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0704642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$6k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71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2176117"/>
          </a:xfrm>
        </p:spPr>
        <p:txBody>
          <a:bodyPr>
            <a:normAutofit/>
          </a:bodyPr>
          <a:lstStyle/>
          <a:p>
            <a:r>
              <a:rPr lang="en-US" sz="5400" dirty="0"/>
              <a:t>SunGuide Software Update</a:t>
            </a:r>
            <a:br>
              <a:rPr lang="en-US" sz="5400" dirty="0"/>
            </a:br>
            <a:endParaRPr lang="en-US" sz="51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Christine Shafik, P.E., FDOT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496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3739538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u="sng" dirty="0">
                <a:hlinkClick r:id="rId3"/>
              </a:rPr>
              <a:t>https://www.questionpro.com/t/ABslzZmJY6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#6: </a:t>
            </a:r>
            <a:r>
              <a:rPr lang="en-US" dirty="0">
                <a:solidFill>
                  <a:srgbClr val="000000"/>
                </a:solidFill>
              </a:rPr>
              <a:t>SG-5195 - Confirmation dialog before taking ownership of an event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298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426465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#7: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SG-4485 - Link Roadway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 Selection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564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8332550" cy="780535"/>
          </a:xfrm>
        </p:spPr>
        <p:txBody>
          <a:bodyPr/>
          <a:lstStyle/>
          <a:p>
            <a:r>
              <a:rPr lang="en-US" dirty="0"/>
              <a:t>Enhancement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886408"/>
            <a:ext cx="5538738" cy="579431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Current State: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Deselection “X” on the configuration GUIs can accidentally be pressed when selecting the roadway or direction column.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This removes the item from the configuration and causes issues on FLATIS.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Requested Change: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Remove the “X” and force the user to blank the column, if needed.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Make Roadway and Direction required fields.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677168-3682-4DE4-B078-B5208B55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69AE585-D382-4039-9643-DB62CF21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5074B-276B-4BD8-A35C-5711BF506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12" t="18471" r="20797" b="14617"/>
          <a:stretch/>
        </p:blipFill>
        <p:spPr>
          <a:xfrm>
            <a:off x="7023048" y="1925996"/>
            <a:ext cx="4924669" cy="371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38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$4k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733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18442143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u="sng" dirty="0">
                <a:hlinkClick r:id="rId3"/>
              </a:rPr>
              <a:t>https://www.questionpro.com/t/ABslzZmJaD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#7: </a:t>
            </a:r>
            <a:r>
              <a:rPr lang="en-US" dirty="0">
                <a:solidFill>
                  <a:srgbClr val="000000"/>
                </a:solidFill>
              </a:rPr>
              <a:t>SG-4485 - Link Roadway Selection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856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426465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#8: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b="1" dirty="0">
                <a:solidFill>
                  <a:schemeClr val="accent1"/>
                </a:solidFill>
              </a:rPr>
              <a:t> </a:t>
            </a:r>
            <a:r>
              <a:rPr lang="en-US" sz="5400" dirty="0">
                <a:solidFill>
                  <a:srgbClr val="000000"/>
                </a:solidFill>
              </a:rPr>
              <a:t>SG-4385 - Apply On a per day 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basis filter to device report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243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8332550" cy="780535"/>
          </a:xfrm>
        </p:spPr>
        <p:txBody>
          <a:bodyPr/>
          <a:lstStyle/>
          <a:p>
            <a:r>
              <a:rPr lang="en-US" dirty="0"/>
              <a:t>Enhancement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286145"/>
            <a:ext cx="10251888" cy="489903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500" dirty="0"/>
              <a:t>Current State (Example)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3000" dirty="0"/>
              <a:t>If running any report for 5 months and the times of 7AM to 10AM are used, it will give the whole 5 months starting at 7AM on day one and ending at 10PM on the last day.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3000" dirty="0"/>
              <a:t>It is not currently possible to apply the time per day.</a:t>
            </a:r>
          </a:p>
          <a:p>
            <a:pPr>
              <a:defRPr/>
            </a:pPr>
            <a:r>
              <a:rPr lang="en-US" sz="3500" dirty="0"/>
              <a:t>Proposed Enhancement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3000" dirty="0"/>
              <a:t>Allow a checkbox that dictates that the time range should be used on each day, as opposed to the start and end date only.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3000" dirty="0"/>
              <a:t>This would be applied to almost all of the 90+ reports.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677168-3682-4DE4-B078-B5208B55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69AE585-D382-4039-9643-DB62CF21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5202407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$17.5k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38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1"/>
            <a:ext cx="10018713" cy="1275901"/>
          </a:xfrm>
        </p:spPr>
        <p:txBody>
          <a:bodyPr>
            <a:normAutofit/>
          </a:bodyPr>
          <a:lstStyle/>
          <a:p>
            <a:r>
              <a:rPr lang="en-US" dirty="0"/>
              <a:t>Release 7.2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0744" y="1426463"/>
            <a:ext cx="10671048" cy="4361689"/>
          </a:xfrm>
        </p:spPr>
        <p:txBody>
          <a:bodyPr>
            <a:normAutofit/>
          </a:bodyPr>
          <a:lstStyle/>
          <a:p>
            <a:r>
              <a:rPr lang="en-US" sz="3200" dirty="0"/>
              <a:t>Hotfix 5 released to Districts - 3/9/2021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Many fixes included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Review Read-Me file</a:t>
            </a:r>
          </a:p>
          <a:p>
            <a:r>
              <a:rPr lang="en-US" sz="3200" dirty="0"/>
              <a:t>Still being supported, however Districts are encouraged to upgrade to Release 8.0 as soon as possible.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08856" y="6232584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9616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13358090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u="sng" dirty="0">
                <a:hlinkClick r:id="rId3"/>
              </a:rPr>
              <a:t>https://www.questionpro.com/t/ABslzZmJaQ</a:t>
            </a:r>
            <a:r>
              <a:rPr lang="en-US" u="sng" dirty="0"/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#8: </a:t>
            </a:r>
            <a:r>
              <a:rPr lang="en-US" dirty="0">
                <a:solidFill>
                  <a:srgbClr val="000000"/>
                </a:solidFill>
              </a:rPr>
              <a:t>SG-4385 - Apply On a per day basis filter to device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86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426465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#9: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SG-3926 - Assign CCTV to DMS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 and provide shortcut 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in DMS dialog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293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8332550" cy="780535"/>
          </a:xfrm>
        </p:spPr>
        <p:txBody>
          <a:bodyPr/>
          <a:lstStyle/>
          <a:p>
            <a:r>
              <a:rPr lang="en-US" dirty="0"/>
              <a:t>Enhancement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286144"/>
            <a:ext cx="10251888" cy="48990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/>
              <a:t>Add the ability to configure an optional camera and an optional preset to a DMS, RMS, and MLS Gates.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/>
              <a:t>Add a shortcut to the DMS/RMS/MLS status dialog for an "associated" camera that can be used to quickly access the video stream for that camera.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If a preset is configured, the request to change to the preset would be sent to CCTV.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/>
              <a:t>Add a shortcut to the Response Plan dialog as a verification shortcut.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677168-3682-4DE4-B078-B5208B55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69AE585-D382-4039-9643-DB62CF21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0782758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$19k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0161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41720606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u="sng" dirty="0">
                <a:hlinkClick r:id="rId3"/>
              </a:rPr>
              <a:t>https://www.questionpro.com/t/ABslzZmJaa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#9: </a:t>
            </a:r>
            <a:r>
              <a:rPr lang="en-US" dirty="0">
                <a:solidFill>
                  <a:srgbClr val="000000"/>
                </a:solidFill>
              </a:rPr>
              <a:t>SG-3926 - Assign CCTV to DMS and provide shortcut in DMS dialog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741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426465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#10: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SG-3232 - Associating 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FHP and TSS Alerts to 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Already Created Events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044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8332550" cy="780535"/>
          </a:xfrm>
        </p:spPr>
        <p:txBody>
          <a:bodyPr/>
          <a:lstStyle/>
          <a:p>
            <a:r>
              <a:rPr lang="en-US" dirty="0"/>
              <a:t>Current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286145"/>
            <a:ext cx="6569121" cy="489903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500" dirty="0"/>
              <a:t>When picking an event to associate an alarm, the event list presented is difficult to find the correct event.</a:t>
            </a:r>
          </a:p>
          <a:p>
            <a:pPr>
              <a:defRPr/>
            </a:pPr>
            <a:r>
              <a:rPr lang="en-US" sz="3500" dirty="0"/>
              <a:t>Current: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3000" dirty="0"/>
              <a:t>Option to show “Nearby Events”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sz="2600" dirty="0"/>
              <a:t>“Nearby” is in the System Settings.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3000" dirty="0"/>
              <a:t>Option to show all events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sz="2600" dirty="0"/>
              <a:t>Include closed and non-lane blocking.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3000" dirty="0"/>
              <a:t>No sort filter applied.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677168-3682-4DE4-B078-B5208B55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69AE585-D382-4039-9643-DB62CF21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B9A8F-8206-4950-9CAE-8E76008F3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854" y="1051572"/>
            <a:ext cx="3926528" cy="513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674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07696"/>
            <a:ext cx="8332550" cy="780535"/>
          </a:xfrm>
        </p:spPr>
        <p:txBody>
          <a:bodyPr/>
          <a:lstStyle/>
          <a:p>
            <a:r>
              <a:rPr lang="en-US" dirty="0"/>
              <a:t>Enhancement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286145"/>
            <a:ext cx="10126053" cy="489903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Nearby and Show All Event options would still be supported.</a:t>
            </a:r>
          </a:p>
          <a:p>
            <a:pPr>
              <a:defRPr/>
            </a:pPr>
            <a:r>
              <a:rPr lang="en-US" sz="3200" dirty="0"/>
              <a:t>Change to a grid format.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Filtering and sorting supported.</a:t>
            </a:r>
          </a:p>
          <a:p>
            <a:pPr>
              <a:defRPr/>
            </a:pPr>
            <a:r>
              <a:rPr lang="en-US" sz="3200" dirty="0"/>
              <a:t>Add a column for Distance from event.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Default sort will sort by this column (least to greatest).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677168-3682-4DE4-B078-B5208B55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69AE585-D382-4039-9643-DB62CF21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1963431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1"/>
            <a:ext cx="9412232" cy="1275901"/>
          </a:xfrm>
        </p:spPr>
        <p:txBody>
          <a:bodyPr>
            <a:normAutofit/>
          </a:bodyPr>
          <a:lstStyle/>
          <a:p>
            <a:r>
              <a:rPr lang="en-US" dirty="0"/>
              <a:t>Release 8.0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1393372"/>
            <a:ext cx="9244264" cy="4807952"/>
          </a:xfrm>
        </p:spPr>
        <p:txBody>
          <a:bodyPr>
            <a:normAutofit/>
          </a:bodyPr>
          <a:lstStyle/>
          <a:p>
            <a:r>
              <a:rPr lang="en-US" sz="3200" dirty="0"/>
              <a:t>Released to Districts - 12/17/2020</a:t>
            </a:r>
          </a:p>
          <a:p>
            <a:r>
              <a:rPr lang="en-US" sz="3200" dirty="0"/>
              <a:t>District 5, District 6, and CFX have deployed.</a:t>
            </a:r>
          </a:p>
          <a:p>
            <a:r>
              <a:rPr lang="en-US" sz="3200" dirty="0"/>
              <a:t>Remaining Districts’ planned deployment dates needed.   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2138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/>
              <a:t>Estimate: $7k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1532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1958818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u="sng" dirty="0">
                <a:hlinkClick r:id="rId3"/>
              </a:rPr>
              <a:t>https://www.questionpro.com/t/ABslzZmJai</a:t>
            </a:r>
            <a:r>
              <a:rPr lang="en-US" u="sng" dirty="0"/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#10: </a:t>
            </a:r>
            <a:r>
              <a:rPr lang="en-US" dirty="0">
                <a:solidFill>
                  <a:srgbClr val="000000"/>
                </a:solidFill>
              </a:rPr>
              <a:t>SG-3232 - Associating FHP and TSS Alerts to Already Created Events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009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3" y="1962149"/>
            <a:ext cx="9165167" cy="1331384"/>
          </a:xfrm>
        </p:spPr>
        <p:txBody>
          <a:bodyPr>
            <a:noAutofit/>
          </a:bodyPr>
          <a:lstStyle/>
          <a:p>
            <a:r>
              <a:rPr lang="en-US" sz="5000" dirty="0"/>
              <a:t>Open Discussion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75001" y="3996267"/>
            <a:ext cx="8328022" cy="138853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Jay Williams, P.E., FDOT</a:t>
            </a:r>
          </a:p>
          <a:p>
            <a:r>
              <a:rPr lang="en-US" sz="3600" dirty="0"/>
              <a:t>CMB Chairman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981BF8-C9C2-46E0-8A4E-0AE08E74B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FD3FD04-B48A-4DDF-AC37-7D49F0C9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443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3" y="1962149"/>
            <a:ext cx="9165167" cy="1331384"/>
          </a:xfrm>
        </p:spPr>
        <p:txBody>
          <a:bodyPr>
            <a:noAutofit/>
          </a:bodyPr>
          <a:lstStyle/>
          <a:p>
            <a:r>
              <a:rPr lang="en-US" sz="5000" dirty="0"/>
              <a:t>Review Action Items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75001" y="3996267"/>
            <a:ext cx="8328022" cy="138853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Jay Williams, P.E., FDOT</a:t>
            </a:r>
          </a:p>
          <a:p>
            <a:r>
              <a:rPr lang="en-US" sz="3600" dirty="0"/>
              <a:t>CMB Chairman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E8C230C-6A0F-4761-966D-90E6FA3C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4/27/2021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C22A31D-72B6-46EE-BD8D-9E6A99CF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0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1"/>
            <a:ext cx="9412232" cy="1275901"/>
          </a:xfrm>
        </p:spPr>
        <p:txBody>
          <a:bodyPr>
            <a:normAutofit/>
          </a:bodyPr>
          <a:lstStyle/>
          <a:p>
            <a:r>
              <a:rPr lang="en-US" dirty="0"/>
              <a:t>Release 8.0 Hotfix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2234" y="1535612"/>
            <a:ext cx="10010789" cy="4956628"/>
          </a:xfrm>
        </p:spPr>
        <p:txBody>
          <a:bodyPr>
            <a:normAutofit/>
          </a:bodyPr>
          <a:lstStyle/>
          <a:p>
            <a:r>
              <a:rPr lang="en-US" sz="3200" dirty="0"/>
              <a:t>Hotfix 2 Released to Districts – 3/3/2021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Included 7.2 issues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Many fixes included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Review Read-Me file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04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1"/>
            <a:ext cx="9412232" cy="1275901"/>
          </a:xfrm>
        </p:spPr>
        <p:txBody>
          <a:bodyPr>
            <a:normAutofit/>
          </a:bodyPr>
          <a:lstStyle/>
          <a:p>
            <a:r>
              <a:rPr lang="en-US" dirty="0"/>
              <a:t>Release 8.0 Hotfix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2234" y="1573886"/>
            <a:ext cx="10010789" cy="4956628"/>
          </a:xfrm>
        </p:spPr>
        <p:txBody>
          <a:bodyPr>
            <a:normAutofit/>
          </a:bodyPr>
          <a:lstStyle/>
          <a:p>
            <a:r>
              <a:rPr lang="en-US" sz="3200" dirty="0"/>
              <a:t>Hotfix 3 Released to Districts – 4/9/2021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Included: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/>
              <a:t>SG-3800 - Reporting of more accurate locations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/>
              <a:t>SG-4815 - Response plans should use Congestion Tail if available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/>
              <a:t>SG-5313 - K&amp;K Wrong Way Driving application support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Many fixes included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Review Read-Me file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4/27/2021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215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FDOT Bottom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F6102D-405F-4EB8-B7D9-73DE20746B9F}" vid="{291C6033-C86F-4477-9155-607F673C8000}"/>
    </a:ext>
  </a:extLst>
</a:theme>
</file>

<file path=ppt/theme/theme2.xml><?xml version="1.0" encoding="utf-8"?>
<a:theme xmlns:a="http://schemas.openxmlformats.org/drawingml/2006/main" name="1_FDOT Bottom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F6102D-405F-4EB8-B7D9-73DE20746B9F}" vid="{291C6033-C86F-4477-9155-607F673C8000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DOT Bottom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F6102D-405F-4EB8-B7D9-73DE20746B9F}" vid="{291C6033-C86F-4477-9155-607F673C8000}"/>
    </a:ext>
  </a:extLst>
</a:theme>
</file>

<file path=ppt/theme/theme7.xml><?xml version="1.0" encoding="utf-8"?>
<a:theme xmlns:a="http://schemas.openxmlformats.org/drawingml/2006/main" name="2_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AFE2FC462514EA060B24755137D17" ma:contentTypeVersion="4" ma:contentTypeDescription="Create a new document." ma:contentTypeScope="" ma:versionID="f7545fe968fc21eb7bd398ecc79a3b74">
  <xsd:schema xmlns:xsd="http://www.w3.org/2001/XMLSchema" xmlns:xs="http://www.w3.org/2001/XMLSchema" xmlns:p="http://schemas.microsoft.com/office/2006/metadata/properties" xmlns:ns3="3cf3398b-5f59-4be1-814f-f4e1ac427385" targetNamespace="http://schemas.microsoft.com/office/2006/metadata/properties" ma:root="true" ma:fieldsID="f901894b775fff8d2fef7c32d2198300" ns3:_="">
    <xsd:import namespace="3cf3398b-5f59-4be1-814f-f4e1ac4273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3398b-5f59-4be1-814f-f4e1ac4273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CCE15B-CF4F-4BCD-8E62-4D86746865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C3A322-3BCD-43E2-A3F0-892036F189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f3398b-5f59-4be1-814f-f4e1ac4273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AD5B1F-EA02-4D68-82C2-285079649FCA}">
  <ds:schemaRefs>
    <ds:schemaRef ds:uri="http://purl.org/dc/terms/"/>
    <ds:schemaRef ds:uri="http://schemas.openxmlformats.org/package/2006/metadata/core-properties"/>
    <ds:schemaRef ds:uri="http://purl.org/dc/dcmitype/"/>
    <ds:schemaRef ds:uri="3cf3398b-5f59-4be1-814f-f4e1ac427385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65801</TotalTime>
  <Words>2565</Words>
  <Application>Microsoft Office PowerPoint</Application>
  <PresentationFormat>Widescreen</PresentationFormat>
  <Paragraphs>578</Paragraphs>
  <Slides>74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74</vt:i4>
      </vt:variant>
    </vt:vector>
  </HeadingPairs>
  <TitlesOfParts>
    <vt:vector size="86" baseType="lpstr">
      <vt:lpstr>Arial</vt:lpstr>
      <vt:lpstr>Calibri</vt:lpstr>
      <vt:lpstr>Courier New</vt:lpstr>
      <vt:lpstr>Times New Roman</vt:lpstr>
      <vt:lpstr>Wingdings</vt:lpstr>
      <vt:lpstr>FDOT Bottom Logo</vt:lpstr>
      <vt:lpstr>1_FDOT Bottom Logo</vt:lpstr>
      <vt:lpstr>1_Custom Design</vt:lpstr>
      <vt:lpstr>Custom Design</vt:lpstr>
      <vt:lpstr>Custom Design</vt:lpstr>
      <vt:lpstr>FDOT Bottom Logo</vt:lpstr>
      <vt:lpstr>2_Parallax</vt:lpstr>
      <vt:lpstr>Welcome and Call for Quorum</vt:lpstr>
      <vt:lpstr>Agenda</vt:lpstr>
      <vt:lpstr>Agenda</vt:lpstr>
      <vt:lpstr>Agenda</vt:lpstr>
      <vt:lpstr>SunGuide Software Update </vt:lpstr>
      <vt:lpstr>Release 7.2</vt:lpstr>
      <vt:lpstr>Release 8.0</vt:lpstr>
      <vt:lpstr>Release 8.0 Hotfix 2</vt:lpstr>
      <vt:lpstr>Release 8.0 Hotfix 3</vt:lpstr>
      <vt:lpstr>Release 8.0 Hotfix 4</vt:lpstr>
      <vt:lpstr>Release 8.1</vt:lpstr>
      <vt:lpstr>SG-5300 - Access to District SunGuide data from the Central Office</vt:lpstr>
      <vt:lpstr>Goals Recap</vt:lpstr>
      <vt:lpstr>TERL Data Infrastructure</vt:lpstr>
      <vt:lpstr>Next Steps</vt:lpstr>
      <vt:lpstr>Future Considerations</vt:lpstr>
      <vt:lpstr>QUESTIONS?  </vt:lpstr>
      <vt:lpstr>New CMB Chairman Voting Item</vt:lpstr>
      <vt:lpstr>New CMB Chairman</vt:lpstr>
      <vt:lpstr>Verbal VOTE  </vt:lpstr>
      <vt:lpstr>Enhancement #1:  SG-5557 - Ability to Set WWD  Sites to Maintenance Mode  via SG</vt:lpstr>
      <vt:lpstr>Enhancement Request</vt:lpstr>
      <vt:lpstr>LOE</vt:lpstr>
      <vt:lpstr>PowerPoint Presentation</vt:lpstr>
      <vt:lpstr>VOTE NOW  </vt:lpstr>
      <vt:lpstr>Enhancement #2:  SG-5468 - DMS  removal request</vt:lpstr>
      <vt:lpstr>Enhancement Request</vt:lpstr>
      <vt:lpstr>LOE</vt:lpstr>
      <vt:lpstr>PowerPoint Presentation</vt:lpstr>
      <vt:lpstr>VOTE NOW  </vt:lpstr>
      <vt:lpstr>Enhancement #3:  SG-5403 - Add GPS coordinate checkbox to Event Management reports</vt:lpstr>
      <vt:lpstr>Enhancement Request</vt:lpstr>
      <vt:lpstr>LOE</vt:lpstr>
      <vt:lpstr>PowerPoint Presentation</vt:lpstr>
      <vt:lpstr>VOTE NOW  </vt:lpstr>
      <vt:lpstr>Enhancement #4:  SG-5349 - FL-511 not publishing correct lane blockage if an event  has both the turn lane  and travel lane blocked.</vt:lpstr>
      <vt:lpstr>PowerPoint Presentation</vt:lpstr>
      <vt:lpstr>PowerPoint Presentation</vt:lpstr>
      <vt:lpstr>LOE</vt:lpstr>
      <vt:lpstr>PowerPoint Presentation</vt:lpstr>
      <vt:lpstr>VOTE NOW  </vt:lpstr>
      <vt:lpstr>Enhancement #5:  SG-5293 - Add a CCTV Field  In the Executive Notification  Email</vt:lpstr>
      <vt:lpstr>Enhancement Request</vt:lpstr>
      <vt:lpstr>LOE</vt:lpstr>
      <vt:lpstr>PowerPoint Presentation</vt:lpstr>
      <vt:lpstr>VOTE NOW  </vt:lpstr>
      <vt:lpstr>Enhancement #6:  SG-5195 - Confirmation dialog before taking ownership  of an event.</vt:lpstr>
      <vt:lpstr>Enhancement Request</vt:lpstr>
      <vt:lpstr>LOE</vt:lpstr>
      <vt:lpstr>PowerPoint Presentation</vt:lpstr>
      <vt:lpstr>VOTE NOW  </vt:lpstr>
      <vt:lpstr>Enhancement #7:  SG-4485 - Link Roadway  Selection</vt:lpstr>
      <vt:lpstr>Enhancement Request</vt:lpstr>
      <vt:lpstr>LOE</vt:lpstr>
      <vt:lpstr>PowerPoint Presentation</vt:lpstr>
      <vt:lpstr>VOTE NOW  </vt:lpstr>
      <vt:lpstr>Enhancement #8:  SG-4385 - Apply On a per day  basis filter to device report</vt:lpstr>
      <vt:lpstr>Enhancement Request</vt:lpstr>
      <vt:lpstr>LOE</vt:lpstr>
      <vt:lpstr>PowerPoint Presentation</vt:lpstr>
      <vt:lpstr>VOTE NOW  </vt:lpstr>
      <vt:lpstr>Enhancement #9:  SG-3926 - Assign CCTV to DMS  and provide shortcut  in DMS dialog</vt:lpstr>
      <vt:lpstr>Enhancement Request</vt:lpstr>
      <vt:lpstr>LOE</vt:lpstr>
      <vt:lpstr>PowerPoint Presentation</vt:lpstr>
      <vt:lpstr>VOTE NOW  </vt:lpstr>
      <vt:lpstr>Enhancement #10:  SG-3232 - Associating  FHP and TSS Alerts to  Already Created Events</vt:lpstr>
      <vt:lpstr>Current State</vt:lpstr>
      <vt:lpstr>Enhancement Request</vt:lpstr>
      <vt:lpstr>LOE</vt:lpstr>
      <vt:lpstr>PowerPoint Presentation</vt:lpstr>
      <vt:lpstr>VOTE NOW  </vt:lpstr>
      <vt:lpstr>Open Discussion</vt:lpstr>
      <vt:lpstr>Review Action Items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Matherne</dc:creator>
  <cp:keywords/>
  <cp:lastModifiedBy>Hope, John</cp:lastModifiedBy>
  <cp:revision>1234</cp:revision>
  <cp:lastPrinted>2019-09-18T13:05:31Z</cp:lastPrinted>
  <dcterms:created xsi:type="dcterms:W3CDTF">2016-04-12T19:02:04Z</dcterms:created>
  <dcterms:modified xsi:type="dcterms:W3CDTF">2021-04-22T13:46:10Z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0x010100184AFE2FC462514EA060B24755137D17</vt:lpwstr>
  </property>
  <property fmtid="{D5CDD505-2E9C-101B-9397-08002B2CF9AE}" pid="3" name="Working Status">
    <vt:lpwstr>Active</vt:lpwstr>
  </property>
  <property fmtid="{D5CDD505-2E9C-101B-9397-08002B2CF9AE}" pid="4" name="Draft Status">
    <vt:lpwstr>;#Draft;#</vt:lpwstr>
  </property>
</Properties>
</file>