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707" r:id="rId5"/>
    <p:sldMasterId id="2147483703" r:id="rId6"/>
    <p:sldMasterId id="2147483702" r:id="rId7"/>
    <p:sldMasterId id="2147483712" r:id="rId8"/>
    <p:sldMasterId id="2147483714" r:id="rId9"/>
    <p:sldMasterId id="2147483759" r:id="rId10"/>
    <p:sldMasterId id="2147483777" r:id="rId11"/>
  </p:sldMasterIdLst>
  <p:notesMasterIdLst>
    <p:notesMasterId r:id="rId84"/>
  </p:notesMasterIdLst>
  <p:handoutMasterIdLst>
    <p:handoutMasterId r:id="rId85"/>
  </p:handoutMasterIdLst>
  <p:sldIdLst>
    <p:sldId id="799" r:id="rId12"/>
    <p:sldId id="364" r:id="rId13"/>
    <p:sldId id="800" r:id="rId14"/>
    <p:sldId id="366" r:id="rId15"/>
    <p:sldId id="367" r:id="rId16"/>
    <p:sldId id="593" r:id="rId17"/>
    <p:sldId id="787" r:id="rId18"/>
    <p:sldId id="782" r:id="rId19"/>
    <p:sldId id="783" r:id="rId20"/>
    <p:sldId id="784" r:id="rId21"/>
    <p:sldId id="785" r:id="rId22"/>
    <p:sldId id="786" r:id="rId23"/>
    <p:sldId id="764" r:id="rId24"/>
    <p:sldId id="735" r:id="rId25"/>
    <p:sldId id="790" r:id="rId26"/>
    <p:sldId id="773" r:id="rId27"/>
    <p:sldId id="775" r:id="rId28"/>
    <p:sldId id="774" r:id="rId29"/>
    <p:sldId id="765" r:id="rId30"/>
    <p:sldId id="791" r:id="rId31"/>
    <p:sldId id="482" r:id="rId32"/>
    <p:sldId id="483" r:id="rId33"/>
    <p:sldId id="485" r:id="rId34"/>
    <p:sldId id="759" r:id="rId35"/>
    <p:sldId id="828" r:id="rId36"/>
    <p:sldId id="788" r:id="rId37"/>
    <p:sldId id="766" r:id="rId38"/>
    <p:sldId id="767" r:id="rId39"/>
    <p:sldId id="792" r:id="rId40"/>
    <p:sldId id="829" r:id="rId41"/>
    <p:sldId id="369" r:id="rId42"/>
    <p:sldId id="377" r:id="rId43"/>
    <p:sldId id="378" r:id="rId44"/>
    <p:sldId id="379" r:id="rId45"/>
    <p:sldId id="384" r:id="rId46"/>
    <p:sldId id="380" r:id="rId47"/>
    <p:sldId id="383" r:id="rId48"/>
    <p:sldId id="491" r:id="rId49"/>
    <p:sldId id="793" r:id="rId50"/>
    <p:sldId id="830" r:id="rId51"/>
    <p:sldId id="486" r:id="rId52"/>
    <p:sldId id="487" r:id="rId53"/>
    <p:sldId id="769" r:id="rId54"/>
    <p:sldId id="771" r:id="rId55"/>
    <p:sldId id="770" r:id="rId56"/>
    <p:sldId id="488" r:id="rId57"/>
    <p:sldId id="794" r:id="rId58"/>
    <p:sldId id="831" r:id="rId59"/>
    <p:sldId id="373" r:id="rId60"/>
    <p:sldId id="381" r:id="rId61"/>
    <p:sldId id="382" r:id="rId62"/>
    <p:sldId id="768" r:id="rId63"/>
    <p:sldId id="795" r:id="rId64"/>
    <p:sldId id="832" r:id="rId65"/>
    <p:sldId id="762" r:id="rId66"/>
    <p:sldId id="763" r:id="rId67"/>
    <p:sldId id="789" r:id="rId68"/>
    <p:sldId id="796" r:id="rId69"/>
    <p:sldId id="833" r:id="rId70"/>
    <p:sldId id="357" r:id="rId71"/>
    <p:sldId id="358" r:id="rId72"/>
    <p:sldId id="490" r:id="rId73"/>
    <p:sldId id="797" r:id="rId74"/>
    <p:sldId id="834" r:id="rId75"/>
    <p:sldId id="360" r:id="rId76"/>
    <p:sldId id="361" r:id="rId77"/>
    <p:sldId id="365" r:id="rId78"/>
    <p:sldId id="489" r:id="rId79"/>
    <p:sldId id="798" r:id="rId80"/>
    <p:sldId id="835" r:id="rId81"/>
    <p:sldId id="397" r:id="rId82"/>
    <p:sldId id="398" r:id="rId8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unas, Jennifer" initials="FJ" lastIdx="3" clrIdx="0">
    <p:extLst>
      <p:ext uri="{19B8F6BF-5375-455C-9EA6-DF929625EA0E}">
        <p15:presenceInfo xmlns:p15="http://schemas.microsoft.com/office/powerpoint/2012/main" userId="S-1-5-21-978016076-702945558-1050887974-15565" providerId="AD"/>
      </p:ext>
    </p:extLst>
  </p:cmAuthor>
  <p:cmAuthor id="2" name="Hodgson, Martha" initials="HM" lastIdx="1" clrIdx="1">
    <p:extLst>
      <p:ext uri="{19B8F6BF-5375-455C-9EA6-DF929625EA0E}">
        <p15:presenceInfo xmlns:p15="http://schemas.microsoft.com/office/powerpoint/2012/main" userId="S::martha.hodgson@dot.state.fl.us::bdfaf903-cd91-4020-b4e8-bdec369d8fb0" providerId="AD"/>
      </p:ext>
    </p:extLst>
  </p:cmAuthor>
  <p:cmAuthor id="3" name="Martha Hodgson" initials="MH" lastIdx="2" clrIdx="2">
    <p:extLst>
      <p:ext uri="{19B8F6BF-5375-455C-9EA6-DF929625EA0E}">
        <p15:presenceInfo xmlns:p15="http://schemas.microsoft.com/office/powerpoint/2012/main" userId="S-1-5-21-92405826-1669691511-123036360-305529" providerId="AD"/>
      </p:ext>
    </p:extLst>
  </p:cmAuthor>
  <p:cmAuthor id="4" name="Martha Hodgson" initials="MH [2]" lastIdx="6" clrIdx="3">
    <p:extLst>
      <p:ext uri="{19B8F6BF-5375-455C-9EA6-DF929625EA0E}">
        <p15:presenceInfo xmlns:p15="http://schemas.microsoft.com/office/powerpoint/2012/main" userId="Martha Hodg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45"/>
    <a:srgbClr val="C55C27"/>
    <a:srgbClr val="146FB3"/>
    <a:srgbClr val="0F70C1"/>
    <a:srgbClr val="C0CFE6"/>
    <a:srgbClr val="EAEFF7"/>
    <a:srgbClr val="CDD9EB"/>
    <a:srgbClr val="D82725"/>
    <a:srgbClr val="1FB151"/>
    <a:srgbClr val="005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1DA4B-22F1-4A34-811B-0A547D519514}" v="117" dt="2019-09-19T13:11:24.118"/>
    <p1510:client id="{F12805ED-7CD8-09DA-B7AB-85578A09C19B}" v="1" dt="2019-11-27T15:54:33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3" autoAdjust="0"/>
    <p:restoredTop sz="83563" autoAdjust="0"/>
  </p:normalViewPr>
  <p:slideViewPr>
    <p:cSldViewPr snapToGrid="0">
      <p:cViewPr varScale="1">
        <p:scale>
          <a:sx n="95" d="100"/>
          <a:sy n="95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notesViewPr>
    <p:cSldViewPr snapToGrid="0">
      <p:cViewPr varScale="1">
        <p:scale>
          <a:sx n="76" d="100"/>
          <a:sy n="76" d="100"/>
        </p:scale>
        <p:origin x="37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128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r">
              <a:defRPr sz="2300"/>
            </a:lvl1pPr>
          </a:lstStyle>
          <a:p>
            <a:fld id="{EFAF1867-40E4-49A0-A45F-FA321C0A4F5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128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r">
              <a:defRPr sz="2300"/>
            </a:lvl1pPr>
          </a:lstStyle>
          <a:p>
            <a:fld id="{2DE74CA1-B26F-4342-B381-737B6183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r">
              <a:defRPr sz="2300"/>
            </a:lvl1pPr>
          </a:lstStyle>
          <a:p>
            <a:fld id="{6B5299DF-B185-494E-A326-15398498FC4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704638" y="6372225"/>
            <a:ext cx="30575251" cy="1719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625" tIns="88813" rIns="177625" bIns="888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24531009"/>
            <a:ext cx="5732949" cy="20070826"/>
          </a:xfrm>
          <a:prstGeom prst="rect">
            <a:avLst/>
          </a:prstGeom>
        </p:spPr>
        <p:txBody>
          <a:bodyPr vert="horz" lIns="177625" tIns="88813" rIns="177625" bIns="888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r">
              <a:defRPr sz="2300"/>
            </a:lvl1pPr>
          </a:lstStyle>
          <a:p>
            <a:fld id="{8DE9FDA1-9EEC-40FA-9495-504BC4AC8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8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3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13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629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14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1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15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29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16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65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17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155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18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9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19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20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29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88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8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5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23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7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3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4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3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3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07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1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9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2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6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0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33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32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9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92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7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1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6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9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27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75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07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13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1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37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39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19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7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37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26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470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8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74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694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88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5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74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08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44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89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09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6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371605" y="1374150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8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27835"/>
            <a:ext cx="5522085" cy="39956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363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85A9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0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C9D8-1C48-4F93-AA1E-32B7196E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047F1-34B5-4463-BE5C-685ECA97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07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99325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156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8603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none" spc="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Enhancements that will take 2 lines to describe in Detail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854436"/>
            <a:ext cx="11429999" cy="38036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37EF0-F480-45F0-ABC7-4810C40BA6E0}"/>
              </a:ext>
            </a:extLst>
          </p:cNvPr>
          <p:cNvSpPr/>
          <p:nvPr userDrawn="1"/>
        </p:nvSpPr>
        <p:spPr>
          <a:xfrm>
            <a:off x="365759" y="1646299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14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592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58000">
                <a:srgbClr val="A8AAAD">
                  <a:alpha val="90000"/>
                </a:srgbClr>
              </a:gs>
              <a:gs pos="0">
                <a:srgbClr val="A8AAAD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4971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706831-C66F-4F3A-8FEF-254C7ED14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85688-AC64-47EE-AE21-726999994E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25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3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60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41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21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72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53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1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3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02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44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78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60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1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78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71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85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15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25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20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77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5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2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31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7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1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6100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EB96-E136-41F8-B07C-7AEA9ADA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A750-9014-4B7E-BA7B-BDA90003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5A17-DF76-4B92-8CBF-9EEEB0DF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ADA8-2D04-4C6C-BEDE-422D29FFC75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0C97-5DA0-4A5A-94F7-960304EF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5995-F6D5-488F-940E-17997B95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DB5-BDA4-4163-940C-FA3DEA6B3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9.sv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1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6" r:id="rId3"/>
    <p:sldLayoutId id="2147483675" r:id="rId4"/>
    <p:sldLayoutId id="2147483691" r:id="rId5"/>
    <p:sldLayoutId id="2147483710" r:id="rId6"/>
    <p:sldLayoutId id="2147483697" r:id="rId7"/>
    <p:sldLayoutId id="2147483754" r:id="rId8"/>
    <p:sldLayoutId id="21474837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6E1DF31-C6A5-4EC6-9839-41B2F7755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t="20579" b="26866"/>
          <a:stretch/>
        </p:blipFill>
        <p:spPr>
          <a:xfrm>
            <a:off x="0" y="0"/>
            <a:ext cx="12192000" cy="6767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-7901" y="-608"/>
            <a:ext cx="12199901" cy="68586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5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BF1DC-0C78-4A16-87F1-08EB281DE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409EC3-0E17-4E47-8B2C-E4D4491065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5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5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2/19/2019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hafik@dot.state.fl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hafik@dot.state.fl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fl.us/trafficoperations/ITS/Projects_Deploy/CMB.s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tucker.brown@swri.org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962149"/>
            <a:ext cx="9802137" cy="1156832"/>
          </a:xfrm>
        </p:spPr>
        <p:txBody>
          <a:bodyPr>
            <a:normAutofit/>
          </a:bodyPr>
          <a:lstStyle/>
          <a:p>
            <a:r>
              <a:rPr lang="en-US" sz="5100" dirty="0"/>
              <a:t>Welcome and Call for Quorum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47067" y="3996267"/>
            <a:ext cx="7455955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7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Process Document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DB63-8DA9-414C-B841-3798E13D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288" y="1706550"/>
            <a:ext cx="8154828" cy="34838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Recent Changes to Process: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Modified voting process to conduct vote via web-based polling system instead of verbal roll call.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Updated Attachment A to reflect recent staff changes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76DD-9AA0-443C-82E6-CDC83D2C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77859-22FB-4CFC-BA11-847038E3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8EE5-B2C3-4A5A-876A-41162C97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BC7BEC-356E-4444-9B02-62F61F91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53" y="541075"/>
            <a:ext cx="10018713" cy="1752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CMB Process Document</a:t>
            </a:r>
            <a:br>
              <a:rPr lang="en-US" sz="5400" dirty="0"/>
            </a:br>
            <a:br>
              <a:rPr lang="en-US" sz="5400" dirty="0"/>
            </a:b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50965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3740-8531-4867-8C01-A556DAED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 Process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9603-C4A6-4442-A01E-C3D953EF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B2041-02FE-48B6-88DB-01FAD6FD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75E3-0CB6-40F8-9A27-81362C74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792BC-2DA0-4AAD-A3AB-91B9F29D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0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SITSA/RITSA Updated Schedule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Christine Shafik, P.E., FDOT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9/19/2019</a:t>
            </a:r>
          </a:p>
        </p:txBody>
      </p:sp>
    </p:spTree>
    <p:extLst>
      <p:ext uri="{BB962C8B-B14F-4D97-AF65-F5344CB8AC3E}">
        <p14:creationId xmlns:p14="http://schemas.microsoft.com/office/powerpoint/2010/main" val="341045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RITSA/SITSA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4A013-C118-4D4D-BE0F-F16C0877B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21D0A395-6063-4778-907F-F0A9DD76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" y="1711766"/>
            <a:ext cx="11442159" cy="339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9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Christine Shafik, P.E., FDOT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Christine.shafik@dot.state.fl.us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SunGuide Software Update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Christine Shafik, P.E., FDOT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9/19/2019</a:t>
            </a:r>
          </a:p>
        </p:txBody>
      </p:sp>
    </p:spTree>
    <p:extLst>
      <p:ext uri="{BB962C8B-B14F-4D97-AF65-F5344CB8AC3E}">
        <p14:creationId xmlns:p14="http://schemas.microsoft.com/office/powerpoint/2010/main" val="43570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Release 7.2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536192"/>
            <a:ext cx="9391344" cy="3405872"/>
          </a:xfrm>
        </p:spPr>
        <p:txBody>
          <a:bodyPr>
            <a:normAutofit/>
          </a:bodyPr>
          <a:lstStyle/>
          <a:p>
            <a:r>
              <a:rPr lang="en-US" sz="3600" dirty="0"/>
              <a:t>IV&amp;V started 9/9/2019, currently in-progress</a:t>
            </a:r>
          </a:p>
          <a:p>
            <a:r>
              <a:rPr lang="en-US" sz="3600" dirty="0"/>
              <a:t>Three issues still need to be addressed</a:t>
            </a:r>
          </a:p>
          <a:p>
            <a:r>
              <a:rPr lang="en-US" sz="3600" dirty="0"/>
              <a:t>Target release date - early October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6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7.3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1D9F9E-527C-454A-8544-A7B0A12A9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748" y="2124891"/>
            <a:ext cx="4331082" cy="378822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dirty="0"/>
              <a:t>SG-3974 - Permission issue with some Subsystem</a:t>
            </a:r>
          </a:p>
          <a:p>
            <a:pPr lvl="1"/>
            <a:r>
              <a:rPr lang="en-US" sz="2800" dirty="0"/>
              <a:t>SG-3029 - Predefined Plans do not Populate Dynamic Vehicle Information</a:t>
            </a:r>
          </a:p>
          <a:p>
            <a:pPr lvl="1"/>
            <a:r>
              <a:rPr lang="en-US" sz="2800" dirty="0"/>
              <a:t>SG-3900 - Enable spellcheck for text fields</a:t>
            </a:r>
          </a:p>
          <a:p>
            <a:pPr lvl="1"/>
            <a:r>
              <a:rPr lang="en-US" sz="2800" dirty="0"/>
              <a:t>SG-4082 - Allow audit of secondary event status</a:t>
            </a:r>
          </a:p>
          <a:p>
            <a:pPr lvl="1"/>
            <a:r>
              <a:rPr lang="en-US" sz="2800" dirty="0"/>
              <a:t>SG-4366 - Depreciate Old SAS Scheduled Items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016865B-2FEA-4151-B2F4-079F22C1B7C4}"/>
              </a:ext>
            </a:extLst>
          </p:cNvPr>
          <p:cNvSpPr txBox="1">
            <a:spLocks/>
          </p:cNvSpPr>
          <p:nvPr/>
        </p:nvSpPr>
        <p:spPr>
          <a:xfrm>
            <a:off x="6620774" y="2120536"/>
            <a:ext cx="4331082" cy="3788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SG-4678 - Weather Conditions Filter for Reporting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SG-4705 - Adding Cameras from Three Counties to SunGuide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SG-4705 - Adding Cameras from Three Counties to SunGuide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SG-4706 - Add County to Device Configuration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SG-4789 - A “Snooze” or “Reset” Button for RR Stopped Vehicle Alert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92D6A18-5556-4F5D-92E1-D665BDA4B057}"/>
              </a:ext>
            </a:extLst>
          </p:cNvPr>
          <p:cNvSpPr txBox="1">
            <a:spLocks/>
          </p:cNvSpPr>
          <p:nvPr/>
        </p:nvSpPr>
        <p:spPr>
          <a:xfrm>
            <a:off x="2027735" y="1536192"/>
            <a:ext cx="8700841" cy="44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items previously voted on and approved</a:t>
            </a:r>
          </a:p>
        </p:txBody>
      </p:sp>
    </p:spTree>
    <p:extLst>
      <p:ext uri="{BB962C8B-B14F-4D97-AF65-F5344CB8AC3E}">
        <p14:creationId xmlns:p14="http://schemas.microsoft.com/office/powerpoint/2010/main" val="210554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7.3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393372"/>
            <a:ext cx="9244264" cy="4807952"/>
          </a:xfrm>
        </p:spPr>
        <p:txBody>
          <a:bodyPr>
            <a:normAutofit/>
          </a:bodyPr>
          <a:lstStyle/>
          <a:p>
            <a:r>
              <a:rPr lang="en-US" sz="4000" dirty="0"/>
              <a:t>8 voting items today</a:t>
            </a:r>
          </a:p>
          <a:p>
            <a:r>
              <a:rPr lang="en-US" sz="4000" dirty="0"/>
              <a:t>Two pending </a:t>
            </a:r>
            <a:r>
              <a:rPr lang="en-US" sz="4000" dirty="0" err="1"/>
              <a:t>ConOps</a:t>
            </a:r>
            <a:r>
              <a:rPr lang="en-US" sz="4000" dirty="0"/>
              <a:t> (RISC and RCA) to be distributed, reviewed, and voted on</a:t>
            </a:r>
          </a:p>
          <a:p>
            <a:r>
              <a:rPr lang="en-US" sz="4000" dirty="0"/>
              <a:t>Release planned for 2020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6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521797"/>
              </p:ext>
            </p:extLst>
          </p:nvPr>
        </p:nvGraphicFramePr>
        <p:xfrm>
          <a:off x="1552046" y="1320801"/>
          <a:ext cx="10018713" cy="450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/>
                        <a:t>8:30 – 8:35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Welcome and Call for Quorum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Jay Williams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/>
                        <a:t>8:35 – 8:50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Meeting Recap &amp; Action Item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Jay Williams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/>
                        <a:t>8:50 – 9:20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CMB Process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Jay Williams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/>
                        <a:t>9:20 – 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SITSA/RITSA Updated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Christine Shafik</a:t>
                      </a: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/>
                        <a:t>9:30 – 9:45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SunGuide Software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Christine Shafik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9:45 – 9:55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SG-4771 – Report diagnostics from TPS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57218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9:55 – 10:05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SG-3228 – NWS Weather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855975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10:05-10:15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SG-4656/SG-3875 – Notify Manager Enhancements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91816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Christine Shafik, P.E., FDOT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Christine.shafik@dot.state.fl.us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4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sz="5400" dirty="0"/>
              <a:t>4771 – Report diagnostics </a:t>
            </a:r>
            <a:br>
              <a:rPr lang="en-US" sz="5400" dirty="0"/>
            </a:br>
            <a:r>
              <a:rPr lang="en-US" sz="5400" dirty="0"/>
              <a:t>from TPS devices</a:t>
            </a:r>
            <a:endParaRPr lang="en-US" sz="4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8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TPS Report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088231"/>
            <a:ext cx="10018713" cy="54046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Issue: No current status information for device level status is currently gathered from SunGuide for TPS devices (other than the feed being active)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dirty="0"/>
              <a:t>Gather additional status from the feed and allow users to see this information in the Operator Map</a:t>
            </a:r>
          </a:p>
          <a:p>
            <a:pPr lvl="2"/>
            <a:r>
              <a:rPr lang="en-US" dirty="0"/>
              <a:t>Device status (failed or ok) </a:t>
            </a:r>
          </a:p>
          <a:p>
            <a:pPr lvl="2"/>
            <a:r>
              <a:rPr lang="en-US" dirty="0"/>
              <a:t>Specific location (parking space) of device </a:t>
            </a:r>
          </a:p>
          <a:p>
            <a:pPr lvl="2"/>
            <a:r>
              <a:rPr lang="en-US" dirty="0"/>
              <a:t>Ability to resync the sensor (if supported)</a:t>
            </a:r>
          </a:p>
          <a:p>
            <a:pPr lvl="2"/>
            <a:r>
              <a:rPr lang="en-US" dirty="0"/>
              <a:t>Ability to set a device (“puck”) Out of Service until it can be repaired so same issue isn’t constantly reported to the user.</a:t>
            </a:r>
          </a:p>
          <a:p>
            <a:pPr lvl="1"/>
            <a:r>
              <a:rPr lang="en-US" dirty="0"/>
              <a:t>Given the different feed and different types, this may end up being custom settings per protocol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56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Cost: </a:t>
            </a:r>
          </a:p>
          <a:p>
            <a:pPr lvl="1"/>
            <a:r>
              <a:rPr lang="en-US" dirty="0"/>
              <a:t>$20k - grid based status</a:t>
            </a:r>
          </a:p>
          <a:p>
            <a:pPr lvl="1"/>
            <a:r>
              <a:rPr lang="en-US" dirty="0"/>
              <a:t>$30k –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based status</a:t>
            </a:r>
          </a:p>
          <a:p>
            <a:pPr lvl="2"/>
            <a:r>
              <a:rPr lang="en-US" dirty="0"/>
              <a:t>Map granularity is an issue because the devices are so close to each other. New dialog and map-like dialog would need to be developed.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C3A9A7-3F4F-4D69-9426-DFBF8CD9C980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0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2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Process Document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66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sz="5400" dirty="0"/>
              <a:t>3228 – National Weather Service</a:t>
            </a:r>
            <a:br>
              <a:rPr lang="en-US" sz="5400" dirty="0"/>
            </a:br>
            <a:r>
              <a:rPr lang="en-US" sz="5400" dirty="0"/>
              <a:t>Weather Feed</a:t>
            </a:r>
            <a:endParaRPr lang="en-US" sz="4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25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Weather 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088231"/>
            <a:ext cx="10018713" cy="5404644"/>
          </a:xfrm>
        </p:spPr>
        <p:txBody>
          <a:bodyPr>
            <a:normAutofit/>
          </a:bodyPr>
          <a:lstStyle/>
          <a:p>
            <a:r>
              <a:rPr lang="en-US" dirty="0"/>
              <a:t>Issue: Weather Feed (DTN) was discontinued so there are no current weather alerts being produced.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dirty="0"/>
              <a:t>Use the NWS feed as a replacement for the DTN feed</a:t>
            </a:r>
          </a:p>
          <a:p>
            <a:pPr lvl="1"/>
            <a:r>
              <a:rPr lang="en-US" dirty="0"/>
              <a:t>Filter by County</a:t>
            </a:r>
          </a:p>
          <a:p>
            <a:pPr lvl="1"/>
            <a:r>
              <a:rPr lang="en-US" dirty="0"/>
              <a:t>Type *might* be available and, if so, would be filterable</a:t>
            </a:r>
          </a:p>
          <a:p>
            <a:pPr lvl="1"/>
            <a:r>
              <a:rPr lang="en-US" dirty="0"/>
              <a:t>Weather alert handling would be the same as previous weather alerts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6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$12k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29349F-9235-445A-8AF0-C32F09C1EEFE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348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4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53131"/>
              </p:ext>
            </p:extLst>
          </p:nvPr>
        </p:nvGraphicFramePr>
        <p:xfrm>
          <a:off x="1552046" y="1320801"/>
          <a:ext cx="10018713" cy="406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/>
                        <a:t>10:15 – 10:20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SG-1584 – Event 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/>
                        <a:t>10:20 – 10:25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SG-4727 – Update Camera Blocking Functionality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10:25 – 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SG-1698 – TSS Alarm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10:30 – 10:35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SG-4679 – Modify Comments through Audit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/>
                        <a:t>10:35 – 10:40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SG-4677 – Remove County Reporting Boundaries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Tucker Brown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/>
                        <a:t>10:40 – 10:50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Jay Williams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061208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10:50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Jay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158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910292" y="5386304"/>
            <a:ext cx="9818156" cy="9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CMB Agenda, slides, and attachments posted here: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http://www.dot.state.fl.us/trafficoperations/ITS/Projects_Deploy/CMB.shtm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06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13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1877717"/>
          </a:xfrm>
        </p:spPr>
        <p:txBody>
          <a:bodyPr>
            <a:noAutofit/>
          </a:bodyPr>
          <a:lstStyle/>
          <a:p>
            <a:r>
              <a:rPr lang="en-US" sz="4800" dirty="0"/>
              <a:t>SG-4656/3875 – Notify Manager Enhancements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Mark Dunthorn, HNTB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8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750979"/>
            <a:ext cx="10123901" cy="474189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Current:</a:t>
            </a:r>
          </a:p>
          <a:p>
            <a:pPr lvl="2">
              <a:spcBef>
                <a:spcPts val="0"/>
              </a:spcBef>
            </a:pPr>
            <a:r>
              <a:rPr lang="en-US" sz="3400" dirty="0"/>
              <a:t>Monitors processes and compares CPU and Memory to hard-coded thresholds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Proposed: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Update thresholds for 64-bit environment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Set thresholds per application (e.g. higher memory threshold for AVLRR)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Thresholds should be configurable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8D8D1-82CC-4D2F-AF30-85C57ADF1958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12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Process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750979"/>
            <a:ext cx="10123901" cy="4741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Current: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Sends notification when process exits abnormally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Proposed: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Send notification when process starts or exits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8D8D1-82CC-4D2F-AF30-85C57ADF1958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91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Level of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146496"/>
            <a:ext cx="10123901" cy="33514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Current: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Notifications include no detail of actual memory usage</a:t>
            </a: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Proposed: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Include detail from Status Logger: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8D8D1-82CC-4D2F-AF30-85C57ADF1958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72F40D-0236-440B-AC4A-8FBD971B3DD5}"/>
              </a:ext>
            </a:extLst>
          </p:cNvPr>
          <p:cNvSpPr txBox="1"/>
          <p:nvPr/>
        </p:nvSpPr>
        <p:spPr>
          <a:xfrm>
            <a:off x="2589776" y="4701929"/>
            <a:ext cx="6692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PID: 10676, CPU: 0.91%, Working Set: 1,000MB (Last: 993MB, Difference: 6MB), Private Memory: 1,030MB (Last: 1,024MB, Difference: 6MB)</a:t>
            </a:r>
          </a:p>
        </p:txBody>
      </p:sp>
    </p:spTree>
    <p:extLst>
      <p:ext uri="{BB962C8B-B14F-4D97-AF65-F5344CB8AC3E}">
        <p14:creationId xmlns:p14="http://schemas.microsoft.com/office/powerpoint/2010/main" val="234711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Restarts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146496"/>
            <a:ext cx="10123901" cy="49114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Current: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[SG-4656] Notify Manager requires restart when new operator or email address added</a:t>
            </a: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endParaRPr lang="en-US" sz="4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Proposed: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Notify Manager will subscribe to appropriate messages, not require restart.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8D8D1-82CC-4D2F-AF30-85C57ADF1958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29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Data Archive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190" y="1386711"/>
            <a:ext cx="10123901" cy="47984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Current: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[SG-3428] Need to avoid archived data loss</a:t>
            </a: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endParaRPr lang="en-US" sz="4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Proposed: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Query database to verify that raw data and rollups are being written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8D8D1-82CC-4D2F-AF30-85C57ADF1958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14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Telemetry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146495"/>
            <a:ext cx="10123901" cy="517810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Current: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No way for Central Office to track SunGuide in the field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Proposed: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Periodic telemetry message</a:t>
            </a: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SunGuide version</a:t>
            </a: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Status of each subsystem</a:t>
            </a: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Machine-readable format (probably json or xml)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8D8D1-82CC-4D2F-AF30-85C57ADF1958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2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$13k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156DAF-55E6-42B4-ABDC-0BA90FE2B6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68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Previous Meetings Recap and Action Items Review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07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7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sz="5400" dirty="0"/>
              <a:t>1584 – Event Attributes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15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07696"/>
            <a:ext cx="10018713" cy="780535"/>
          </a:xfrm>
        </p:spPr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088229"/>
            <a:ext cx="10018713" cy="5017295"/>
          </a:xfrm>
        </p:spPr>
        <p:txBody>
          <a:bodyPr numCol="1">
            <a:normAutofit/>
          </a:bodyPr>
          <a:lstStyle/>
          <a:p>
            <a:r>
              <a:rPr lang="en-US" dirty="0"/>
              <a:t>Issue: In the Event Details dialog, one of the options is a checkbox to indicate this event is a Rollover/Fire/HAZMAT event</a:t>
            </a:r>
          </a:p>
          <a:p>
            <a:endParaRPr lang="en-US" dirty="0"/>
          </a:p>
          <a:p>
            <a:r>
              <a:rPr lang="en-US" dirty="0"/>
              <a:t>There are other options that districts have requested</a:t>
            </a:r>
          </a:p>
          <a:p>
            <a:pPr lvl="1"/>
            <a:r>
              <a:rPr lang="en-US" dirty="0"/>
              <a:t>WWD</a:t>
            </a:r>
          </a:p>
          <a:p>
            <a:pPr lvl="1"/>
            <a:r>
              <a:rPr lang="en-US" dirty="0"/>
              <a:t>Damage</a:t>
            </a:r>
          </a:p>
          <a:p>
            <a:pPr lvl="1"/>
            <a:endParaRPr lang="en-US" dirty="0"/>
          </a:p>
          <a:p>
            <a:r>
              <a:rPr lang="en-US" dirty="0"/>
              <a:t>There are others that will be requested in the future as well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053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07696"/>
            <a:ext cx="10018713" cy="780535"/>
          </a:xfrm>
        </p:spPr>
        <p:txBody>
          <a:bodyPr/>
          <a:lstStyle/>
          <a:p>
            <a:r>
              <a:rPr lang="en-US" dirty="0"/>
              <a:t>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5" y="962026"/>
            <a:ext cx="10258425" cy="5895974"/>
          </a:xfrm>
        </p:spPr>
        <p:txBody>
          <a:bodyPr numCol="1">
            <a:normAutofit/>
          </a:bodyPr>
          <a:lstStyle/>
          <a:p>
            <a:r>
              <a:rPr lang="en-US" dirty="0"/>
              <a:t>There is a need for a more dynamic way to track event attributes that allow for performance metrics as well as district specific criteria.</a:t>
            </a:r>
          </a:p>
          <a:p>
            <a:r>
              <a:rPr lang="en-US" dirty="0"/>
              <a:t>This enhancements would give each district a predefined list of attributes to go along with current attributes </a:t>
            </a:r>
          </a:p>
          <a:p>
            <a:pPr lvl="1"/>
            <a:r>
              <a:rPr lang="en-US" dirty="0"/>
              <a:t>Pre-defined attributes can’t be deleted from the system</a:t>
            </a:r>
          </a:p>
          <a:p>
            <a:r>
              <a:rPr lang="en-US" dirty="0"/>
              <a:t>Attributes will have the following:</a:t>
            </a:r>
          </a:p>
          <a:p>
            <a:pPr lvl="1"/>
            <a:r>
              <a:rPr lang="en-US" dirty="0"/>
              <a:t>Sort Order</a:t>
            </a:r>
          </a:p>
          <a:p>
            <a:pPr lvl="1"/>
            <a:r>
              <a:rPr lang="en-US" dirty="0"/>
              <a:t>Visibility (ability to hide ones you don’t need)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38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07696"/>
            <a:ext cx="10018713" cy="780535"/>
          </a:xfrm>
        </p:spPr>
        <p:txBody>
          <a:bodyPr/>
          <a:lstStyle/>
          <a:p>
            <a:r>
              <a:rPr lang="en-US" dirty="0"/>
              <a:t>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5" y="1362074"/>
            <a:ext cx="10258425" cy="5495925"/>
          </a:xfrm>
        </p:spPr>
        <p:txBody>
          <a:bodyPr numCol="1">
            <a:normAutofit/>
          </a:bodyPr>
          <a:lstStyle/>
          <a:p>
            <a:r>
              <a:rPr lang="en-US" dirty="0"/>
              <a:t>Custom Attributes can be added by the district</a:t>
            </a:r>
          </a:p>
          <a:p>
            <a:pPr lvl="1"/>
            <a:r>
              <a:rPr lang="en-US" dirty="0"/>
              <a:t>Will have sort order as well.</a:t>
            </a:r>
          </a:p>
          <a:p>
            <a:endParaRPr lang="en-US" dirty="0"/>
          </a:p>
          <a:p>
            <a:r>
              <a:rPr lang="en-US" dirty="0"/>
              <a:t>Existing attributes would be migrated to the new structure</a:t>
            </a:r>
          </a:p>
          <a:p>
            <a:endParaRPr lang="en-US" dirty="0"/>
          </a:p>
          <a:p>
            <a:r>
              <a:rPr lang="en-US" dirty="0"/>
              <a:t>Audit functionality for all attributes would be added</a:t>
            </a:r>
          </a:p>
          <a:p>
            <a:endParaRPr lang="en-US" dirty="0"/>
          </a:p>
          <a:p>
            <a:r>
              <a:rPr lang="en-US" dirty="0"/>
              <a:t>Updated reports to be filterable on new attributes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34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07696"/>
            <a:ext cx="9467547" cy="780535"/>
          </a:xfrm>
        </p:spPr>
        <p:txBody>
          <a:bodyPr/>
          <a:lstStyle/>
          <a:p>
            <a:r>
              <a:rPr lang="en-US" dirty="0"/>
              <a:t>Issue and 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1088230"/>
            <a:ext cx="9626597" cy="5769770"/>
          </a:xfrm>
        </p:spPr>
        <p:txBody>
          <a:bodyPr numCol="2">
            <a:normAutofit fontScale="62500" lnSpcReduction="20000"/>
          </a:bodyPr>
          <a:lstStyle/>
          <a:p>
            <a:r>
              <a:rPr lang="en-US" dirty="0"/>
              <a:t>Users can select multiple attribute for the event</a:t>
            </a:r>
          </a:p>
          <a:p>
            <a:r>
              <a:rPr lang="en-US" dirty="0"/>
              <a:t>This would be a combo box with the following options added to the current list:</a:t>
            </a:r>
          </a:p>
          <a:p>
            <a:pPr lvl="1"/>
            <a:r>
              <a:rPr lang="en-US" sz="2600" dirty="0"/>
              <a:t>Bridge Hit</a:t>
            </a:r>
          </a:p>
          <a:p>
            <a:pPr lvl="1"/>
            <a:r>
              <a:rPr lang="en-US" sz="2600" dirty="0"/>
              <a:t>Canal</a:t>
            </a:r>
          </a:p>
          <a:p>
            <a:pPr lvl="1"/>
            <a:r>
              <a:rPr lang="en-US" sz="2600" dirty="0"/>
              <a:t>Work Zone</a:t>
            </a:r>
          </a:p>
          <a:p>
            <a:pPr lvl="1"/>
            <a:r>
              <a:rPr lang="en-US" sz="2600" dirty="0"/>
              <a:t>Crossover</a:t>
            </a:r>
          </a:p>
          <a:p>
            <a:pPr lvl="1"/>
            <a:r>
              <a:rPr lang="en-US" sz="2600" dirty="0"/>
              <a:t>Ditch</a:t>
            </a:r>
          </a:p>
          <a:p>
            <a:pPr lvl="1"/>
            <a:r>
              <a:rPr lang="en-US" sz="2600" dirty="0"/>
              <a:t>FDOT Employee</a:t>
            </a:r>
          </a:p>
          <a:p>
            <a:pPr lvl="1"/>
            <a:r>
              <a:rPr lang="en-US" sz="2600" dirty="0"/>
              <a:t>Head On</a:t>
            </a:r>
          </a:p>
          <a:p>
            <a:pPr lvl="1"/>
            <a:r>
              <a:rPr lang="en-US" sz="2600" dirty="0"/>
              <a:t>Hit And Run</a:t>
            </a:r>
          </a:p>
          <a:p>
            <a:pPr lvl="1"/>
            <a:r>
              <a:rPr lang="en-US" sz="2600" dirty="0"/>
              <a:t>Infrastructure Damage</a:t>
            </a:r>
          </a:p>
          <a:p>
            <a:pPr lvl="1"/>
            <a:r>
              <a:rPr lang="en-US" sz="2600" dirty="0"/>
              <a:t>ITS Equipment Damage</a:t>
            </a:r>
          </a:p>
          <a:p>
            <a:pPr lvl="1"/>
            <a:r>
              <a:rPr lang="en-US" sz="2600" dirty="0"/>
              <a:t>Jack-Knife</a:t>
            </a:r>
          </a:p>
          <a:p>
            <a:pPr lvl="1"/>
            <a:r>
              <a:rPr lang="en-US" sz="2600" dirty="0"/>
              <a:t>Jack-Knife Tractor-Trailer</a:t>
            </a:r>
          </a:p>
          <a:p>
            <a:pPr lvl="1"/>
            <a:r>
              <a:rPr lang="en-US" sz="2600" dirty="0"/>
              <a:t>Limited Visibility</a:t>
            </a:r>
          </a:p>
          <a:p>
            <a:pPr lvl="1"/>
            <a:r>
              <a:rPr lang="en-US" sz="2600" dirty="0"/>
              <a:t>Off Road</a:t>
            </a:r>
          </a:p>
          <a:p>
            <a:pPr lvl="1"/>
            <a:r>
              <a:rPr lang="en-US" sz="2600" dirty="0"/>
              <a:t>Pavement Damage</a:t>
            </a:r>
          </a:p>
          <a:p>
            <a:pPr lvl="1"/>
            <a:r>
              <a:rPr lang="en-US" sz="2600" dirty="0"/>
              <a:t>Road Ranger Vehicle Incident</a:t>
            </a:r>
          </a:p>
          <a:p>
            <a:pPr lvl="1"/>
            <a:r>
              <a:rPr lang="en-US" sz="2600" dirty="0"/>
              <a:t>Rollover</a:t>
            </a:r>
          </a:p>
          <a:p>
            <a:pPr lvl="1"/>
            <a:r>
              <a:rPr lang="en-US" sz="2600" dirty="0"/>
              <a:t>Spin Out</a:t>
            </a:r>
          </a:p>
          <a:p>
            <a:pPr lvl="1"/>
            <a:r>
              <a:rPr lang="en-US" sz="2600" dirty="0"/>
              <a:t>Vehicle vs. Motorcycle</a:t>
            </a:r>
          </a:p>
          <a:p>
            <a:pPr lvl="1"/>
            <a:r>
              <a:rPr lang="en-US" sz="2600" dirty="0"/>
              <a:t>Vehicle vs. Pedestrian</a:t>
            </a:r>
          </a:p>
          <a:p>
            <a:pPr lvl="1"/>
            <a:r>
              <a:rPr lang="en-US" sz="2600" dirty="0"/>
              <a:t>Vehicle vs. Guardrail</a:t>
            </a:r>
          </a:p>
          <a:p>
            <a:pPr lvl="1"/>
            <a:r>
              <a:rPr lang="en-US" sz="2600" dirty="0"/>
              <a:t>Vehicle vs. Object</a:t>
            </a:r>
          </a:p>
          <a:p>
            <a:pPr lvl="1"/>
            <a:r>
              <a:rPr lang="en-US" sz="2600" dirty="0"/>
              <a:t>Vehicle vs. Vehicle</a:t>
            </a:r>
          </a:p>
          <a:p>
            <a:pPr lvl="1"/>
            <a:r>
              <a:rPr lang="en-US" sz="2600" dirty="0"/>
              <a:t>Vehicle vs. Wall</a:t>
            </a:r>
          </a:p>
          <a:p>
            <a:pPr lvl="1"/>
            <a:r>
              <a:rPr lang="en-US" sz="2600" dirty="0"/>
              <a:t>Vehicle vs. Attenuator</a:t>
            </a:r>
          </a:p>
          <a:p>
            <a:pPr lvl="1"/>
            <a:r>
              <a:rPr lang="en-US" sz="2600" dirty="0"/>
              <a:t>Vehicle vs. Bridge</a:t>
            </a:r>
          </a:p>
          <a:p>
            <a:pPr lvl="1"/>
            <a:r>
              <a:rPr lang="en-US" sz="2600" dirty="0"/>
              <a:t>Vehicle vs. Cable Barrier</a:t>
            </a:r>
          </a:p>
          <a:p>
            <a:pPr lvl="1"/>
            <a:r>
              <a:rPr lang="en-US" sz="2600" dirty="0"/>
              <a:t>Vehicle vs. First Responder</a:t>
            </a:r>
          </a:p>
          <a:p>
            <a:pPr lvl="1"/>
            <a:r>
              <a:rPr lang="en-US" sz="2600" dirty="0"/>
              <a:t>Vehicle vs. Road Ranger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279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$24k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AC9003-5AD3-486C-BB6A-606BF2FB6364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20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35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7" y="1773674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SG-4727</a:t>
            </a:r>
            <a:br>
              <a:rPr lang="en-US" sz="4800" dirty="0"/>
            </a:br>
            <a:r>
              <a:rPr lang="en-US" sz="4400" dirty="0"/>
              <a:t>Update Camera Blocking Functionality to</a:t>
            </a:r>
            <a:br>
              <a:rPr lang="en-US" sz="4400" dirty="0"/>
            </a:br>
            <a:r>
              <a:rPr lang="en-US" sz="4400" dirty="0"/>
              <a:t> Not Require VS Subsystem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Tucker Brown, SwRI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9AB35A-30DB-47CF-86E3-FA4C9CF4FDA6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7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55171"/>
            <a:ext cx="10018713" cy="1752599"/>
          </a:xfrm>
        </p:spPr>
        <p:txBody>
          <a:bodyPr/>
          <a:lstStyle/>
          <a:p>
            <a:r>
              <a:rPr lang="en-US" dirty="0"/>
              <a:t>Previous Meeting Action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35726"/>
              </p:ext>
            </p:extLst>
          </p:nvPr>
        </p:nvGraphicFramePr>
        <p:xfrm>
          <a:off x="2403474" y="1702101"/>
          <a:ext cx="8128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Christine Shafik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Central Office will follow up on who should attend from the districts and send out a calendar invite.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Christine Shafik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part of item number 4678 we will need to survey the Districts to find out which reports should include the weather filtering functionality.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7">
                <a:tc>
                  <a:txBody>
                    <a:bodyPr/>
                    <a:lstStyle/>
                    <a:p>
                      <a:r>
                        <a:rPr lang="en-US"/>
                        <a:t>Jay Williams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 is going to circle back with Jeremy on the information received from District Six.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Dan Smith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 Smith to give us an update based on the hotfix being applied to the WWD.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Mark Laird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Enhancement 3029 possible additional enhancements to the predefined enhancement. The comments should be handled separately from 3029. Mark Laird should generate a ticket for his comments.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09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563984"/>
            <a:ext cx="10123901" cy="44617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Without setting up a “source” for every camera, you cannot use the camera blocking functionality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Currently accomplished with a “dummy” source, just to use the camera blocking functionality.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Districts are using less external encoders/decoders.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A69E76-536E-4D9A-8AB1-3D9832AB46A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547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0535"/>
          </a:xfrm>
        </p:spPr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06379"/>
            <a:ext cx="10018713" cy="4324864"/>
          </a:xfrm>
        </p:spPr>
        <p:txBody>
          <a:bodyPr>
            <a:normAutofit/>
          </a:bodyPr>
          <a:lstStyle/>
          <a:p>
            <a:r>
              <a:rPr lang="en-US" dirty="0"/>
              <a:t>Allow the camera blocking to apply to the camera, not just a “source”.</a:t>
            </a:r>
          </a:p>
          <a:p>
            <a:endParaRPr lang="en-US" dirty="0"/>
          </a:p>
          <a:p>
            <a:r>
              <a:rPr lang="en-US" dirty="0"/>
              <a:t>Maintain a single Camera Blocking dialog that has both the sources and the cameras with the ability to block cameras.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40D2D4-5A30-4EF7-82AD-AC8082682D3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928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$12k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B518E6-248C-455C-AB2E-A7E716F4A163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32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13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4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TSS Alarm Configuration</a:t>
            </a:r>
            <a:br>
              <a:rPr lang="en-US" sz="5400" dirty="0"/>
            </a:br>
            <a:r>
              <a:rPr lang="en-US" sz="5400" dirty="0"/>
              <a:t>1698</a:t>
            </a: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Tucker Brown, SwRI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07DC7B-AE93-4AB1-BCB0-081A706C060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98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Issue and Proposed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3" y="1074931"/>
            <a:ext cx="10567714" cy="57035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Problem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TSS alarms are set by link which means the configuration is huge for districts with a large number of links.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is compounded when trying to set them by time-of-day and multiple thresholds per day are needed.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Suggested Solution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TSS Threshold Group</a:t>
            </a:r>
          </a:p>
          <a:p>
            <a:pPr lvl="2">
              <a:spcBef>
                <a:spcPts val="0"/>
              </a:spcBef>
            </a:pPr>
            <a:r>
              <a:rPr lang="en-US" dirty="0"/>
              <a:t>Add links to a group</a:t>
            </a:r>
          </a:p>
          <a:p>
            <a:pPr lvl="2">
              <a:spcBef>
                <a:spcPts val="0"/>
              </a:spcBef>
            </a:pPr>
            <a:r>
              <a:rPr lang="en-US" dirty="0"/>
              <a:t>Apply thresholds to the group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Would need to limit a link to one group due to a possible time-of-day conflict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3E21DC-8E4E-4E2B-AF7D-EDB3B846ACE4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091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$20k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7B7BAC-345A-40F4-AE32-9FD26772FC4E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3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45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55171"/>
            <a:ext cx="10018713" cy="1752599"/>
          </a:xfrm>
        </p:spPr>
        <p:txBody>
          <a:bodyPr/>
          <a:lstStyle/>
          <a:p>
            <a:r>
              <a:rPr lang="en-US" dirty="0"/>
              <a:t>Previous Meeting Action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04750"/>
              </p:ext>
            </p:extLst>
          </p:nvPr>
        </p:nvGraphicFramePr>
        <p:xfrm>
          <a:off x="2403474" y="1702101"/>
          <a:ext cx="81280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Tucker 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Enhancement 3900 – Tucker to check on the suggested spellings of a word would be presented to a user if it was flagged. Also, to look into an approved list or library to see how it would function.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All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Christine wants the Districts who have the resources to volunteer to help with regression testing. If the Districts are interested they should send an email to Christine.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710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100" dirty="0"/>
              <a:t>Modify Comments </a:t>
            </a:r>
            <a:br>
              <a:rPr lang="en-US" sz="5100" dirty="0"/>
            </a:br>
            <a:r>
              <a:rPr lang="en-US" sz="5100" dirty="0"/>
              <a:t>through Audit (4679)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078CC1-B4E6-4BDB-9A04-B6BC3813433D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09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Modifying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3" y="1074931"/>
            <a:ext cx="10567714" cy="5110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Auditing allows adding new comments but not editing existing comments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Change would allow existing comments to be editable or deleted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Would still have a Audit entry added in the Event Chronology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Comments from all users would be editable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7670B3-04B1-488E-BA63-07E988E5CD39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288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$6k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41B1D3-931F-42D9-A999-10F79286EA60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08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058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6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100" dirty="0"/>
              <a:t>Remove County Boundaries from Reporting (4677)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BB2C78-8302-4CD2-9427-E45FEC3D8C5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94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Current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3" y="1074931"/>
            <a:ext cx="10567714" cy="5110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When running a report between 2 points, the user is required to select the County, Roadway, and Direction before selecting the 2 points.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prevents a user from selecting points in different counties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Also note, there is no current path for traversing EM locations along a roadway. This is currently done by giving all the locations defined for the county, roadway, and directions between the sort orders of the selected endpoints.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97B614-9F8F-4CE5-8A10-3DD0E5D09CB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908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3" y="1074931"/>
            <a:ext cx="7438768" cy="5110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Using a combination of sort orders and shape files, have the system figure out the order of the points on the roadway.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Updated for each configuration change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Less configuration, less user interaction</a:t>
            </a:r>
          </a:p>
          <a:p>
            <a:pPr>
              <a:spcBef>
                <a:spcPts val="0"/>
              </a:spcBef>
            </a:pPr>
            <a:r>
              <a:rPr lang="en-US" dirty="0"/>
              <a:t>Possibility of errors in the generation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FE2C9-5BED-43C4-AECF-1DCE30CE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928" y="1005917"/>
            <a:ext cx="3143250" cy="56864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B9F174-A527-438D-8887-42D67AA3373B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967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B7E-09A1-4194-BA3E-60A809BE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54383"/>
            <a:ext cx="10018713" cy="3124201"/>
          </a:xfrm>
        </p:spPr>
        <p:txBody>
          <a:bodyPr/>
          <a:lstStyle/>
          <a:p>
            <a:r>
              <a:rPr lang="en-US" dirty="0"/>
              <a:t>Cost: $25k</a:t>
            </a:r>
          </a:p>
          <a:p>
            <a:endParaRPr lang="en-US" dirty="0"/>
          </a:p>
          <a:p>
            <a:r>
              <a:rPr lang="en-US" dirty="0"/>
              <a:t>Schedule: ??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EF49-BE60-4C10-9EE7-56FD971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2713C2-084E-4CF0-B36C-01BB52A921E9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CMB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9/19/19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788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94892"/>
            <a:ext cx="10018713" cy="26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Tucker Brown, </a:t>
            </a:r>
            <a:r>
              <a:rPr lang="en-US" dirty="0" err="1"/>
              <a:t>SwRI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tucker.brown@swri.org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2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CMB Process Updates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Jay Williams, P.E., FDOT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9/19/2019</a:t>
            </a:r>
          </a:p>
        </p:txBody>
      </p:sp>
    </p:spTree>
    <p:extLst>
      <p:ext uri="{BB962C8B-B14F-4D97-AF65-F5344CB8AC3E}">
        <p14:creationId xmlns:p14="http://schemas.microsoft.com/office/powerpoint/2010/main" val="3412382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092E-895E-4B78-8581-1F7D36E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52" y="-393060"/>
            <a:ext cx="10018713" cy="1752599"/>
          </a:xfrm>
        </p:spPr>
        <p:txBody>
          <a:bodyPr/>
          <a:lstStyle/>
          <a:p>
            <a:r>
              <a:rPr lang="en-US" dirty="0"/>
              <a:t>CMB Voting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A1BC-3351-4539-8F9F-8DFC24D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BE9E-825B-460F-BC08-A9793801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D6FC-9012-422C-B8F5-51217701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95719-CE63-4C00-8563-CE178F85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7" y="1080024"/>
            <a:ext cx="5758586" cy="49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50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Open Discussion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43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Review Action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0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D816-4B86-4904-A841-020DA7BD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 Process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B458-BAEB-4DE5-B995-687953E6C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69961"/>
            <a:ext cx="10018713" cy="3124201"/>
          </a:xfrm>
        </p:spPr>
        <p:txBody>
          <a:bodyPr/>
          <a:lstStyle/>
          <a:p>
            <a:r>
              <a:rPr lang="en-US" dirty="0"/>
              <a:t>The purpose of the Change Management Board is to ensure that changes to ITS are implemented through a controlled process that takes into consideration how the proposed change will affect statewide systems, including the following areas: ITS architecture, ITS standards and specifications, and ITS software.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9B9A-D0BD-4EAF-8BDC-484D42CB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90728-8FE4-4AED-82ED-8B6803C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09C8-73B7-4489-8FAE-3BDE7AFC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3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9031-053F-486D-87CF-525F9E97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CMB Process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EA90-5556-4CCE-9A6C-033B14B5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Document Outlines the CMB process, including purpose, roles and responsibilities, and the tie-in to the software development process.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Attachment A includes list of delegates and alternates from each voting member group.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Provide request for changes to Attachment A in writing to the CMB chairman.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23B48-3BFD-476D-978F-8BE734B7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2/19/2019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B6213-D3B7-43CF-9B25-5C126F8B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AA49-3E2E-4DBA-85BB-F569644A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46207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7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1_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B7F1B5A00954E93385AD96260B0C1" ma:contentTypeVersion="" ma:contentTypeDescription="Create a new document." ma:contentTypeScope="" ma:versionID="8ac317b02cf05e11387231c9038c84fc">
  <xsd:schema xmlns:xsd="http://www.w3.org/2001/XMLSchema" xmlns:xs="http://www.w3.org/2001/XMLSchema" xmlns:p="http://schemas.microsoft.com/office/2006/metadata/properties" xmlns:ns2="4404faaa-aaf7-4fbc-9539-a6de3c4ed60b" xmlns:ns3="f9bd1571-6fcc-4522-a451-a5d64b4cd84f" targetNamespace="http://schemas.microsoft.com/office/2006/metadata/properties" ma:root="true" ma:fieldsID="6f18f4e45aa1622f0276af130e866777" ns2:_="" ns3:_="">
    <xsd:import namespace="4404faaa-aaf7-4fbc-9539-a6de3c4ed60b"/>
    <xsd:import namespace="f9bd1571-6fcc-4522-a451-a5d64b4cd8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yfhs" minOccurs="0"/>
                <xsd:element ref="ns3:View_x0020_Categor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4faaa-aaf7-4fbc-9539-a6de3c4ed6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d1571-6fcc-4522-a451-a5d64b4cd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yfhs" ma:index="14" nillable="true" ma:displayName="Category" ma:internalName="yfhs">
      <xsd:simpleType>
        <xsd:restriction base="dms:Text"/>
      </xsd:simpleType>
    </xsd:element>
    <xsd:element name="View_x0020_Category" ma:index="15" nillable="true" ma:displayName="View Category" ma:default="SELS CMT" ma:internalName="View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LS CMT"/>
                    <xsd:enumeration value="OTM"/>
                    <xsd:enumeration value="SEL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ew_x0020_Category xmlns="f9bd1571-6fcc-4522-a451-a5d64b4cd84f">
      <Value>SELS CMT</Value>
    </View_x0020_Category>
    <yfhs xmlns="f9bd1571-6fcc-4522-a451-a5d64b4cd84f" xsi:nil="true"/>
    <SharedWithUsers xmlns="4404faaa-aaf7-4fbc-9539-a6de3c4ed60b">
      <UserInfo>
        <DisplayName>vblue@hntb.com</DisplayName>
        <AccountId>675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70A606-EF49-40EA-AF6B-2AF1764B3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4faaa-aaf7-4fbc-9539-a6de3c4ed60b"/>
    <ds:schemaRef ds:uri="f9bd1571-6fcc-4522-a451-a5d64b4cd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CE15B-CF4F-4BCD-8E62-4D86746865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D5B1F-EA02-4D68-82C2-285079649FCA}">
  <ds:schemaRefs>
    <ds:schemaRef ds:uri="http://schemas.microsoft.com/office/2006/metadata/properties"/>
    <ds:schemaRef ds:uri="http://schemas.microsoft.com/office/infopath/2007/PartnerControls"/>
    <ds:schemaRef ds:uri="f9bd1571-6fcc-4522-a451-a5d64b4cd84f"/>
    <ds:schemaRef ds:uri="4404faaa-aaf7-4fbc-9539-a6de3c4ed6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57084</TotalTime>
  <Words>2403</Words>
  <Application>Microsoft Office PowerPoint</Application>
  <PresentationFormat>Widescreen</PresentationFormat>
  <Paragraphs>656</Paragraphs>
  <Slides>72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Calibri</vt:lpstr>
      <vt:lpstr>Courier New</vt:lpstr>
      <vt:lpstr>Wingdings</vt:lpstr>
      <vt:lpstr>FDOT Bottom Logo</vt:lpstr>
      <vt:lpstr>1_FDOT Bottom Logo</vt:lpstr>
      <vt:lpstr>1_Custom Design</vt:lpstr>
      <vt:lpstr>Custom Design</vt:lpstr>
      <vt:lpstr>Custom Design</vt:lpstr>
      <vt:lpstr>FDOT Bottom Logo</vt:lpstr>
      <vt:lpstr>Parallax</vt:lpstr>
      <vt:lpstr>1_Parallax</vt:lpstr>
      <vt:lpstr>Welcome and Call for Quorum</vt:lpstr>
      <vt:lpstr>Agenda</vt:lpstr>
      <vt:lpstr>Agenda</vt:lpstr>
      <vt:lpstr>Previous Meetings Recap and Action Items Review</vt:lpstr>
      <vt:lpstr>Previous Meeting Action Items</vt:lpstr>
      <vt:lpstr>Previous Meeting Action Items</vt:lpstr>
      <vt:lpstr>CMB Process Updates </vt:lpstr>
      <vt:lpstr>CMB Process Updates</vt:lpstr>
      <vt:lpstr>CMB Process Document</vt:lpstr>
      <vt:lpstr>CMB Process Document</vt:lpstr>
      <vt:lpstr>CMB Process Document  </vt:lpstr>
      <vt:lpstr>CMB Process Updates</vt:lpstr>
      <vt:lpstr>SITSA/RITSA Updated Schedule </vt:lpstr>
      <vt:lpstr>RITSA/SITSA Schedule</vt:lpstr>
      <vt:lpstr>QUESTIONS?  </vt:lpstr>
      <vt:lpstr>SunGuide Software Update </vt:lpstr>
      <vt:lpstr>Release 7.2</vt:lpstr>
      <vt:lpstr>Release 7.3</vt:lpstr>
      <vt:lpstr>Release 7.3</vt:lpstr>
      <vt:lpstr>QUESTIONS?  </vt:lpstr>
      <vt:lpstr>4771 – Report diagnostics  from TPS devices</vt:lpstr>
      <vt:lpstr>TPS Report Diagnostics</vt:lpstr>
      <vt:lpstr>PowerPoint Presentation</vt:lpstr>
      <vt:lpstr>QUESTIONS?  VOTE</vt:lpstr>
      <vt:lpstr>CMB Process Document</vt:lpstr>
      <vt:lpstr>3228 – National Weather Service Weather Feed</vt:lpstr>
      <vt:lpstr>Weather Feed</vt:lpstr>
      <vt:lpstr>PowerPoint Presentation</vt:lpstr>
      <vt:lpstr>QUESTIONS?  VOTE</vt:lpstr>
      <vt:lpstr>CMB Voting</vt:lpstr>
      <vt:lpstr>SG-4656/3875 – Notify Manager Enhancements</vt:lpstr>
      <vt:lpstr>Thresholds</vt:lpstr>
      <vt:lpstr>Process State</vt:lpstr>
      <vt:lpstr>Level of Detail</vt:lpstr>
      <vt:lpstr>Restarts</vt:lpstr>
      <vt:lpstr>Data Archive</vt:lpstr>
      <vt:lpstr>Telemetry</vt:lpstr>
      <vt:lpstr>PowerPoint Presentation</vt:lpstr>
      <vt:lpstr>QUESTIONS?  VOTE</vt:lpstr>
      <vt:lpstr>CMB Voting</vt:lpstr>
      <vt:lpstr>1584 – Event Attributes</vt:lpstr>
      <vt:lpstr>Issue</vt:lpstr>
      <vt:lpstr>Proposed Enhancement</vt:lpstr>
      <vt:lpstr>Proposed Enhancement</vt:lpstr>
      <vt:lpstr>Issue and Proposed Enhancement</vt:lpstr>
      <vt:lpstr>PowerPoint Presentation</vt:lpstr>
      <vt:lpstr>QUESTIONS?  VOTE</vt:lpstr>
      <vt:lpstr>CMB Voting</vt:lpstr>
      <vt:lpstr>SG-4727 Update Camera Blocking Functionality to  Not Require VS Subsystem</vt:lpstr>
      <vt:lpstr>Issue</vt:lpstr>
      <vt:lpstr>Proposed Solution</vt:lpstr>
      <vt:lpstr>PowerPoint Presentation</vt:lpstr>
      <vt:lpstr>QUESTIONS?  VOTE</vt:lpstr>
      <vt:lpstr>CMB Voting</vt:lpstr>
      <vt:lpstr>TSS Alarm Configuration 1698</vt:lpstr>
      <vt:lpstr>Issue and Proposed Solution</vt:lpstr>
      <vt:lpstr>PowerPoint Presentation</vt:lpstr>
      <vt:lpstr>QUESTIONS?  VOTE</vt:lpstr>
      <vt:lpstr>CMB Voting</vt:lpstr>
      <vt:lpstr>Modify Comments  through Audit (4679)</vt:lpstr>
      <vt:lpstr>Modifying Comments</vt:lpstr>
      <vt:lpstr>PowerPoint Presentation</vt:lpstr>
      <vt:lpstr>QUESTIONS?  VOTE</vt:lpstr>
      <vt:lpstr>CMB Voting</vt:lpstr>
      <vt:lpstr>Remove County Boundaries from Reporting (4677) </vt:lpstr>
      <vt:lpstr>Current Functionality</vt:lpstr>
      <vt:lpstr>Proposed Solution</vt:lpstr>
      <vt:lpstr>PowerPoint Presentation</vt:lpstr>
      <vt:lpstr>QUESTIONS?  VOTE</vt:lpstr>
      <vt:lpstr>CMB Voting</vt:lpstr>
      <vt:lpstr>Open Discussion</vt:lpstr>
      <vt:lpstr>Review 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Matherne</dc:creator>
  <cp:keywords/>
  <cp:lastModifiedBy>Jennifer Langford</cp:lastModifiedBy>
  <cp:revision>1017</cp:revision>
  <cp:lastPrinted>2019-09-18T13:05:31Z</cp:lastPrinted>
  <dcterms:created xsi:type="dcterms:W3CDTF">2016-04-12T19:02:04Z</dcterms:created>
  <dcterms:modified xsi:type="dcterms:W3CDTF">2020-01-24T19:35:18Z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0x0101008ADB7F1B5A00954E93385AD96260B0C1</vt:lpwstr>
  </property>
  <property fmtid="{D5CDD505-2E9C-101B-9397-08002B2CF9AE}" pid="3" name="Working Status">
    <vt:lpwstr>Active</vt:lpwstr>
  </property>
  <property fmtid="{D5CDD505-2E9C-101B-9397-08002B2CF9AE}" pid="4" name="Draft Status">
    <vt:lpwstr>;#Draft;#</vt:lpwstr>
  </property>
</Properties>
</file>