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707" r:id="rId5"/>
    <p:sldMasterId id="2147483703" r:id="rId6"/>
    <p:sldMasterId id="2147483702" r:id="rId7"/>
    <p:sldMasterId id="2147483712" r:id="rId8"/>
    <p:sldMasterId id="2147483714" r:id="rId9"/>
    <p:sldMasterId id="2147483795" r:id="rId10"/>
  </p:sldMasterIdLst>
  <p:notesMasterIdLst>
    <p:notesMasterId r:id="rId95"/>
  </p:notesMasterIdLst>
  <p:handoutMasterIdLst>
    <p:handoutMasterId r:id="rId96"/>
  </p:handoutMasterIdLst>
  <p:sldIdLst>
    <p:sldId id="1085" r:id="rId11"/>
    <p:sldId id="799" r:id="rId12"/>
    <p:sldId id="364" r:id="rId13"/>
    <p:sldId id="800" r:id="rId14"/>
    <p:sldId id="804" r:id="rId15"/>
    <p:sldId id="1088" r:id="rId16"/>
    <p:sldId id="1089" r:id="rId17"/>
    <p:sldId id="810" r:id="rId18"/>
    <p:sldId id="1074" r:id="rId19"/>
    <p:sldId id="993" r:id="rId20"/>
    <p:sldId id="1009" r:id="rId21"/>
    <p:sldId id="610" r:id="rId22"/>
    <p:sldId id="611" r:id="rId23"/>
    <p:sldId id="1023" r:id="rId24"/>
    <p:sldId id="557" r:id="rId25"/>
    <p:sldId id="1026" r:id="rId26"/>
    <p:sldId id="1027" r:id="rId27"/>
    <p:sldId id="1090" r:id="rId28"/>
    <p:sldId id="1028" r:id="rId29"/>
    <p:sldId id="1029" r:id="rId30"/>
    <p:sldId id="1030" r:id="rId31"/>
    <p:sldId id="1031" r:id="rId32"/>
    <p:sldId id="1091" r:id="rId33"/>
    <p:sldId id="1032" r:id="rId34"/>
    <p:sldId id="1033" r:id="rId35"/>
    <p:sldId id="1034" r:id="rId36"/>
    <p:sldId id="1035" r:id="rId37"/>
    <p:sldId id="1092" r:id="rId38"/>
    <p:sldId id="1036" r:id="rId39"/>
    <p:sldId id="1037" r:id="rId40"/>
    <p:sldId id="1068" r:id="rId41"/>
    <p:sldId id="1038" r:id="rId42"/>
    <p:sldId id="1039" r:id="rId43"/>
    <p:sldId id="1093" r:id="rId44"/>
    <p:sldId id="1040" r:id="rId45"/>
    <p:sldId id="1041" r:id="rId46"/>
    <p:sldId id="1042" r:id="rId47"/>
    <p:sldId id="1043" r:id="rId48"/>
    <p:sldId id="1094" r:id="rId49"/>
    <p:sldId id="1044" r:id="rId50"/>
    <p:sldId id="1045" r:id="rId51"/>
    <p:sldId id="1046" r:id="rId52"/>
    <p:sldId id="1047" r:id="rId53"/>
    <p:sldId id="1095" r:id="rId54"/>
    <p:sldId id="1048" r:id="rId55"/>
    <p:sldId id="1049" r:id="rId56"/>
    <p:sldId id="1079" r:id="rId57"/>
    <p:sldId id="1050" r:id="rId58"/>
    <p:sldId id="1051" r:id="rId59"/>
    <p:sldId id="1096" r:id="rId60"/>
    <p:sldId id="1052" r:id="rId61"/>
    <p:sldId id="1053" r:id="rId62"/>
    <p:sldId id="1054" r:id="rId63"/>
    <p:sldId id="1055" r:id="rId64"/>
    <p:sldId id="1097" r:id="rId65"/>
    <p:sldId id="1056" r:id="rId66"/>
    <p:sldId id="1083" r:id="rId67"/>
    <p:sldId id="1084" r:id="rId68"/>
    <p:sldId id="1058" r:id="rId69"/>
    <p:sldId id="1059" r:id="rId70"/>
    <p:sldId id="1098" r:id="rId71"/>
    <p:sldId id="1060" r:id="rId72"/>
    <p:sldId id="1061" r:id="rId73"/>
    <p:sldId id="1062" r:id="rId74"/>
    <p:sldId id="1063" r:id="rId75"/>
    <p:sldId id="1099" r:id="rId76"/>
    <p:sldId id="1064" r:id="rId77"/>
    <p:sldId id="1065" r:id="rId78"/>
    <p:sldId id="1066" r:id="rId79"/>
    <p:sldId id="1067" r:id="rId80"/>
    <p:sldId id="1100" r:id="rId81"/>
    <p:sldId id="1071" r:id="rId82"/>
    <p:sldId id="1076" r:id="rId83"/>
    <p:sldId id="1077" r:id="rId84"/>
    <p:sldId id="1069" r:id="rId85"/>
    <p:sldId id="1078" r:id="rId86"/>
    <p:sldId id="1070" r:id="rId87"/>
    <p:sldId id="1080" r:id="rId88"/>
    <p:sldId id="1073" r:id="rId89"/>
    <p:sldId id="1082" r:id="rId90"/>
    <p:sldId id="1081" r:id="rId91"/>
    <p:sldId id="1102" r:id="rId92"/>
    <p:sldId id="1103" r:id="rId93"/>
    <p:sldId id="1105" r:id="rId9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unas, Jennifer" initials="FJ" lastIdx="3" clrIdx="0">
    <p:extLst>
      <p:ext uri="{19B8F6BF-5375-455C-9EA6-DF929625EA0E}">
        <p15:presenceInfo xmlns:p15="http://schemas.microsoft.com/office/powerpoint/2012/main" userId="S-1-5-21-978016076-702945558-1050887974-15565" providerId="AD"/>
      </p:ext>
    </p:extLst>
  </p:cmAuthor>
  <p:cmAuthor id="2" name="Hodgson, Martha" initials="HM" lastIdx="1" clrIdx="1">
    <p:extLst>
      <p:ext uri="{19B8F6BF-5375-455C-9EA6-DF929625EA0E}">
        <p15:presenceInfo xmlns:p15="http://schemas.microsoft.com/office/powerpoint/2012/main" userId="S::martha.hodgson@dot.state.fl.us::bdfaf903-cd91-4020-b4e8-bdec369d8fb0" providerId="AD"/>
      </p:ext>
    </p:extLst>
  </p:cmAuthor>
  <p:cmAuthor id="3" name="Martha Hodgson" initials="MH" lastIdx="2" clrIdx="2">
    <p:extLst>
      <p:ext uri="{19B8F6BF-5375-455C-9EA6-DF929625EA0E}">
        <p15:presenceInfo xmlns:p15="http://schemas.microsoft.com/office/powerpoint/2012/main" userId="S-1-5-21-92405826-1669691511-123036360-305529" providerId="AD"/>
      </p:ext>
    </p:extLst>
  </p:cmAuthor>
  <p:cmAuthor id="4" name="Martha Hodgson" initials="MH [2]" lastIdx="6" clrIdx="3">
    <p:extLst>
      <p:ext uri="{19B8F6BF-5375-455C-9EA6-DF929625EA0E}">
        <p15:presenceInfo xmlns:p15="http://schemas.microsoft.com/office/powerpoint/2012/main" userId="Martha Hodgson" providerId="None"/>
      </p:ext>
    </p:extLst>
  </p:cmAuthor>
  <p:cmAuthor id="5" name="Carla Holmes" initials="CH" lastIdx="7" clrIdx="4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6" name="Brown, Tucker" initials="BT" lastIdx="9" clrIdx="5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45"/>
    <a:srgbClr val="C55C27"/>
    <a:srgbClr val="146FB3"/>
    <a:srgbClr val="0F70C1"/>
    <a:srgbClr val="C0CFE6"/>
    <a:srgbClr val="EAEFF7"/>
    <a:srgbClr val="CDD9EB"/>
    <a:srgbClr val="D82725"/>
    <a:srgbClr val="1FB151"/>
    <a:srgbClr val="005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AB449B-90F5-4BCD-ADCB-1038CD104CF1}" v="6" dt="2021-10-20T14:44:50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0459" autoAdjust="0"/>
  </p:normalViewPr>
  <p:slideViewPr>
    <p:cSldViewPr snapToGrid="0">
      <p:cViewPr>
        <p:scale>
          <a:sx n="80" d="100"/>
          <a:sy n="80" d="100"/>
        </p:scale>
        <p:origin x="1662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"/>
    </p:cViewPr>
  </p:sorterViewPr>
  <p:notesViewPr>
    <p:cSldViewPr snapToGrid="0">
      <p:cViewPr varScale="1">
        <p:scale>
          <a:sx n="76" d="100"/>
          <a:sy n="76" d="100"/>
        </p:scale>
        <p:origin x="379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97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10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brown\AppData\Local\Microsoft\Windows\INetCache\Content.Outlook\6V39RNM2\RCA%208.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JIRA Issue Causes From issues Resolved Since</a:t>
            </a:r>
            <a:r>
              <a:rPr lang="en-US" baseline="0"/>
              <a:t> Release 8.0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43-46E2-ACB3-C565CEA4F6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43-46E2-ACB3-C565CEA4F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43-46E2-ACB3-C565CEA4F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43-46E2-ACB3-C565CEA4F6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43-46E2-ACB3-C565CEA4F6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43-46E2-ACB3-C565CEA4F6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43-46E2-ACB3-C565CEA4F6F0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Sheet1!$M$2:$M$8</c:f>
              <c:strCache>
                <c:ptCount val="7"/>
                <c:pt idx="0">
                  <c:v>Not 8.0 Related</c:v>
                </c:pt>
                <c:pt idx="1">
                  <c:v>DMS Alignment/Images</c:v>
                </c:pt>
                <c:pt idx="2">
                  <c:v>Timezone addition</c:v>
                </c:pt>
                <c:pt idx="3">
                  <c:v>RCA changes</c:v>
                </c:pt>
                <c:pt idx="4">
                  <c:v>Contacts (CNA)</c:v>
                </c:pt>
                <c:pt idx="5">
                  <c:v>8.1 Smaller Enhancement Issues</c:v>
                </c:pt>
                <c:pt idx="6">
                  <c:v>Related to 7.2 EM Changes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>
                  <c:v>34</c:v>
                </c:pt>
                <c:pt idx="1">
                  <c:v>15</c:v>
                </c:pt>
                <c:pt idx="2">
                  <c:v>17</c:v>
                </c:pt>
                <c:pt idx="3">
                  <c:v>2</c:v>
                </c:pt>
                <c:pt idx="4">
                  <c:v>9</c:v>
                </c:pt>
                <c:pt idx="5">
                  <c:v>11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43-46E2-ACB3-C565CEA4F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128" y="0"/>
            <a:ext cx="3105837" cy="2550990"/>
          </a:xfrm>
          <a:prstGeom prst="rect">
            <a:avLst/>
          </a:prstGeom>
        </p:spPr>
        <p:txBody>
          <a:bodyPr vert="horz" lIns="174321" tIns="87161" rIns="174321" bIns="87161" rtlCol="0"/>
          <a:lstStyle>
            <a:lvl1pPr algn="r">
              <a:defRPr sz="2300"/>
            </a:lvl1pPr>
          </a:lstStyle>
          <a:p>
            <a:fld id="{EFAF1867-40E4-49A0-A45F-FA321C0A4F54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128" y="48422541"/>
            <a:ext cx="3105837" cy="2550979"/>
          </a:xfrm>
          <a:prstGeom prst="rect">
            <a:avLst/>
          </a:prstGeom>
        </p:spPr>
        <p:txBody>
          <a:bodyPr vert="horz" lIns="174321" tIns="87161" rIns="174321" bIns="87161" rtlCol="0" anchor="b"/>
          <a:lstStyle>
            <a:lvl1pPr algn="r">
              <a:defRPr sz="2300"/>
            </a:lvl1pPr>
          </a:lstStyle>
          <a:p>
            <a:fld id="{2DE74CA1-B26F-4342-B381-737B6183B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7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5"/>
            <a:ext cx="3105348" cy="2557526"/>
          </a:xfrm>
          <a:prstGeom prst="rect">
            <a:avLst/>
          </a:prstGeom>
        </p:spPr>
        <p:txBody>
          <a:bodyPr vert="horz" lIns="177625" tIns="88813" rIns="177625" bIns="88813" rtlCol="0"/>
          <a:lstStyle>
            <a:lvl1pPr algn="r">
              <a:defRPr sz="2300"/>
            </a:lvl1pPr>
          </a:lstStyle>
          <a:p>
            <a:fld id="{6B5299DF-B185-494E-A326-15398498FC49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704638" y="6372225"/>
            <a:ext cx="30575251" cy="17198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625" tIns="88813" rIns="177625" bIns="888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24531009"/>
            <a:ext cx="5732949" cy="20070826"/>
          </a:xfrm>
          <a:prstGeom prst="rect">
            <a:avLst/>
          </a:prstGeom>
        </p:spPr>
        <p:txBody>
          <a:bodyPr vert="horz" lIns="177625" tIns="88813" rIns="177625" bIns="888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l">
              <a:defRPr sz="2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48416019"/>
            <a:ext cx="3105348" cy="2557520"/>
          </a:xfrm>
          <a:prstGeom prst="rect">
            <a:avLst/>
          </a:prstGeom>
        </p:spPr>
        <p:txBody>
          <a:bodyPr vert="horz" lIns="177625" tIns="88813" rIns="177625" bIns="88813" rtlCol="0" anchor="b"/>
          <a:lstStyle>
            <a:lvl1pPr algn="r">
              <a:defRPr sz="2300"/>
            </a:lvl1pPr>
          </a:lstStyle>
          <a:p>
            <a:fld id="{8DE9FDA1-9EEC-40FA-9495-504BC4AC87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jira.datasys.swri.edu/jira/browse/SG-5996" TargetMode="External"/><Relationship Id="rId13" Type="http://schemas.openxmlformats.org/officeDocument/2006/relationships/hyperlink" Target="https://jira.datasys.swri.edu/jira/browse/SG-5973" TargetMode="External"/><Relationship Id="rId18" Type="http://schemas.openxmlformats.org/officeDocument/2006/relationships/hyperlink" Target="https://jira.datasys.swri.edu/jira/browse/SG-5936" TargetMode="External"/><Relationship Id="rId26" Type="http://schemas.openxmlformats.org/officeDocument/2006/relationships/hyperlink" Target="https://jira.datasys.swri.edu/jira/browse/SG-5874" TargetMode="External"/><Relationship Id="rId3" Type="http://schemas.openxmlformats.org/officeDocument/2006/relationships/hyperlink" Target="https://jira.datasys.swri.edu/jira/browse/SG-6032" TargetMode="External"/><Relationship Id="rId21" Type="http://schemas.openxmlformats.org/officeDocument/2006/relationships/hyperlink" Target="https://jira.datasys.swri.edu/jira/browse/SG-5900" TargetMode="External"/><Relationship Id="rId34" Type="http://schemas.openxmlformats.org/officeDocument/2006/relationships/hyperlink" Target="https://jira.datasys.swri.edu/jira/browse/SG-4713" TargetMode="External"/><Relationship Id="rId7" Type="http://schemas.openxmlformats.org/officeDocument/2006/relationships/hyperlink" Target="https://jira.datasys.swri.edu/jira/browse/SG-5999" TargetMode="External"/><Relationship Id="rId12" Type="http://schemas.openxmlformats.org/officeDocument/2006/relationships/hyperlink" Target="https://jira.datasys.swri.edu/jira/browse/SG-5978" TargetMode="External"/><Relationship Id="rId17" Type="http://schemas.openxmlformats.org/officeDocument/2006/relationships/hyperlink" Target="https://jira.datasys.swri.edu/jira/browse/SG-5940" TargetMode="External"/><Relationship Id="rId25" Type="http://schemas.openxmlformats.org/officeDocument/2006/relationships/hyperlink" Target="https://jira.datasys.swri.edu/jira/browse/SG-5881" TargetMode="External"/><Relationship Id="rId33" Type="http://schemas.openxmlformats.org/officeDocument/2006/relationships/hyperlink" Target="https://jira.datasys.swri.edu/jira/browse/SG-5007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s://jira.datasys.swri.edu/jira/browse/SG-5953" TargetMode="External"/><Relationship Id="rId20" Type="http://schemas.openxmlformats.org/officeDocument/2006/relationships/hyperlink" Target="https://jira.datasys.swri.edu/jira/browse/SG-5906" TargetMode="External"/><Relationship Id="rId29" Type="http://schemas.openxmlformats.org/officeDocument/2006/relationships/hyperlink" Target="https://jira.datasys.swri.edu/jira/browse/SG-579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ira.datasys.swri.edu/jira/browse/SG-6008" TargetMode="External"/><Relationship Id="rId11" Type="http://schemas.openxmlformats.org/officeDocument/2006/relationships/hyperlink" Target="https://jira.datasys.swri.edu/jira/browse/SG-5980" TargetMode="External"/><Relationship Id="rId24" Type="http://schemas.openxmlformats.org/officeDocument/2006/relationships/hyperlink" Target="https://jira.datasys.swri.edu/jira/browse/SG-5893" TargetMode="External"/><Relationship Id="rId32" Type="http://schemas.openxmlformats.org/officeDocument/2006/relationships/hyperlink" Target="https://jira.datasys.swri.edu/jira/browse/SG-5725" TargetMode="External"/><Relationship Id="rId5" Type="http://schemas.openxmlformats.org/officeDocument/2006/relationships/hyperlink" Target="https://jira.datasys.swri.edu/jira/browse/SG-6010" TargetMode="External"/><Relationship Id="rId15" Type="http://schemas.openxmlformats.org/officeDocument/2006/relationships/hyperlink" Target="https://jira.datasys.swri.edu/jira/browse/SG-5956" TargetMode="External"/><Relationship Id="rId23" Type="http://schemas.openxmlformats.org/officeDocument/2006/relationships/hyperlink" Target="https://jira.datasys.swri.edu/jira/browse/SG-5894" TargetMode="External"/><Relationship Id="rId28" Type="http://schemas.openxmlformats.org/officeDocument/2006/relationships/hyperlink" Target="https://jira.datasys.swri.edu/jira/browse/SG-5820" TargetMode="External"/><Relationship Id="rId10" Type="http://schemas.openxmlformats.org/officeDocument/2006/relationships/hyperlink" Target="https://jira.datasys.swri.edu/jira/browse/SG-5987" TargetMode="External"/><Relationship Id="rId19" Type="http://schemas.openxmlformats.org/officeDocument/2006/relationships/hyperlink" Target="https://jira.datasys.swri.edu/jira/browse/SG-5920" TargetMode="External"/><Relationship Id="rId31" Type="http://schemas.openxmlformats.org/officeDocument/2006/relationships/hyperlink" Target="https://jira.datasys.swri.edu/jira/browse/SG-5760" TargetMode="External"/><Relationship Id="rId4" Type="http://schemas.openxmlformats.org/officeDocument/2006/relationships/hyperlink" Target="https://jira.datasys.swri.edu/jira/browse/SG-6023" TargetMode="External"/><Relationship Id="rId9" Type="http://schemas.openxmlformats.org/officeDocument/2006/relationships/hyperlink" Target="https://jira.datasys.swri.edu/jira/browse/SG-5990" TargetMode="External"/><Relationship Id="rId14" Type="http://schemas.openxmlformats.org/officeDocument/2006/relationships/hyperlink" Target="https://jira.datasys.swri.edu/jira/browse/SG-5962" TargetMode="External"/><Relationship Id="rId22" Type="http://schemas.openxmlformats.org/officeDocument/2006/relationships/hyperlink" Target="https://jira.datasys.swri.edu/jira/browse/SG-5897" TargetMode="External"/><Relationship Id="rId27" Type="http://schemas.openxmlformats.org/officeDocument/2006/relationships/hyperlink" Target="https://jira.datasys.swri.edu/jira/browse/SG-5841" TargetMode="External"/><Relationship Id="rId30" Type="http://schemas.openxmlformats.org/officeDocument/2006/relationships/hyperlink" Target="https://jira.datasys.swri.edu/jira/browse/SG-5775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82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0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1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07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34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15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85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9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03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403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3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643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7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834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0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74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31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26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99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894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01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2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7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0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00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388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837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528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821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388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807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9FDA1-9EEC-40FA-9495-504BC4AC87F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8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7215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53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9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2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4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Included in HF 6: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SG-6032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Cannot Audit an event to "False Alarm"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SG-6023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-04:00 shows in time of incident line of Executive Notification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SG-6010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Executive Handler keep crashing on some servers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SG-6008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"Find on Map" is gray out for RMS devices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SG-5999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 becomes unresponsive and requires restart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SG-5996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RCA Configuration and Device Permission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SG-5990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 presentation region is missing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0"/>
              </a:rPr>
              <a:t>SG-5987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Creating an Event from a TSS Alarm Assigns no Owner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1"/>
              </a:rPr>
              <a:t>SG-5980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Detector Data Detail Report is not accurate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2"/>
              </a:rPr>
              <a:t>SG-5978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Travel times failing to post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3"/>
              </a:rPr>
              <a:t>SG-5973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Config Editor complains about CPU process thresholds above 100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4"/>
              </a:rPr>
              <a:t>SG-5962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Issues with device uptime reports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5"/>
              </a:rPr>
              <a:t>SG-5956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Auditing Wrong Way Driver Events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6"/>
              </a:rPr>
              <a:t>SG-5953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 Font Auto-Management sending incompatible font numbers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7"/>
              </a:rPr>
              <a:t>SG-5940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Executive Notification don't always generate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8"/>
              </a:rPr>
              <a:t>SG-5936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 Message Format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9"/>
              </a:rPr>
              <a:t>SG-5920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AVL/RR Icon colors not updating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0"/>
              </a:rPr>
              <a:t>SG-5906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SG Slow Performance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1"/>
              </a:rPr>
              <a:t>SG-5900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 list not updating lane closure/opening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2"/>
              </a:rPr>
              <a:t>SG-5897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SAS messages not posting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3"/>
              </a:rPr>
              <a:t>SG-5894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Camera Blocking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4"/>
              </a:rPr>
              <a:t>SG-5893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Auditing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TImestamp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Event Type Doesn't Work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5"/>
              </a:rPr>
              <a:t>SG-5881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DMS Response Plans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6"/>
              </a:rPr>
              <a:t>SG-5874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Response Plan defaulting to 255 priority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7"/>
              </a:rPr>
              <a:t>SG-5841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Shoulder Blocking/Lane Blocking - Clear and Reopen Times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8"/>
              </a:rPr>
              <a:t>SG-5820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Unable to modify event location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9"/>
              </a:rPr>
              <a:t>SG-5791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WWD TAM using the default event type template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0"/>
              </a:rPr>
              <a:t>SG-5775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Various report issues in D5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1"/>
              </a:rPr>
              <a:t>SG-5760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Associated events in the TAM interface do not open the event.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2"/>
              </a:rPr>
              <a:t>SG-5725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Auditing Event Times Does not Work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3"/>
              </a:rPr>
              <a:t>SG-5007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Floodgate message library not loading completely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4"/>
              </a:rPr>
              <a:t>SG-4713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Response Plan dialog appearing to show wrong merged messages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1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4070D-343A-41A8-B8E1-34F3348194F1}" type="slidenum"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1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18EA54E-AB8F-40DB-8CCD-DF6643652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list of SG 8.1 enhancements: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SG-5410 Question about new Executive Notification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SG-3335 Alert the operator when a travel time is double (or some other ratio) the free flow travel time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SG-2510 Indicate removed items in Current Response Plan list prior to plan activation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SG-4209 Use polyline instead of a single point for road closures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SG-4985 Ability to configure response plan search radius by event type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SG-3143 Status Logger Filters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SG-2364 Log username of user that changes device status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SG-564 Remove List Options without Deleting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SG-5065 Add support for authentication via Active Directory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SG-4781 Request update of integrated VLC libraries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SG-3338 Allow floodgates to be scheduled through SAS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SG-3925 Add assigned Beat to Road Ranger information in Event Reports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SG-2493 Icon enhancement for Arterial DMS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SG-5278 Blank Out Signs and Over Height Vehicle Detection Devices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SG-5236 TPS Alarm when a Space has been Occupied for an Extended Time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SG-5470 </a:t>
            </a:r>
            <a:r>
              <a:rPr lang="en-I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Carmanah</a:t>
            </a: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Wrong Way Driver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SG-5327 </a:t>
            </a:r>
            <a:r>
              <a:rPr lang="en-I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TrafficVision</a:t>
            </a: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analytic alerts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I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SG-5303 MH Corbin WWD Integration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9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9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09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6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371605" y="1374150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28594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8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604" y="591955"/>
            <a:ext cx="11429999" cy="511697"/>
          </a:xfrm>
          <a:prstGeom prst="rect">
            <a:avLst/>
          </a:prstGeom>
        </p:spPr>
        <p:txBody>
          <a:bodyPr lIns="0" rIns="0"/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27835"/>
            <a:ext cx="5522085" cy="39956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363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85A9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0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C9D8-1C48-4F93-AA1E-32B7196E7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047F1-34B5-4463-BE5C-685ECA97C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07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99325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0057"/>
            <a:ext cx="11303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39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1565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8603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none" spc="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for Enhancements that will take 2 lines to describe in Detail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854436"/>
            <a:ext cx="11429999" cy="38036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6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37EF0-F480-45F0-ABC7-4810C40BA6E0}"/>
              </a:ext>
            </a:extLst>
          </p:cNvPr>
          <p:cNvSpPr/>
          <p:nvPr userDrawn="1"/>
        </p:nvSpPr>
        <p:spPr>
          <a:xfrm>
            <a:off x="365759" y="1646299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149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0207"/>
            <a:ext cx="11429999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81000" y="2074023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6873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6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304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592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58000">
                <a:srgbClr val="A8AAAD">
                  <a:alpha val="90000"/>
                </a:srgbClr>
              </a:gs>
              <a:gs pos="0">
                <a:srgbClr val="A8AAAD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1066800" y="2216649"/>
            <a:ext cx="10058400" cy="24938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Graphic 16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4971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706831-C66F-4F3A-8FEF-254C7ED14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B85688-AC64-47EE-AE21-726999994E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81000" y="1513676"/>
            <a:ext cx="11429999" cy="414439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5" name="Graphic 3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3A6956-7571-4D24-A42B-ACD22210F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3AADD-4E2F-4C01-B7AB-AADF25685E8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130177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2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79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5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32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14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94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94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3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6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6284085" y="2108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284085" y="1490207"/>
            <a:ext cx="552208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836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92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3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981278"/>
            <a:ext cx="5522085" cy="39414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defRPr/>
            </a:lvl1pPr>
            <a:lvl2pPr marL="457189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Calibri" panose="020F0502020204030204" pitchFamily="34" charset="0"/>
              <a:buChar char="−"/>
              <a:defRPr sz="2400"/>
            </a:lvl2pPr>
            <a:lvl3pPr marL="685783" indent="-228594">
              <a:lnSpc>
                <a:spcPct val="100000"/>
              </a:lnSpc>
              <a:spcBef>
                <a:spcPts val="1800"/>
              </a:spcBef>
              <a:buClr>
                <a:srgbClr val="D82F2A"/>
              </a:buClr>
              <a:buFont typeface="Wingdings" panose="05000000000000000000" pitchFamily="2" charset="2"/>
              <a:buChar char="§"/>
              <a:defRPr/>
            </a:lvl3pPr>
            <a:lvl4pPr marL="914377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ü"/>
              <a:defRPr/>
            </a:lvl4pPr>
            <a:lvl5pPr marL="1142971" indent="-228594">
              <a:lnSpc>
                <a:spcPct val="100000"/>
              </a:lnSpc>
              <a:spcBef>
                <a:spcPts val="1800"/>
              </a:spcBef>
              <a:buClr>
                <a:srgbClr val="008157"/>
              </a:buClr>
              <a:buFont typeface="Wingdings" panose="05000000000000000000" pitchFamily="2" charset="2"/>
              <a:buChar char="Ø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0800" y="1363207"/>
            <a:ext cx="5410200" cy="45452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700057"/>
            <a:ext cx="11430000" cy="4844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400" b="1" i="0" cap="all" spc="200" baseline="0">
                <a:solidFill>
                  <a:srgbClr val="37404D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1490207"/>
            <a:ext cx="5629275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>
                <a:solidFill>
                  <a:srgbClr val="0F70C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9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1209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901" y="-3546"/>
            <a:ext cx="12191999" cy="686154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10000"/>
                  <a:alpha val="70000"/>
                </a:schemeClr>
              </a:gs>
              <a:gs pos="0">
                <a:srgbClr val="37404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849" y="1509802"/>
            <a:ext cx="10872795" cy="7008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00" b="1" cap="all" spc="200" baseline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69849" y="2356763"/>
            <a:ext cx="10872795" cy="9144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8" y="6372869"/>
            <a:ext cx="3078278" cy="4042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38B7C8-9F66-42FA-9444-78B5A627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0CD661-812B-4821-BEA4-6387173DB5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39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327665" y="3027222"/>
            <a:ext cx="7446702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27525" y="4562475"/>
            <a:ext cx="7446963" cy="29720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600" b="1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27525" y="4953314"/>
            <a:ext cx="7446963" cy="33483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400">
                <a:solidFill>
                  <a:srgbClr val="0F70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525" y="6168702"/>
            <a:ext cx="7446963" cy="23513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27525" y="6513814"/>
            <a:ext cx="7446963" cy="20431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Month Day, 201X  |  City, State</a:t>
            </a:r>
          </a:p>
        </p:txBody>
      </p:sp>
    </p:spTree>
    <p:extLst>
      <p:ext uri="{BB962C8B-B14F-4D97-AF65-F5344CB8AC3E}">
        <p14:creationId xmlns:p14="http://schemas.microsoft.com/office/powerpoint/2010/main" val="161007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EB96-E136-41F8-B07C-7AEA9ADA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3A750-9014-4B7E-BA7B-BDA90003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55A17-DF76-4B92-8CBF-9EEEB0DF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0C97-5DA0-4A5A-94F7-960304EF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5995-F6D5-488F-940E-17997B95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2DB5-BDA4-4163-940C-FA3DEA6B3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6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jpg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1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6" r:id="rId3"/>
    <p:sldLayoutId id="2147483675" r:id="rId4"/>
    <p:sldLayoutId id="2147483691" r:id="rId5"/>
    <p:sldLayoutId id="2147483710" r:id="rId6"/>
    <p:sldLayoutId id="2147483697" r:id="rId7"/>
    <p:sldLayoutId id="2147483754" r:id="rId8"/>
    <p:sldLayoutId id="2147483757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6E1DF31-C6A5-4EC6-9839-41B2F7755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t="20579" b="26866"/>
          <a:stretch/>
        </p:blipFill>
        <p:spPr>
          <a:xfrm>
            <a:off x="0" y="0"/>
            <a:ext cx="12192000" cy="67671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2" name="Rectangle 1"/>
          <p:cNvSpPr/>
          <p:nvPr userDrawn="1"/>
        </p:nvSpPr>
        <p:spPr>
          <a:xfrm>
            <a:off x="-7901" y="-608"/>
            <a:ext cx="12199901" cy="685860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5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03A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" y="1180827"/>
            <a:ext cx="11445239" cy="27432"/>
          </a:xfrm>
          <a:prstGeom prst="rect">
            <a:avLst/>
          </a:prstGeom>
          <a:solidFill>
            <a:srgbClr val="D82F2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Graphic 11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 dpi="0" rotWithShape="1">
            <a:blip r:embed="rId7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4BF1DC-0C78-4A16-87F1-08EB281DE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409EC3-0E17-4E47-8B2C-E4D44910652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2" b="120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E203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38936" y="6101698"/>
            <a:ext cx="3867304" cy="626563"/>
            <a:chOff x="4987284" y="320311"/>
            <a:chExt cx="5029515" cy="814859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6740770" y="422566"/>
              <a:ext cx="2934134" cy="260176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Florida Department of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6740768" y="663865"/>
              <a:ext cx="3276031" cy="3202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Lato Thin" panose="020F0502020204030203" pitchFamily="34" charset="0"/>
                  <a:cs typeface="Arial" panose="020B0604020202020204" pitchFamily="34" charset="0"/>
                </a:rPr>
                <a:t>TRANSPORTATION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284" y="320311"/>
              <a:ext cx="1627007" cy="814859"/>
            </a:xfrm>
            <a:prstGeom prst="rect">
              <a:avLst/>
            </a:prstGeom>
          </p:spPr>
        </p:pic>
      </p:grp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0" y="-4009"/>
            <a:ext cx="12187330" cy="5356463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8052" y="1548855"/>
            <a:ext cx="12602421" cy="40468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-37349"/>
            <a:ext cx="11758767" cy="154407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17076" y="998617"/>
            <a:ext cx="9157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sz="2600" b="1" i="0" u="none" strike="noStrike" kern="0" cap="none" spc="100" normalizeH="0" baseline="0" noProof="0" dirty="0">
                <a:ln>
                  <a:noFill/>
                </a:ln>
                <a:solidFill>
                  <a:srgbClr val="A8AAAD"/>
                </a:solidFill>
                <a:effectLst/>
                <a:uLnTx/>
                <a:uFillTx/>
                <a:latin typeface="Arial" panose="020B0604020202020204" pitchFamily="34" charset="0"/>
                <a:ea typeface="Lato Thin" panose="020F0502020204030203" pitchFamily="34" charset="0"/>
                <a:cs typeface="Arial" panose="020B0604020202020204" pitchFamily="34" charset="0"/>
              </a:rPr>
              <a:t>Less Stress When You Drive Express</a:t>
            </a:r>
            <a:endParaRPr lang="en-US" sz="2600" dirty="0">
              <a:solidFill>
                <a:srgbClr val="A8A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02" y="6075950"/>
            <a:ext cx="1321441" cy="5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608"/>
          </a:xfrm>
          <a:prstGeom prst="rect">
            <a:avLst/>
          </a:prstGeom>
          <a:solidFill>
            <a:srgbClr val="A8AAAD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2232" y="57031"/>
            <a:ext cx="3310616" cy="445445"/>
          </a:xfrm>
          <a:prstGeom prst="rect">
            <a:avLst/>
          </a:prstGeom>
          <a:blipFill>
            <a:blip r:embed="rId14">
              <a:alphaModFix amt="25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5" y="6047525"/>
            <a:ext cx="12198096" cy="811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093"/>
          <a:stretch/>
        </p:blipFill>
        <p:spPr>
          <a:xfrm>
            <a:off x="11101861" y="6305978"/>
            <a:ext cx="845363" cy="314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37" y="6305978"/>
            <a:ext cx="922339" cy="4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Tr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MJ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M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Mq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M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NB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N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N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Ni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N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ionpro.com/t/ABslzZpYN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4D577D-3D74-4D65-A619-AD6F532D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147" y="1380068"/>
            <a:ext cx="9541876" cy="2616199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1C005D8-F326-4F45-95C0-96D4E2B7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26, 2021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5A96-B7ED-47FB-A247-AD45E79C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475B8-77E7-4B14-A867-654304C9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9CDDE-46A6-4FA5-A610-3DA300A5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0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SunGuide Release 8.0 Hotfix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35612"/>
            <a:ext cx="10010789" cy="4022977"/>
          </a:xfrm>
        </p:spPr>
        <p:txBody>
          <a:bodyPr>
            <a:normAutofit/>
          </a:bodyPr>
          <a:lstStyle/>
          <a:p>
            <a:r>
              <a:rPr lang="en-US" sz="3200" dirty="0"/>
              <a:t>SG 8.0 Hotfix 6 is planned for release in November.</a:t>
            </a:r>
          </a:p>
          <a:p>
            <a:pPr marL="285750" lvl="1">
              <a:defRPr/>
            </a:pPr>
            <a:r>
              <a:rPr lang="en-US" sz="3200" dirty="0"/>
              <a:t>Includes over 30 bug fixes relating to:</a:t>
            </a:r>
          </a:p>
          <a:p>
            <a:pPr lvl="1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Event Management</a:t>
            </a:r>
          </a:p>
          <a:p>
            <a:pPr lvl="1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Auditing</a:t>
            </a:r>
          </a:p>
          <a:p>
            <a:pPr lvl="1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Configuration Editor</a:t>
            </a:r>
          </a:p>
          <a:p>
            <a:pPr lvl="1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Executive Handler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4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SunGuide Release 8.1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379196"/>
            <a:ext cx="10199023" cy="4956628"/>
          </a:xfrm>
        </p:spPr>
        <p:txBody>
          <a:bodyPr>
            <a:normAutofit/>
          </a:bodyPr>
          <a:lstStyle/>
          <a:p>
            <a:pPr marL="285750" lvl="1">
              <a:defRPr/>
            </a:pPr>
            <a:r>
              <a:rPr lang="en-US" sz="3200" dirty="0"/>
              <a:t>Factory Acceptance Testing held 8/30/21 - 9/2/21.</a:t>
            </a:r>
          </a:p>
          <a:p>
            <a:pPr marL="285750" lvl="1">
              <a:defRPr/>
            </a:pPr>
            <a:r>
              <a:rPr lang="en-US" sz="3200" dirty="0"/>
              <a:t>Received input from the districts on questions arising from FAT at the Big FAT SSUG.</a:t>
            </a:r>
          </a:p>
          <a:p>
            <a:pPr marL="285750" lvl="1">
              <a:defRPr/>
            </a:pPr>
            <a:r>
              <a:rPr lang="en-US" sz="3200" dirty="0"/>
              <a:t>Currently in IV&amp;V Testing.</a:t>
            </a:r>
          </a:p>
          <a:p>
            <a:pPr marL="285750" lvl="1">
              <a:defRPr/>
            </a:pPr>
            <a:r>
              <a:rPr lang="en-US" sz="3200" dirty="0"/>
              <a:t>District Reps invited to participate in IV&amp;V.</a:t>
            </a:r>
          </a:p>
          <a:p>
            <a:pPr marL="285750" lvl="1">
              <a:defRPr/>
            </a:pPr>
            <a:r>
              <a:rPr lang="en-US" sz="3200" dirty="0"/>
              <a:t>Received input from the districts on questions arising from first rounds of IV&amp;V at the recent SSUG.</a:t>
            </a:r>
          </a:p>
          <a:p>
            <a:pPr marL="285750" lvl="1">
              <a:defRPr/>
            </a:pPr>
            <a:r>
              <a:rPr lang="en-US" sz="3200" dirty="0"/>
              <a:t>On track for release within the next two weeks.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6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950" y="1759483"/>
            <a:ext cx="10304164" cy="436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 cut-off for enhancements to be considered for the next major release is January 2022. 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If you have proposed enhancements that need to be prioritized for the next release, please get the Jiras in ASAP.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Contact Christine Shafik if any proposed enhancements need special priority for discussion at upcoming SSUG Meetings.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3E164-1E32-4D78-A80D-D16378D2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5162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2F52C0F-D0D3-402A-8BDD-30BA8384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B31EA934-77DF-4878-B22B-1F84C2B1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0408AB-10A8-47DB-BAC1-2DC87C91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Next Major SunGuide Release</a:t>
            </a:r>
          </a:p>
        </p:txBody>
      </p:sp>
    </p:spTree>
    <p:extLst>
      <p:ext uri="{BB962C8B-B14F-4D97-AF65-F5344CB8AC3E}">
        <p14:creationId xmlns:p14="http://schemas.microsoft.com/office/powerpoint/2010/main" val="2247330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Announcements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95950" y="1160773"/>
            <a:ext cx="10530950" cy="43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 ITN for the Development and Support of the Next Generation Statewide Express Lanes Software (SELS) has been advertised.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The Cone of Silence is in effect!</a:t>
            </a:r>
          </a:p>
          <a:p>
            <a:pPr marL="285750" lvl="1" indent="-285750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Please direct all questions to:</a:t>
            </a:r>
            <a:br>
              <a:rPr lang="en-US" sz="3200" dirty="0"/>
            </a:br>
            <a:r>
              <a:rPr lang="en-US" sz="3200" dirty="0"/>
              <a:t>Sherill Johnson, FDOT Procurement Office</a:t>
            </a:r>
            <a:br>
              <a:rPr lang="en-US" sz="3200" dirty="0"/>
            </a:br>
            <a:r>
              <a:rPr lang="en-US" sz="3200" dirty="0"/>
              <a:t>Phone: (850) 414-4381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7C8E2-2988-4E36-82EE-85A0684F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5162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9CB9997-F07D-4082-B95D-A3F1531C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7F573763-DD74-4E4C-8746-A39D0C89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3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424909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SG-5811 - Search Historical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Reports by FHP CAD &amp; Case#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2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514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reports contain the FHP CAD # but not the Case #.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Neither the CAD # or Case # is searchable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Show the CAD # and Case # on reports that currently have the CAD #.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a filter to the report to allow filtering for either the CAD # or the Case #.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Will initially only be added to reports that have the CAD #.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267949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$4k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65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36146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https://www.questionpro.com/t/ABslzZpTra</a:t>
            </a:r>
            <a:r>
              <a:rPr lang="en-US" u="sng" dirty="0"/>
              <a:t> </a:t>
            </a:r>
            <a:r>
              <a:rPr lang="en-US" b="1" dirty="0">
                <a:solidFill>
                  <a:schemeClr val="accent1"/>
                </a:solidFill>
              </a:rPr>
              <a:t>Enhancement #1: </a:t>
            </a:r>
            <a:r>
              <a:rPr lang="en-US" dirty="0">
                <a:solidFill>
                  <a:srgbClr val="000000"/>
                </a:solidFill>
              </a:rPr>
              <a:t>SG-5811 - Search Historical Reports by FHP CAD &amp; Case#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0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424909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#2: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SG-5561 - Give permitted users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the ability to assign an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active event to a user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4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962149"/>
            <a:ext cx="9802137" cy="1156832"/>
          </a:xfrm>
        </p:spPr>
        <p:txBody>
          <a:bodyPr>
            <a:normAutofit/>
          </a:bodyPr>
          <a:lstStyle/>
          <a:p>
            <a:r>
              <a:rPr lang="en-US" sz="5100" dirty="0"/>
              <a:t>Welcome and Call for Quorum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47067" y="3996267"/>
            <a:ext cx="7455955" cy="138853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Amy DiRusso, P.E., FDOT D3</a:t>
            </a:r>
          </a:p>
          <a:p>
            <a:r>
              <a:rPr lang="en-US" sz="3600" dirty="0"/>
              <a:t>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0E922A-F148-4084-B01E-8283703F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CD0620-B902-473E-B5C9-9A020FC6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Operator can take or release ownership of events.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Allow a user with permissions to assign an event to a user that is logged into the system.</a:t>
            </a:r>
          </a:p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Used to make sure events are picked up by a user and don’t slip through the cracks.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Ownership change will be added to the event chronology.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301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$7k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0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65936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https://www.questionpro.com/t/ABslzZpYMJ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#2: </a:t>
            </a:r>
            <a:r>
              <a:rPr lang="en-US" sz="2800" dirty="0">
                <a:solidFill>
                  <a:srgbClr val="000000"/>
                </a:solidFill>
              </a:rPr>
              <a:t>SG-5561 - Give permitted users the ability to assign an active event to a user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37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424909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#3: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SG-4649 - Keep DMS device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icons on map when using TVT configuration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configuring a Travel Time Link, all icons are removed from the map except the TSS links so the user can choose the links for the travel time.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Make icons visible at all times, but modes will make the icons read only with no context menu.</a:t>
            </a:r>
          </a:p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Icons configuration would still allow users to show/hide icons.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046453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$12k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848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90974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https://www.questionpro.com/t/ABslzZpYMf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#3: </a:t>
            </a:r>
            <a:r>
              <a:rPr lang="en-US" dirty="0">
                <a:solidFill>
                  <a:srgbClr val="000000"/>
                </a:solidFill>
              </a:rPr>
              <a:t>SG-4649 - Keep DMS device icons on map when using TVT configuration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43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424909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#4: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SG-5849 - New Report –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Cameras that haven’t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been used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676772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3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316783"/>
              </p:ext>
            </p:extLst>
          </p:nvPr>
        </p:nvGraphicFramePr>
        <p:xfrm>
          <a:off x="1552046" y="1320801"/>
          <a:ext cx="10018713" cy="492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 – 1:05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 and Call for Quorum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 DiRusso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1:05 – 1:10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Previous Meeting Action Items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 DiRusso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2753728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1:10 – 1:20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SunGuide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Software Update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 Shafik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512779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1:20 – 1:30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SG-5811 - Search Historical Reports by FHP CAD &amp; Case# 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 – 1:40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Enhancement #2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SG-5561 - Give permitted users the ability to assign an active event to a user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2862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1:50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Enhancement #3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SG-4649 - Keep DMS device icons on map when using TVT configuration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 – 2:00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kern="1200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Enhancement #4</a:t>
                      </a: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SG-5849 - New Report – Cameras that haven’t been used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57218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3D223-DF92-44BB-956A-5BC9C70E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14BCD-5334-43FB-B983-46DCC6ED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066590"/>
            <a:ext cx="10007072" cy="594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 – Real Time Check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need was identified to track the operators’ use of cameras.</a:t>
            </a:r>
          </a:p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Each camera will include a flag to indicate if the system should monitor it for use.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real time check would be done on a configurable interval to check that an operator has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PTZ’ed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camera within a configurable time period.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cameras were found to be untouched, a pop-up notification would be sent to the Operator Map of users with permission.</a:t>
            </a:r>
          </a:p>
          <a:p>
            <a:pPr marL="1200150" lvl="2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List of cameras would be sent in the pop-up.</a:t>
            </a:r>
          </a:p>
          <a:p>
            <a:pPr marL="742950" lvl="2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02767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050446"/>
            <a:ext cx="10007072" cy="504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 – Historical Reporting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report would also be generated so that the same information could be reported in report form over a given time period.</a:t>
            </a:r>
          </a:p>
          <a:p>
            <a:pPr marL="1200150" lvl="3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Actions done by the SAS system (scheduled camera movements) would be excluded from the report.</a:t>
            </a:r>
          </a:p>
          <a:p>
            <a:pPr marL="1657350" lvl="4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Should this be considered for the Real-Time Check, as well?</a:t>
            </a:r>
          </a:p>
          <a:p>
            <a:pPr marL="1200150" lvl="3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2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475179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$19k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87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019000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https://www.questionpro.com/t/ABslzZpYMq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#4: </a:t>
            </a:r>
            <a:r>
              <a:rPr lang="en-US" dirty="0">
                <a:solidFill>
                  <a:srgbClr val="000000"/>
                </a:solidFill>
              </a:rPr>
              <a:t>SG-5849 - New Report – Cameras that haven’t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been used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77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947422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#5: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SG-5806 - Adding multiple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activities to a responder at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one time instead of only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one at a time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5199285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1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438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Operator Map,  SPARR, and RRXML, operators and responders can only add one activity at a time.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Allow multiple activities to be added via the Map or through the Road Ranger applications. 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a sort order to the activities to potentially rearrange the list.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743426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$13k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97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568074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https://www.questionpro.com/t/ABslzZpYM2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#5: </a:t>
            </a:r>
            <a:r>
              <a:rPr lang="en-US" dirty="0">
                <a:solidFill>
                  <a:srgbClr val="000000"/>
                </a:solidFill>
              </a:rPr>
              <a:t>SG-5806 - Adding multiple activities to a responder at one time instead of only one at a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2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910292" y="5778631"/>
            <a:ext cx="9818156" cy="50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DC44A8-6F43-4A01-992D-D2D62178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A9E5764F-A42C-426C-9132-11B16A842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887462"/>
              </p:ext>
            </p:extLst>
          </p:nvPr>
        </p:nvGraphicFramePr>
        <p:xfrm>
          <a:off x="1552046" y="1320801"/>
          <a:ext cx="10018713" cy="442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– 2:10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SG-5806 - Adding multiple activities to a responder at one time instead of only one at a time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4283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2:10 – 2:20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SG-5093 - Change the Lane Mapping Icons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2:20 – 2:30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SG-4868 - Associate Free Text Fields with Event Fields in Message Templates (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 – 2:40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SG-5592 - Data Archive is Not Correctly Rolling Up Bin Data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28626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2:40 – 2:50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SG-3225 - RWIS requested enhancements to GUI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2:50 – 3:00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SG-3047 - Multi-select cameras into new video wall window from map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03978-34C0-4C2D-A3D0-C9022C8D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DF1AB3-4A11-4A53-8125-AE68CE91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61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#6: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SG-5093 - Change the Lane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Mapping Icons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59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477109" y="1052639"/>
            <a:ext cx="5010777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of the lane mapping icons have the same icons as other types.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-apple-system"/>
            </a:endParaRPr>
          </a:p>
          <a:p>
            <a:pPr>
              <a:defRPr/>
            </a:pP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Change icons to have a configurable image.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B7CBFC-5522-4F83-B541-1E6A28DD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071" y="1239118"/>
            <a:ext cx="5338502" cy="186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EF517B-A7BF-46CB-A84B-B12B5A6DA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735" y="4167504"/>
            <a:ext cx="5391566" cy="18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8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$15k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792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995787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https://www.questionpro.com/t/ABslzZpYNB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#6: </a:t>
            </a:r>
            <a:r>
              <a:rPr lang="en-US" dirty="0">
                <a:solidFill>
                  <a:srgbClr val="000000"/>
                </a:solidFill>
              </a:rPr>
              <a:t>SG-5093 - Change the Lane Mapping Icons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3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#7: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SG-4868 - Associate Free Text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Fields with Event Fields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in Message Templates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02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19" y="1152589"/>
            <a:ext cx="10093297" cy="223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When a Response Plan template has a tag which doesn’t have data in the event, the tag is removed.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 tag needed some additional text (e.g. preposition), the additional text is not removed with the tag.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1D5B0-738F-4213-9A65-ECA0CB52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84" y="3692588"/>
            <a:ext cx="7036181" cy="19110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8E7698-D392-43E9-AA6D-A6FA20333E62}"/>
              </a:ext>
            </a:extLst>
          </p:cNvPr>
          <p:cNvCxnSpPr/>
          <p:nvPr/>
        </p:nvCxnSpPr>
        <p:spPr>
          <a:xfrm>
            <a:off x="6641768" y="3794333"/>
            <a:ext cx="844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72AB347-A534-48EB-8A9C-6D19344D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65" y="3946756"/>
            <a:ext cx="4119035" cy="11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1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19" y="1191464"/>
            <a:ext cx="10093297" cy="223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Allow the message template to associate static text with template tag. 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 tag is removed, the associated text for the tag would also be removed.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8E7698-D392-43E9-AA6D-A6FA20333E62}"/>
              </a:ext>
            </a:extLst>
          </p:cNvPr>
          <p:cNvCxnSpPr/>
          <p:nvPr/>
        </p:nvCxnSpPr>
        <p:spPr>
          <a:xfrm>
            <a:off x="6641768" y="3794333"/>
            <a:ext cx="8443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96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$12k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69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4113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 flipV="1">
            <a:off x="1875934" y="6286499"/>
            <a:ext cx="9852514" cy="1688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F81BD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80E1738-5306-4956-97D3-74A089F0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343107"/>
              </p:ext>
            </p:extLst>
          </p:nvPr>
        </p:nvGraphicFramePr>
        <p:xfrm>
          <a:off x="1552046" y="1320801"/>
          <a:ext cx="10018713" cy="323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77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3:00 – 3:10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Enhancement #11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SG-5143 - Make Chronology report be able to be generated entirely or only in sections of interest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VOTE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98244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3:10 – 3:20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 8.0 Issues: Root Cause Analysis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Tucker Brown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553642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3:20 – 3:30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SG 8.0 Release: Lessons Learned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Christine Shafik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748023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3:30 – 3:55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Discussion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 DiRusso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3:55 – 4:00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Action Items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 DiRusso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5F734-B424-4890-A4CC-009D3892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2E86E4-6FB6-41E4-ABBF-C03DD2F2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48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https://www.questionpro.com/t/ABslzZpYNM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#7: </a:t>
            </a:r>
            <a:r>
              <a:rPr lang="en-US" dirty="0">
                <a:solidFill>
                  <a:srgbClr val="000000"/>
                </a:solidFill>
              </a:rPr>
              <a:t>SG-4868 - Associate Free Text Fields with Event Fields in Message Templates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71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#8: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SG-5592 - Data Archive is Not Correctly Rolling Up Bin Data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83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526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archiving bin data (volume based on vehicle length) for TSS, the data for rollups is averaged.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Averaging was deemed to be not useful.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data for the bins will be summed and stored along with the rollup.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will replace the averaging in the database.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054582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$6k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32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4212276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https://www.questionpro.com/t/ABslzZpYNS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#8: </a:t>
            </a:r>
            <a:r>
              <a:rPr lang="en-US" dirty="0">
                <a:solidFill>
                  <a:srgbClr val="000000"/>
                </a:solidFill>
              </a:rPr>
              <a:t>SG-5592 - Data Archive is Not Correctly Rolling Up Bin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85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#9: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SG-3225 - RWIS requested enhancements to GUI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390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07714"/>
            <a:ext cx="9280536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 the RWIS icon to indicate the alert status and type of alert (wind, water, snow, etc.).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addition to the field highlighting when a warning or alert threshold is reached, highlight the device name in the status dialog in same color to easier find the device in alert state.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 a filter on the RWIS status dialog for only devices in the alert state.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159712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1" y="1107714"/>
            <a:ext cx="9280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hover text for the RWIS icon should list any measurements in the warning or alert state, including the name and value.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32349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$16k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58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Previous Meeting Action Items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Amy DiRusso, P.E., FDOT D3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307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5125589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https://www.questionpro.com/t/ABslzZpYNi</a:t>
            </a:r>
            <a:r>
              <a:rPr lang="en-US" u="sng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#9: </a:t>
            </a:r>
            <a:r>
              <a:rPr lang="en-US" dirty="0">
                <a:solidFill>
                  <a:srgbClr val="000000"/>
                </a:solidFill>
              </a:rPr>
              <a:t>SG-3225 - RWIS requested enhancements to GUI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023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#10: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SG-3047 - Multi-select cameras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into new video wall 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window from map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0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single camera can be sent to a Desktop video wall and then others can be added later.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map does not support multi-selection of devices.</a:t>
            </a: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Allow a selection of an area on the map. Once selected, the operator would get options for selected icons.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Cameras could be sent to the Desktop video wall.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DMS could be selected for a message to send to all signs.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042363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$11k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4419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9046300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https://www.questionpro.com/t/ABslzZpYNm</a:t>
            </a:r>
            <a:r>
              <a:rPr lang="en-US" u="sng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#10: </a:t>
            </a:r>
            <a:r>
              <a:rPr lang="en-US" dirty="0">
                <a:solidFill>
                  <a:srgbClr val="000000"/>
                </a:solidFill>
              </a:rPr>
              <a:t>SG-3047 - Multi-select cameras into new video wall window from 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31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Enhancement #11: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SG-5143 - Make Chronology report be able to be generated entirely</a:t>
            </a:r>
            <a:br>
              <a:rPr lang="en-US" sz="5400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 or only in sections of interest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684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State and Enhancement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Chronology Report only allows a user to generate the full report.</a:t>
            </a:r>
            <a:endParaRPr lang="en-US" sz="1400" dirty="0">
              <a:latin typeface="-apple-system"/>
            </a:endParaRP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Enhancement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Allow the user to generate the Chronology Report for an event but filter down to specific chronology items. 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Example – Filter down to only the DMS items of the event to run a report on the DMS messages posted for the event.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same functionality to a RISC Chronology Report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7178149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2"/>
            <a:ext cx="10018713" cy="1002126"/>
          </a:xfrm>
        </p:spPr>
        <p:txBody>
          <a:bodyPr>
            <a:normAutofit/>
          </a:bodyPr>
          <a:lstStyle/>
          <a:p>
            <a:r>
              <a:rPr lang="en-US" dirty="0"/>
              <a:t>LOE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3282" y="1437991"/>
            <a:ext cx="9391344" cy="4763332"/>
          </a:xfrm>
        </p:spPr>
        <p:txBody>
          <a:bodyPr>
            <a:normAutofit/>
          </a:bodyPr>
          <a:lstStyle/>
          <a:p>
            <a:r>
              <a:rPr lang="en-US" sz="3600" dirty="0"/>
              <a:t>Estimate: $13k</a:t>
            </a:r>
            <a:endParaRPr lang="en-US" sz="2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DF0C-2EC2-4A13-B271-A9D22E60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48447"/>
          </a:xfrm>
        </p:spPr>
        <p:txBody>
          <a:bodyPr/>
          <a:lstStyle/>
          <a:p>
            <a:r>
              <a:rPr lang="en-US" dirty="0"/>
              <a:t>Previous Meeting Action Items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41F1C8A-5AB4-4050-8901-C3798BBE2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763565"/>
              </p:ext>
            </p:extLst>
          </p:nvPr>
        </p:nvGraphicFramePr>
        <p:xfrm>
          <a:off x="1484311" y="1795981"/>
          <a:ext cx="10018712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934">
                  <a:extLst>
                    <a:ext uri="{9D8B030D-6E8A-4147-A177-3AD203B41FA5}">
                      <a16:colId xmlns:a16="http://schemas.microsoft.com/office/drawing/2014/main" val="2335456925"/>
                    </a:ext>
                  </a:extLst>
                </a:gridCol>
                <a:gridCol w="7582778">
                  <a:extLst>
                    <a:ext uri="{9D8B030D-6E8A-4147-A177-3AD203B41FA5}">
                      <a16:colId xmlns:a16="http://schemas.microsoft.com/office/drawing/2014/main" val="2163280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5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FDOT CO / All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Derek Vollmer asked districts for input on what functionality in the districts’ WWD systems not currently in </a:t>
                      </a:r>
                      <a:r>
                        <a:rPr lang="en-US" dirty="0" err="1"/>
                        <a:t>SunGuide</a:t>
                      </a:r>
                      <a:r>
                        <a:rPr lang="en-US" dirty="0"/>
                        <a:t> or not following specs.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4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FDOT CO / All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 Dunthorn asked districts which </a:t>
                      </a:r>
                      <a:r>
                        <a:rPr lang="en-US" dirty="0" err="1"/>
                        <a:t>SunGuide</a:t>
                      </a:r>
                      <a:r>
                        <a:rPr lang="en-US" dirty="0"/>
                        <a:t> systems are in use to help guide FDOT CO in putting together district team participating in the R8.1 IV&amp;V.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FDOT 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Jennifer Fortunas wants to have further discussions with the </a:t>
                      </a:r>
                      <a:r>
                        <a:rPr lang="en-US" dirty="0" err="1"/>
                        <a:t>SunGuide</a:t>
                      </a:r>
                      <a:r>
                        <a:rPr lang="en-US" dirty="0"/>
                        <a:t> team on how to get access to </a:t>
                      </a:r>
                      <a:r>
                        <a:rPr lang="en-US" dirty="0" err="1"/>
                        <a:t>SunGuide</a:t>
                      </a:r>
                      <a:r>
                        <a:rPr lang="en-US" dirty="0"/>
                        <a:t>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3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FDOT 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Hope asked for a list of supported products to be provided with each release.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42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Tucker Brown to revisit EM response plans and messaging related to one of the presented Jira issues and present details at the design review.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7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districts who wish to volunteer to support R8.1 testing should reach out to Christine.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07087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5EE8-9447-48F3-A28C-264953B1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BCDFB-7A93-4144-BAF0-8A36202F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3D1E-F496-4085-BE51-90D8B61A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677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1221963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80035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>
                <a:solidFill>
                  <a:srgbClr val="FF0000"/>
                </a:solidFill>
              </a:rPr>
              <a:t>VOTE NOW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000375"/>
            <a:ext cx="10018713" cy="279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Select the link for: </a:t>
            </a:r>
            <a:r>
              <a:rPr lang="en-US" u="sng" dirty="0">
                <a:hlinkClick r:id="rId3"/>
              </a:rPr>
              <a:t>https://www.questionpro.com/t/ABslzZpYNs</a:t>
            </a:r>
            <a:r>
              <a:rPr lang="en-US" u="sng" dirty="0"/>
              <a:t> 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Enhancement #11: </a:t>
            </a:r>
            <a:r>
              <a:rPr lang="en-US" dirty="0">
                <a:solidFill>
                  <a:srgbClr val="000000"/>
                </a:solidFill>
              </a:rPr>
              <a:t>SG-5143 - Make Chronology report be able to be generated entirely or only in sections of interest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9205-95E3-4B27-AA18-ABBC9DC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16A3F-198F-4400-964E-7032BB7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683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SG 8.0 Issues: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Root Cause Analysis</a:t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4439268"/>
            <a:ext cx="6988175" cy="754763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264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7.2 and 8.0 Releases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240208"/>
            <a:ext cx="10007072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Both the 7.2 and 8.0 had large enhancements that touched large portions of the system: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7.2</a:t>
            </a:r>
          </a:p>
          <a:p>
            <a:pPr marL="1257300" lvl="3" indent="-34290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 Approaches</a:t>
            </a:r>
          </a:p>
          <a:p>
            <a:pPr marL="1257300" lvl="3" indent="-34290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DMS Font Management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8.0</a:t>
            </a:r>
          </a:p>
          <a:p>
            <a:pPr marL="1257300" lvl="3" indent="-34290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DMS Alignment/Images</a:t>
            </a:r>
          </a:p>
          <a:p>
            <a:pPr marL="1257300" lvl="3" indent="-34290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RCA</a:t>
            </a:r>
          </a:p>
          <a:p>
            <a:pPr marL="1257300" lvl="3" indent="-34290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Timezone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6847892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Root Cause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714B3E2-B0B8-44D8-91C2-DB813027D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476892"/>
              </p:ext>
            </p:extLst>
          </p:nvPr>
        </p:nvGraphicFramePr>
        <p:xfrm>
          <a:off x="1054449" y="931179"/>
          <a:ext cx="10083103" cy="523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24338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142932"/>
            <a:ext cx="10007072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58% of all issues found were related to the major changes to 7.2 or 8.0.</a:t>
            </a: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32% of issues were not related to 8.0 and were existing software issues.</a:t>
            </a: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10% of issues were from small enhancements from 8.0.</a:t>
            </a: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3094447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5108682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368" y="1187405"/>
            <a:ext cx="10421655" cy="331927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SG 8.0 Release: </a:t>
            </a:r>
            <a:br>
              <a:rPr lang="en-US" sz="5400" b="1" dirty="0">
                <a:solidFill>
                  <a:schemeClr val="accent1"/>
                </a:solidFill>
              </a:rPr>
            </a:br>
            <a:r>
              <a:rPr lang="en-US" sz="5400" b="1" dirty="0">
                <a:solidFill>
                  <a:schemeClr val="accent1"/>
                </a:solidFill>
              </a:rPr>
              <a:t>Lessons Learned </a:t>
            </a:r>
            <a:br>
              <a:rPr lang="en-US" sz="5400" b="1" dirty="0">
                <a:solidFill>
                  <a:schemeClr val="accent1"/>
                </a:solidFill>
              </a:rPr>
            </a:b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58AEF6-D900-4998-8539-3E42AC34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75706966-5222-4635-AE9C-391C5A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7E6CDF1C-C589-410E-B445-6070B79C108E}"/>
              </a:ext>
            </a:extLst>
          </p:cNvPr>
          <p:cNvSpPr txBox="1">
            <a:spLocks/>
          </p:cNvSpPr>
          <p:nvPr/>
        </p:nvSpPr>
        <p:spPr>
          <a:xfrm>
            <a:off x="5740256" y="4479694"/>
            <a:ext cx="6343794" cy="1587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Christine Shafik, P.E. </a:t>
            </a:r>
          </a:p>
          <a:p>
            <a:pPr algn="l"/>
            <a:r>
              <a:rPr lang="en-US" sz="3200" dirty="0"/>
              <a:t>State TSM&amp;O Software Engineer</a:t>
            </a:r>
          </a:p>
        </p:txBody>
      </p:sp>
    </p:spTree>
    <p:extLst>
      <p:ext uri="{BB962C8B-B14F-4D97-AF65-F5344CB8AC3E}">
        <p14:creationId xmlns:p14="http://schemas.microsoft.com/office/powerpoint/2010/main" val="12827614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Lessons Learned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1349068"/>
            <a:ext cx="9660709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Included more regression testing in IV&amp;V.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Provided IV&amp;V test cases to SwRI.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Expanded IV&amp;V testing to two different versions of SQL server and two different versions of Windows server.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Added a tester from district operations to assist in conducting IV&amp;V.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10948405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Lessons Learned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2083632" y="1349068"/>
            <a:ext cx="8664315" cy="357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Invited representatives from the districts to participate in IV&amp;V </a:t>
            </a:r>
          </a:p>
          <a:p>
            <a:pPr marL="0"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(both dry runs and formal IV&amp;V).</a:t>
            </a:r>
          </a:p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Will have one pilot deployment of SunGuide 8.1 before statewide release.</a:t>
            </a:r>
          </a:p>
          <a:p>
            <a:pPr marL="285750" lvl="1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238088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SunGuide Software Update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59229" y="3429000"/>
            <a:ext cx="6343794" cy="158761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Christine Shafik, P.E. </a:t>
            </a:r>
          </a:p>
          <a:p>
            <a:pPr algn="l"/>
            <a:r>
              <a:rPr lang="en-US" sz="3200" dirty="0"/>
              <a:t>State TSM&amp;O Software Engineer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96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595120" y="9519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595120" y="2477057"/>
            <a:ext cx="10007072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Release 8.1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release does not contain ANY widespread code change over many subsystems.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Risk for this release should be LOW.</a:t>
            </a:r>
          </a:p>
          <a:p>
            <a:pPr marL="742950" lvl="2" indent="-285750" defTabSz="45720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A54F580-C2C9-42F5-BA99-44C13536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E65A379-A96A-4E57-AF4F-797243EC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</p:spTree>
    <p:extLst>
      <p:ext uri="{BB962C8B-B14F-4D97-AF65-F5344CB8AC3E}">
        <p14:creationId xmlns:p14="http://schemas.microsoft.com/office/powerpoint/2010/main" val="30285592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1A4A9-0E38-4470-B6DB-4E06041E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852159-B48C-4A21-8B9D-69DCE948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0B6BDA-67D9-4FEE-ABAA-0E7F5DD1D64A}"/>
              </a:ext>
            </a:extLst>
          </p:cNvPr>
          <p:cNvSpPr txBox="1">
            <a:spLocks/>
          </p:cNvSpPr>
          <p:nvPr/>
        </p:nvSpPr>
        <p:spPr>
          <a:xfrm>
            <a:off x="1484310" y="1309511"/>
            <a:ext cx="10018713" cy="35179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QUESTIONS?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8807199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Open Discussion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59229" y="3429000"/>
            <a:ext cx="6343794" cy="1587617"/>
          </a:xfrm>
        </p:spPr>
        <p:txBody>
          <a:bodyPr>
            <a:normAutofit/>
          </a:bodyPr>
          <a:lstStyle/>
          <a:p>
            <a:r>
              <a:rPr lang="en-US" sz="3600" dirty="0"/>
              <a:t>Amy DiRusso, P.E., FDOT D3</a:t>
            </a:r>
          </a:p>
          <a:p>
            <a:r>
              <a:rPr lang="en-US" sz="3600" dirty="0"/>
              <a:t>CMB Chairman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436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rmAutofit/>
          </a:bodyPr>
          <a:lstStyle/>
          <a:p>
            <a:r>
              <a:rPr lang="en-US" sz="5400" dirty="0"/>
              <a:t>Review of Action Items</a:t>
            </a:r>
            <a:br>
              <a:rPr lang="en-US" sz="5400" dirty="0"/>
            </a:b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59229" y="3429000"/>
            <a:ext cx="6343794" cy="1587617"/>
          </a:xfrm>
        </p:spPr>
        <p:txBody>
          <a:bodyPr>
            <a:normAutofit/>
          </a:bodyPr>
          <a:lstStyle/>
          <a:p>
            <a:r>
              <a:rPr lang="en-US" sz="3600" dirty="0"/>
              <a:t>Amy DiRusso, P.E., FDOT D3</a:t>
            </a:r>
          </a:p>
          <a:p>
            <a:r>
              <a:rPr lang="en-US" sz="3600" dirty="0"/>
              <a:t>CMB Chairman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900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1DE298-D442-4AD4-8AD4-A59C5FBD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Nice 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5C971-4E81-4C28-A00D-21C64B24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10/26/2021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D5292-41C5-495F-BB31-5D9552D4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52AB0-782B-4EF6-B65E-AC75D361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1026" name="Picture 2" descr="Smiley Face with Shades Circle Button | Magnet America">
            <a:extLst>
              <a:ext uri="{FF2B5EF4-FFF2-40B4-BE49-F238E27FC236}">
                <a16:creationId xmlns:a16="http://schemas.microsoft.com/office/drawing/2014/main" id="{A1B47C28-32DD-4A65-BB0E-E57B351E9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3" b="93750" l="7500" r="93500">
                        <a14:foregroundMark x1="9333" y1="64250" x2="9083" y2="39250"/>
                        <a14:foregroundMark x1="9083" y1="39250" x2="13917" y2="27000"/>
                        <a14:foregroundMark x1="13917" y1="27000" x2="21750" y2="18417"/>
                        <a14:foregroundMark x1="7500" y1="42917" x2="7500" y2="57667"/>
                        <a14:foregroundMark x1="46167" y1="91417" x2="56083" y2="91417"/>
                        <a14:foregroundMark x1="51583" y1="93833" x2="45500" y2="93833"/>
                        <a14:foregroundMark x1="93500" y1="57667" x2="93500" y2="42250"/>
                        <a14:foregroundMark x1="56667" y1="7333" x2="41000" y2="7917"/>
                        <a14:foregroundMark x1="88333" y1="33500" x2="86250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30" y="2054957"/>
            <a:ext cx="3990474" cy="39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3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24" y="260291"/>
            <a:ext cx="9412232" cy="1275901"/>
          </a:xfrm>
        </p:spPr>
        <p:txBody>
          <a:bodyPr>
            <a:normAutofit/>
          </a:bodyPr>
          <a:lstStyle/>
          <a:p>
            <a:r>
              <a:rPr lang="en-US" dirty="0"/>
              <a:t>SunGuide 8.0 Release and Hotfixes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234" y="1535610"/>
            <a:ext cx="10010789" cy="4490139"/>
          </a:xfrm>
        </p:spPr>
        <p:txBody>
          <a:bodyPr>
            <a:normAutofit/>
          </a:bodyPr>
          <a:lstStyle/>
          <a:p>
            <a:r>
              <a:rPr lang="en-US" sz="3200" dirty="0"/>
              <a:t>SG 8.0 released to districts - 12/17/2020</a:t>
            </a:r>
          </a:p>
          <a:p>
            <a:r>
              <a:rPr lang="en-US" sz="3200" dirty="0"/>
              <a:t>SG 8.0 Hotfix 1 released to districts – 1/22/2021</a:t>
            </a:r>
          </a:p>
          <a:p>
            <a:r>
              <a:rPr lang="en-US" sz="3200" dirty="0"/>
              <a:t>SG 8.0 Hotfix 2 released to districts – 3/3/2021</a:t>
            </a:r>
          </a:p>
          <a:p>
            <a:r>
              <a:rPr lang="en-US" sz="3200" dirty="0"/>
              <a:t>SG 8.0 Hotfix 3 released to districts – 4/9/2021</a:t>
            </a:r>
          </a:p>
          <a:p>
            <a:r>
              <a:rPr lang="en-US" sz="3200" dirty="0"/>
              <a:t>SG 8.0 Hotfix 4 released to districts – 5/6/2021</a:t>
            </a:r>
          </a:p>
          <a:p>
            <a:r>
              <a:rPr lang="en-US" sz="3200" dirty="0"/>
              <a:t>SG 8.0 Hotfix 5 released to districts – 8/20/2021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10/26/2021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76539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2.xml><?xml version="1.0" encoding="utf-8"?>
<a:theme xmlns:a="http://schemas.openxmlformats.org/drawingml/2006/main" name="1_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DOT Botto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F6102D-405F-4EB8-B7D9-73DE20746B9F}" vid="{291C6033-C86F-4477-9155-607F673C8000}"/>
    </a:ext>
  </a:extLst>
</a:theme>
</file>

<file path=ppt/theme/theme7.xml><?xml version="1.0" encoding="utf-8"?>
<a:theme xmlns:a="http://schemas.openxmlformats.org/drawingml/2006/main" name="2_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AFE2FC462514EA060B24755137D17" ma:contentTypeVersion="4" ma:contentTypeDescription="Create a new document." ma:contentTypeScope="" ma:versionID="f7545fe968fc21eb7bd398ecc79a3b74">
  <xsd:schema xmlns:xsd="http://www.w3.org/2001/XMLSchema" xmlns:xs="http://www.w3.org/2001/XMLSchema" xmlns:p="http://schemas.microsoft.com/office/2006/metadata/properties" xmlns:ns3="3cf3398b-5f59-4be1-814f-f4e1ac427385" targetNamespace="http://schemas.microsoft.com/office/2006/metadata/properties" ma:root="true" ma:fieldsID="f901894b775fff8d2fef7c32d2198300" ns3:_="">
    <xsd:import namespace="3cf3398b-5f59-4be1-814f-f4e1ac4273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3398b-5f59-4be1-814f-f4e1ac427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CCE15B-CF4F-4BCD-8E62-4D86746865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C3A322-3BCD-43E2-A3F0-892036F18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3398b-5f59-4be1-814f-f4e1ac427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D5B1F-EA02-4D68-82C2-285079649FCA}">
  <ds:schemaRefs>
    <ds:schemaRef ds:uri="http://purl.org/dc/terms/"/>
    <ds:schemaRef ds:uri="http://schemas.openxmlformats.org/package/2006/metadata/core-properties"/>
    <ds:schemaRef ds:uri="http://purl.org/dc/dcmitype/"/>
    <ds:schemaRef ds:uri="3cf3398b-5f59-4be1-814f-f4e1ac42738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68387</TotalTime>
  <Words>3526</Words>
  <Application>Microsoft Office PowerPoint</Application>
  <PresentationFormat>Widescreen</PresentationFormat>
  <Paragraphs>728</Paragraphs>
  <Slides>84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-apple-system</vt:lpstr>
      <vt:lpstr>Arial</vt:lpstr>
      <vt:lpstr>Calibri</vt:lpstr>
      <vt:lpstr>Courier New</vt:lpstr>
      <vt:lpstr>Times New Roman</vt:lpstr>
      <vt:lpstr>Wingdings</vt:lpstr>
      <vt:lpstr>FDOT Bottom Logo</vt:lpstr>
      <vt:lpstr>1_FDOT Bottom Logo</vt:lpstr>
      <vt:lpstr>1_Custom Design</vt:lpstr>
      <vt:lpstr>Custom Design</vt:lpstr>
      <vt:lpstr>Custom Design</vt:lpstr>
      <vt:lpstr>FDOT Bottom Logo</vt:lpstr>
      <vt:lpstr>2_Parallax</vt:lpstr>
      <vt:lpstr>Change Management Board</vt:lpstr>
      <vt:lpstr>Welcome and Call for Quorum</vt:lpstr>
      <vt:lpstr>Agenda</vt:lpstr>
      <vt:lpstr>Agenda</vt:lpstr>
      <vt:lpstr>Agenda</vt:lpstr>
      <vt:lpstr>Previous Meeting Action Items </vt:lpstr>
      <vt:lpstr>Previous Meeting Action Items</vt:lpstr>
      <vt:lpstr>SunGuide Software Update </vt:lpstr>
      <vt:lpstr>SunGuide 8.0 Release and Hotfixes</vt:lpstr>
      <vt:lpstr>SunGuide Release 8.0 Hotfix 6</vt:lpstr>
      <vt:lpstr>SunGuide Release 8.1</vt:lpstr>
      <vt:lpstr>Next Major SunGuide Release</vt:lpstr>
      <vt:lpstr>PowerPoint Presentation</vt:lpstr>
      <vt:lpstr>Enhancement #1:  SG-5811 - Search Historical  Reports by FHP CAD &amp; Case#</vt:lpstr>
      <vt:lpstr>PowerPoint Presentation</vt:lpstr>
      <vt:lpstr>LOE</vt:lpstr>
      <vt:lpstr>PowerPoint Presentation</vt:lpstr>
      <vt:lpstr>VOTE NOW  </vt:lpstr>
      <vt:lpstr>Enhancement #2:  SG-5561 - Give permitted users  the ability to assign an  active event to a user</vt:lpstr>
      <vt:lpstr>PowerPoint Presentation</vt:lpstr>
      <vt:lpstr>LOE</vt:lpstr>
      <vt:lpstr>PowerPoint Presentation</vt:lpstr>
      <vt:lpstr>VOTE NOW  </vt:lpstr>
      <vt:lpstr>Enhancement #3:  SG-4649 - Keep DMS device  icons on map when using TVT configuration</vt:lpstr>
      <vt:lpstr>PowerPoint Presentation</vt:lpstr>
      <vt:lpstr>LOE</vt:lpstr>
      <vt:lpstr>PowerPoint Presentation</vt:lpstr>
      <vt:lpstr>VOTE NOW  </vt:lpstr>
      <vt:lpstr>Enhancement #4:  SG-5849 - New Report –  Cameras that haven’t  been used</vt:lpstr>
      <vt:lpstr>PowerPoint Presentation</vt:lpstr>
      <vt:lpstr>PowerPoint Presentation</vt:lpstr>
      <vt:lpstr>LOE</vt:lpstr>
      <vt:lpstr>PowerPoint Presentation</vt:lpstr>
      <vt:lpstr>VOTE NOW  </vt:lpstr>
      <vt:lpstr>Enhancement #5:  SG-5806 - Adding multiple  activities to a responder at  one time instead of only  one at a time</vt:lpstr>
      <vt:lpstr>PowerPoint Presentation</vt:lpstr>
      <vt:lpstr>LOE</vt:lpstr>
      <vt:lpstr>PowerPoint Presentation</vt:lpstr>
      <vt:lpstr>VOTE NOW  </vt:lpstr>
      <vt:lpstr>Enhancement #6:  SG-5093 - Change the Lane  Mapping Icons</vt:lpstr>
      <vt:lpstr>PowerPoint Presentation</vt:lpstr>
      <vt:lpstr>LOE</vt:lpstr>
      <vt:lpstr>PowerPoint Presentation</vt:lpstr>
      <vt:lpstr>VOTE NOW  </vt:lpstr>
      <vt:lpstr>Enhancement #7:  SG-4868 - Associate Free Text  Fields with Event Fields  in Message Templates</vt:lpstr>
      <vt:lpstr>PowerPoint Presentation</vt:lpstr>
      <vt:lpstr>PowerPoint Presentation</vt:lpstr>
      <vt:lpstr>LOE</vt:lpstr>
      <vt:lpstr>PowerPoint Presentation</vt:lpstr>
      <vt:lpstr>VOTE NOW  </vt:lpstr>
      <vt:lpstr>Enhancement #8:  SG-5592 - Data Archive is Not Correctly Rolling Up Bin Data</vt:lpstr>
      <vt:lpstr>PowerPoint Presentation</vt:lpstr>
      <vt:lpstr>LOE</vt:lpstr>
      <vt:lpstr>PowerPoint Presentation</vt:lpstr>
      <vt:lpstr>VOTE NOW  </vt:lpstr>
      <vt:lpstr>Enhancement #9:  SG-3225 - RWIS requested enhancements to GUI</vt:lpstr>
      <vt:lpstr>PowerPoint Presentation</vt:lpstr>
      <vt:lpstr>PowerPoint Presentation</vt:lpstr>
      <vt:lpstr>LOE</vt:lpstr>
      <vt:lpstr>PowerPoint Presentation</vt:lpstr>
      <vt:lpstr>VOTE NOW  </vt:lpstr>
      <vt:lpstr>Enhancement #10:  SG-3047 - Multi-select cameras  into new video wall  window from map</vt:lpstr>
      <vt:lpstr>PowerPoint Presentation</vt:lpstr>
      <vt:lpstr>LOE</vt:lpstr>
      <vt:lpstr>PowerPoint Presentation</vt:lpstr>
      <vt:lpstr>VOTE NOW  </vt:lpstr>
      <vt:lpstr>Enhancement #11:  SG-5143 - Make Chronology report be able to be generated entirely  or only in sections of interest</vt:lpstr>
      <vt:lpstr>PowerPoint Presentation</vt:lpstr>
      <vt:lpstr>LOE</vt:lpstr>
      <vt:lpstr>PowerPoint Presentation</vt:lpstr>
      <vt:lpstr>VOTE NOW  </vt:lpstr>
      <vt:lpstr>SG 8.0 Issues:  Root Cause Analysis </vt:lpstr>
      <vt:lpstr>PowerPoint Presentation</vt:lpstr>
      <vt:lpstr>PowerPoint Presentation</vt:lpstr>
      <vt:lpstr>PowerPoint Presentation</vt:lpstr>
      <vt:lpstr>PowerPoint Presentation</vt:lpstr>
      <vt:lpstr>SG 8.0 Release:  Lessons Learned  </vt:lpstr>
      <vt:lpstr>PowerPoint Presentation</vt:lpstr>
      <vt:lpstr>PowerPoint Presentation</vt:lpstr>
      <vt:lpstr>PowerPoint Presentation</vt:lpstr>
      <vt:lpstr>PowerPoint Presentation</vt:lpstr>
      <vt:lpstr>Open Discussion </vt:lpstr>
      <vt:lpstr>Review of Action Items 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Matherne</dc:creator>
  <cp:keywords/>
  <cp:lastModifiedBy>John Hope</cp:lastModifiedBy>
  <cp:revision>1275</cp:revision>
  <cp:lastPrinted>2019-09-18T13:05:31Z</cp:lastPrinted>
  <dcterms:created xsi:type="dcterms:W3CDTF">2016-04-12T19:02:04Z</dcterms:created>
  <dcterms:modified xsi:type="dcterms:W3CDTF">2021-10-22T17:49:53Z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0x010100184AFE2FC462514EA060B24755137D17</vt:lpwstr>
  </property>
  <property fmtid="{D5CDD505-2E9C-101B-9397-08002B2CF9AE}" pid="3" name="Working Status">
    <vt:lpwstr>Active</vt:lpwstr>
  </property>
  <property fmtid="{D5CDD505-2E9C-101B-9397-08002B2CF9AE}" pid="4" name="Draft Status">
    <vt:lpwstr>;#Draft;#</vt:lpwstr>
  </property>
</Properties>
</file>