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handoutMasterIdLst>
    <p:handoutMasterId r:id="rId23"/>
  </p:handoutMasterIdLst>
  <p:sldIdLst>
    <p:sldId id="385" r:id="rId2"/>
    <p:sldId id="499" r:id="rId3"/>
    <p:sldId id="500" r:id="rId4"/>
    <p:sldId id="502" r:id="rId5"/>
    <p:sldId id="503" r:id="rId6"/>
    <p:sldId id="501" r:id="rId7"/>
    <p:sldId id="504" r:id="rId8"/>
    <p:sldId id="505" r:id="rId9"/>
    <p:sldId id="521" r:id="rId10"/>
    <p:sldId id="508" r:id="rId11"/>
    <p:sldId id="509" r:id="rId12"/>
    <p:sldId id="510" r:id="rId13"/>
    <p:sldId id="511" r:id="rId14"/>
    <p:sldId id="512" r:id="rId15"/>
    <p:sldId id="513" r:id="rId16"/>
    <p:sldId id="515" r:id="rId17"/>
    <p:sldId id="514" r:id="rId18"/>
    <p:sldId id="516" r:id="rId19"/>
    <p:sldId id="518" r:id="rId20"/>
    <p:sldId id="520" r:id="rId2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E4D6C5-0CE4-4519-88E3-556790433D2A}">
          <p14:sldIdLst>
            <p14:sldId id="385"/>
            <p14:sldId id="499"/>
            <p14:sldId id="500"/>
            <p14:sldId id="502"/>
            <p14:sldId id="503"/>
            <p14:sldId id="501"/>
            <p14:sldId id="504"/>
            <p14:sldId id="505"/>
            <p14:sldId id="521"/>
            <p14:sldId id="508"/>
            <p14:sldId id="509"/>
            <p14:sldId id="510"/>
            <p14:sldId id="511"/>
            <p14:sldId id="512"/>
            <p14:sldId id="513"/>
            <p14:sldId id="515"/>
            <p14:sldId id="514"/>
            <p14:sldId id="516"/>
            <p14:sldId id="518"/>
            <p14:sldId id="52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 P. Packard" initials="CPP" lastIdx="7" clrIdx="0">
    <p:extLst>
      <p:ext uri="{19B8F6BF-5375-455C-9EA6-DF929625EA0E}">
        <p15:presenceInfo xmlns:p15="http://schemas.microsoft.com/office/powerpoint/2012/main" userId="S-1-5-21-2940023445-2052603907-4043798523-1169" providerId="AD"/>
      </p:ext>
    </p:extLst>
  </p:cmAuthor>
  <p:cmAuthor id="2" name="Moser, Kelli" initials="KD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1B396F"/>
    <a:srgbClr val="1F4283"/>
    <a:srgbClr val="050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4660"/>
  </p:normalViewPr>
  <p:slideViewPr>
    <p:cSldViewPr snapToGrid="0">
      <p:cViewPr varScale="1">
        <p:scale>
          <a:sx n="118" d="100"/>
          <a:sy n="118" d="100"/>
        </p:scale>
        <p:origin x="126" y="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FFFFC65B-9DB3-447A-B124-A738FD9C8185}" type="datetimeFigureOut">
              <a:rPr lang="en-US" smtClean="0"/>
              <a:pPr/>
              <a:t>3/4/2021</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24B06F28-850F-4070-BAFD-8C1D8F86B5EE}" type="slidenum">
              <a:rPr lang="en-US" smtClean="0"/>
              <a:pPr/>
              <a:t>‹#›</a:t>
            </a:fld>
            <a:endParaRPr lang="en-US"/>
          </a:p>
        </p:txBody>
      </p:sp>
    </p:spTree>
    <p:extLst>
      <p:ext uri="{BB962C8B-B14F-4D97-AF65-F5344CB8AC3E}">
        <p14:creationId xmlns:p14="http://schemas.microsoft.com/office/powerpoint/2010/main" val="545887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6382BCBC-BC1F-49FF-9795-0DF8221B8526}" type="datetimeFigureOut">
              <a:rPr lang="en-US" smtClean="0"/>
              <a:pPr/>
              <a:t>3/4/2021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7224070D-343A-41A8-B8E1-34F3348194F1}" type="slidenum">
              <a:rPr lang="en-US" smtClean="0"/>
              <a:pPr/>
              <a:t>‹#›</a:t>
            </a:fld>
            <a:endParaRPr lang="en-US"/>
          </a:p>
        </p:txBody>
      </p:sp>
    </p:spTree>
    <p:extLst>
      <p:ext uri="{BB962C8B-B14F-4D97-AF65-F5344CB8AC3E}">
        <p14:creationId xmlns:p14="http://schemas.microsoft.com/office/powerpoint/2010/main" val="148347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C00000"/>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1F4283"/>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1B396F"/>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A40000"/>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C00000"/>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1F4283"/>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a:t>05/11/2015</a:t>
            </a:r>
            <a:endParaRPr lang="en-US" dirty="0"/>
          </a:p>
        </p:txBody>
      </p:sp>
      <p:sp>
        <p:nvSpPr>
          <p:cNvPr id="5" name="Footer Placeholder 4"/>
          <p:cNvSpPr>
            <a:spLocks noGrp="1"/>
          </p:cNvSpPr>
          <p:nvPr>
            <p:ph type="ftr" sz="quarter" idx="11"/>
          </p:nvPr>
        </p:nvSpPr>
        <p:spPr>
          <a:xfrm>
            <a:off x="5332412" y="6151628"/>
            <a:ext cx="4324044" cy="365125"/>
          </a:xfrm>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4"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05/11/2015</a:t>
            </a:r>
            <a:endParaRPr lang="en-US" dirty="0"/>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05/11/2015</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05/11/2015</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05/11/2015</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05/11/2015</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r>
              <a:rPr lang="en-US"/>
              <a:t>05/11/2015</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05/11/2015</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05/11/2015</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chor="ct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732656" y="6201323"/>
            <a:ext cx="1143000" cy="365125"/>
          </a:xfrm>
        </p:spPr>
        <p:txBody>
          <a:bodyPr/>
          <a:lstStyle>
            <a:lvl1pPr>
              <a:defRPr/>
            </a:lvl1pPr>
          </a:lstStyle>
          <a:p>
            <a:r>
              <a:rPr lang="en-US"/>
              <a:t>05/11/2015</a:t>
            </a:r>
            <a:endParaRPr lang="en-US" dirty="0"/>
          </a:p>
        </p:txBody>
      </p:sp>
      <p:sp>
        <p:nvSpPr>
          <p:cNvPr id="5" name="Footer Placeholder 4"/>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6" name="Slide Number Placeholder 5"/>
          <p:cNvSpPr>
            <a:spLocks noGrp="1"/>
          </p:cNvSpPr>
          <p:nvPr>
            <p:ph type="sldNum" sz="quarter" idx="12"/>
          </p:nvPr>
        </p:nvSpPr>
        <p:spPr>
          <a:xfrm>
            <a:off x="10951856" y="6185179"/>
            <a:ext cx="551167" cy="365125"/>
          </a:xfrm>
        </p:spPr>
        <p:txBody>
          <a:bodyPr/>
          <a:lstStyle/>
          <a:p>
            <a:fld id="{D57F1E4F-1CFF-5643-939E-217C01CDF565}" type="slidenum">
              <a:rPr lang="en-US" dirty="0"/>
              <a:pPr/>
              <a:t>‹#›</a:t>
            </a:fld>
            <a:endParaRPr lang="en-US" dirty="0"/>
          </a:p>
        </p:txBody>
      </p:sp>
      <p:pic>
        <p:nvPicPr>
          <p:cNvPr id="7"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9732656" y="6161567"/>
            <a:ext cx="1143000" cy="365125"/>
          </a:xfrm>
        </p:spPr>
        <p:txBody>
          <a:bodyPr/>
          <a:lstStyle/>
          <a:p>
            <a:r>
              <a:rPr lang="en-US"/>
              <a:t>05/11/2015</a:t>
            </a:r>
            <a:endParaRPr lang="en-US" dirty="0"/>
          </a:p>
        </p:txBody>
      </p:sp>
      <p:sp>
        <p:nvSpPr>
          <p:cNvPr id="8" name="Slide Number Placeholder 7"/>
          <p:cNvSpPr>
            <a:spLocks noGrp="1"/>
          </p:cNvSpPr>
          <p:nvPr>
            <p:ph type="sldNum" sz="quarter" idx="11"/>
          </p:nvPr>
        </p:nvSpPr>
        <p:spPr>
          <a:xfrm>
            <a:off x="10951856" y="6161567"/>
            <a:ext cx="551167" cy="365125"/>
          </a:xfrm>
        </p:spPr>
        <p:txBody>
          <a:bodyPr/>
          <a:lstStyle/>
          <a:p>
            <a:fld id="{D57F1E4F-1CFF-5643-939E-217C01CDF565}" type="slidenum">
              <a:rPr lang="en-US" smtClean="0"/>
              <a:pPr/>
              <a:t>‹#›</a:t>
            </a:fld>
            <a:endParaRPr lang="en-US" dirty="0"/>
          </a:p>
        </p:txBody>
      </p:sp>
      <p:sp>
        <p:nvSpPr>
          <p:cNvPr id="9" name="Footer Placeholder 8"/>
          <p:cNvSpPr>
            <a:spLocks noGrp="1"/>
          </p:cNvSpPr>
          <p:nvPr>
            <p:ph type="ftr" sz="quarter" idx="12"/>
          </p:nvPr>
        </p:nvSpPr>
        <p:spPr>
          <a:xfrm>
            <a:off x="2572279" y="6161567"/>
            <a:ext cx="7084177" cy="365125"/>
          </a:xfrm>
        </p:spPr>
        <p:txBody>
          <a:bodyPr/>
          <a:lstStyle/>
          <a:p>
            <a:r>
              <a:rPr lang="en-US"/>
              <a:t>Change Management Board</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9732656" y="6201323"/>
            <a:ext cx="1143000" cy="365125"/>
          </a:xfrm>
        </p:spPr>
        <p:txBody>
          <a:bodyPr/>
          <a:lstStyle>
            <a:lvl1pPr>
              <a:defRPr/>
            </a:lvl1pPr>
          </a:lstStyle>
          <a:p>
            <a:r>
              <a:rPr lang="en-US"/>
              <a:t>05/11/2015</a:t>
            </a:r>
            <a:endParaRPr lang="en-US" dirty="0"/>
          </a:p>
        </p:txBody>
      </p:sp>
      <p:sp>
        <p:nvSpPr>
          <p:cNvPr id="6" name="Footer Placeholder 5"/>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7" name="Slide Number Placeholder 6"/>
          <p:cNvSpPr>
            <a:spLocks noGrp="1"/>
          </p:cNvSpPr>
          <p:nvPr>
            <p:ph type="sldNum" sz="quarter" idx="12"/>
          </p:nvPr>
        </p:nvSpPr>
        <p:spPr>
          <a:xfrm>
            <a:off x="10951856" y="6201323"/>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732656" y="6181445"/>
            <a:ext cx="1143000" cy="365125"/>
          </a:xfrm>
        </p:spPr>
        <p:txBody>
          <a:bodyPr/>
          <a:lstStyle>
            <a:lvl1pPr>
              <a:defRPr/>
            </a:lvl1pPr>
          </a:lstStyle>
          <a:p>
            <a:r>
              <a:rPr lang="en-US"/>
              <a:t>05/11/2015</a:t>
            </a:r>
            <a:endParaRPr lang="en-US" dirty="0"/>
          </a:p>
        </p:txBody>
      </p:sp>
      <p:sp>
        <p:nvSpPr>
          <p:cNvPr id="8" name="Footer Placeholder 7"/>
          <p:cNvSpPr>
            <a:spLocks noGrp="1"/>
          </p:cNvSpPr>
          <p:nvPr>
            <p:ph type="ftr" sz="quarter" idx="11"/>
          </p:nvPr>
        </p:nvSpPr>
        <p:spPr>
          <a:xfrm>
            <a:off x="2572279" y="6181445"/>
            <a:ext cx="7084177" cy="365125"/>
          </a:xfrm>
        </p:spPr>
        <p:txBody>
          <a:bodyPr/>
          <a:lstStyle/>
          <a:p>
            <a:pPr>
              <a:defRPr/>
            </a:pPr>
            <a:r>
              <a:rPr lang="en-US" dirty="0"/>
              <a:t>Change Management Board</a:t>
            </a:r>
          </a:p>
        </p:txBody>
      </p:sp>
      <p:sp>
        <p:nvSpPr>
          <p:cNvPr id="9" name="Slide Number Placeholder 8"/>
          <p:cNvSpPr>
            <a:spLocks noGrp="1"/>
          </p:cNvSpPr>
          <p:nvPr>
            <p:ph type="sldNum" sz="quarter" idx="12"/>
          </p:nvPr>
        </p:nvSpPr>
        <p:spPr>
          <a:xfrm>
            <a:off x="10951856" y="6181445"/>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a:t>05/11/2015</a:t>
            </a:r>
            <a:endParaRPr lang="en-US" dirty="0"/>
          </a:p>
        </p:txBody>
      </p:sp>
      <p:sp>
        <p:nvSpPr>
          <p:cNvPr id="4" name="Footer Placeholder 3"/>
          <p:cNvSpPr>
            <a:spLocks noGrp="1"/>
          </p:cNvSpPr>
          <p:nvPr>
            <p:ph type="ftr" sz="quarter" idx="11"/>
          </p:nvPr>
        </p:nvSpPr>
        <p:spPr/>
        <p:txBody>
          <a:bodyPr/>
          <a:lstStyle/>
          <a:p>
            <a:r>
              <a:rPr lang="en-US" dirty="0"/>
              <a:t>Change Management Board</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05/11/2015</a:t>
            </a:r>
            <a:endParaRPr lang="en-US" dirty="0"/>
          </a:p>
        </p:txBody>
      </p:sp>
      <p:sp>
        <p:nvSpPr>
          <p:cNvPr id="3" name="Footer Placeholder 2"/>
          <p:cNvSpPr>
            <a:spLocks noGrp="1"/>
          </p:cNvSpPr>
          <p:nvPr>
            <p:ph type="ftr" sz="quarter" idx="11"/>
          </p:nvPr>
        </p:nvSpPr>
        <p:spPr/>
        <p:txBody>
          <a:bodyPr/>
          <a:lstStyle/>
          <a:p>
            <a:r>
              <a:rPr lang="en-US" dirty="0"/>
              <a:t>Change Management Board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05/11/2015</a:t>
            </a:r>
            <a:endParaRPr lang="en-US" dirty="0"/>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05/11/2015</a:t>
            </a:r>
            <a:endParaRPr lang="en-US" dirty="0"/>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a:solidFill>
            <a:srgbClr val="C00000"/>
          </a:solidFill>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grp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1F4283"/>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1B396F"/>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rgbClr val="A40000"/>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rgbClr val="C00000"/>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1F4283"/>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6151628"/>
            <a:ext cx="1143000"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r>
              <a:rPr lang="en-US"/>
              <a:t>05/11/2015</a:t>
            </a:r>
            <a:endParaRPr lang="en-US" dirty="0"/>
          </a:p>
        </p:txBody>
      </p:sp>
      <p:sp>
        <p:nvSpPr>
          <p:cNvPr id="5" name="Footer Placeholder 4"/>
          <p:cNvSpPr>
            <a:spLocks noGrp="1"/>
          </p:cNvSpPr>
          <p:nvPr>
            <p:ph type="ftr" sz="quarter" idx="3"/>
          </p:nvPr>
        </p:nvSpPr>
        <p:spPr>
          <a:xfrm>
            <a:off x="2572279" y="6151628"/>
            <a:ext cx="7084177" cy="365125"/>
          </a:xfrm>
          <a:prstGeom prst="rect">
            <a:avLst/>
          </a:prstGeom>
        </p:spPr>
        <p:txBody>
          <a:bodyPr vert="horz" lIns="91440" tIns="45720" rIns="91440" bIns="45720" rtlCol="0" anchor="ctr"/>
          <a:lstStyle>
            <a:lvl1pPr algn="l">
              <a:defRPr sz="1200" b="0" i="0">
                <a:solidFill>
                  <a:schemeClr val="tx1"/>
                </a:solidFill>
                <a:effectLst/>
                <a:latin typeface="Calibri" panose="020F0502020204030204" pitchFamily="34" charset="0"/>
                <a:cs typeface="Calibri" panose="020F0502020204030204" pitchFamily="34" charset="0"/>
              </a:defRPr>
            </a:lvl1pPr>
          </a:lstStyle>
          <a:p>
            <a:r>
              <a:rPr lang="en-US" dirty="0"/>
              <a:t>Change Management Board</a:t>
            </a:r>
          </a:p>
        </p:txBody>
      </p:sp>
      <p:sp>
        <p:nvSpPr>
          <p:cNvPr id="6" name="Slide Number Placeholder 5"/>
          <p:cNvSpPr>
            <a:spLocks noGrp="1"/>
          </p:cNvSpPr>
          <p:nvPr>
            <p:ph type="sldNum" sz="quarter" idx="4"/>
          </p:nvPr>
        </p:nvSpPr>
        <p:spPr>
          <a:xfrm>
            <a:off x="10951856" y="6151628"/>
            <a:ext cx="551167"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dirty="0"/>
          </a:p>
        </p:txBody>
      </p:sp>
      <p:pic>
        <p:nvPicPr>
          <p:cNvPr id="14" name="Picture 2" descr="image001"/>
          <p:cNvPicPr>
            <a:picLocks noChangeAspect="1" noChangeArrowheads="1"/>
          </p:cNvPicPr>
          <p:nvPr userDrawn="1"/>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20">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764" y="1351722"/>
            <a:ext cx="10421655" cy="2176117"/>
          </a:xfrm>
        </p:spPr>
        <p:txBody>
          <a:bodyPr>
            <a:noAutofit/>
          </a:bodyPr>
          <a:lstStyle/>
          <a:p>
            <a:br>
              <a:rPr lang="en-US" sz="4800"/>
            </a:br>
            <a:r>
              <a:rPr lang="en-US" sz="4800"/>
              <a:t>SunGuide 8.0 Hotfix 3</a:t>
            </a:r>
            <a:br>
              <a:rPr lang="en-US" sz="4800"/>
            </a:br>
            <a:r>
              <a:rPr lang="en-US" sz="4800"/>
              <a:t> </a:t>
            </a:r>
            <a:r>
              <a:rPr lang="en-US" sz="4800" dirty="0"/>
              <a:t>Design Review</a:t>
            </a:r>
          </a:p>
        </p:txBody>
      </p:sp>
      <p:sp>
        <p:nvSpPr>
          <p:cNvPr id="4" name="Subtitle 3"/>
          <p:cNvSpPr>
            <a:spLocks noGrp="1"/>
          </p:cNvSpPr>
          <p:nvPr>
            <p:ph type="subTitle" idx="1"/>
          </p:nvPr>
        </p:nvSpPr>
        <p:spPr/>
        <p:txBody>
          <a:bodyPr/>
          <a:lstStyle/>
          <a:p>
            <a:endParaRPr lang="en-US" sz="3600" dirty="0"/>
          </a:p>
          <a:p>
            <a:endParaRPr lang="en-US"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1</a:t>
            </a:fld>
            <a:endParaRPr lang="en-US" dirty="0"/>
          </a:p>
        </p:txBody>
      </p:sp>
      <p:graphicFrame>
        <p:nvGraphicFramePr>
          <p:cNvPr id="11" name="Table 10">
            <a:extLst>
              <a:ext uri="{FF2B5EF4-FFF2-40B4-BE49-F238E27FC236}">
                <a16:creationId xmlns:a16="http://schemas.microsoft.com/office/drawing/2014/main" id="{827E3B76-4173-4B33-A465-EF4FAD9EBD47}"/>
              </a:ext>
            </a:extLst>
          </p:cNvPr>
          <p:cNvGraphicFramePr>
            <a:graphicFrameLocks noGrp="1"/>
          </p:cNvGraphicFramePr>
          <p:nvPr>
            <p:extLst>
              <p:ext uri="{D42A27DB-BD31-4B8C-83A1-F6EECF244321}">
                <p14:modId xmlns:p14="http://schemas.microsoft.com/office/powerpoint/2010/main" val="1066390280"/>
              </p:ext>
            </p:extLst>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330787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379028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dirty="0"/>
              <a:t>SG-3800 - </a:t>
            </a:r>
            <a:r>
              <a:rPr lang="en-US" b="0" i="0" dirty="0">
                <a:effectLst/>
                <a:latin typeface="-apple-system"/>
              </a:rPr>
              <a:t>Reporting of more accurate locations</a:t>
            </a:r>
            <a:endParaRPr lang="en-US" sz="5400"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11</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97583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12</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extBox 7">
            <a:extLst>
              <a:ext uri="{FF2B5EF4-FFF2-40B4-BE49-F238E27FC236}">
                <a16:creationId xmlns:a16="http://schemas.microsoft.com/office/drawing/2014/main" id="{849B1BCF-8339-4E3F-B3D3-9542DFB46658}"/>
              </a:ext>
            </a:extLst>
          </p:cNvPr>
          <p:cNvSpPr txBox="1"/>
          <p:nvPr/>
        </p:nvSpPr>
        <p:spPr>
          <a:xfrm>
            <a:off x="8794045" y="1582340"/>
            <a:ext cx="3182167" cy="3693319"/>
          </a:xfrm>
          <a:prstGeom prst="rect">
            <a:avLst/>
          </a:prstGeom>
          <a:noFill/>
        </p:spPr>
        <p:txBody>
          <a:bodyPr wrap="square" rtlCol="0">
            <a:spAutoFit/>
          </a:bodyPr>
          <a:lstStyle/>
          <a:p>
            <a:pPr marL="285750" indent="-285750">
              <a:buFont typeface="Arial" panose="020B0604020202020204" pitchFamily="34" charset="0"/>
              <a:buChar char="•"/>
            </a:pPr>
            <a:r>
              <a:rPr lang="en-US" dirty="0"/>
              <a:t>New values would be read-only.</a:t>
            </a:r>
          </a:p>
          <a:p>
            <a:pPr marL="285750" indent="-285750">
              <a:buFont typeface="Arial" panose="020B0604020202020204" pitchFamily="34" charset="0"/>
              <a:buChar char="•"/>
            </a:pPr>
            <a:r>
              <a:rPr lang="en-US" dirty="0"/>
              <a:t>Will get the </a:t>
            </a:r>
            <a:r>
              <a:rPr lang="en-US" dirty="0" err="1"/>
              <a:t>lat</a:t>
            </a:r>
            <a:r>
              <a:rPr lang="en-US" dirty="0"/>
              <a:t>/</a:t>
            </a:r>
            <a:r>
              <a:rPr lang="en-US" dirty="0" err="1"/>
              <a:t>lon</a:t>
            </a:r>
            <a:r>
              <a:rPr lang="en-US" dirty="0"/>
              <a:t> of the event location at first.</a:t>
            </a:r>
          </a:p>
          <a:p>
            <a:pPr marL="285750" indent="-285750">
              <a:buFont typeface="Arial" panose="020B0604020202020204" pitchFamily="34" charset="0"/>
              <a:buChar char="•"/>
            </a:pPr>
            <a:r>
              <a:rPr lang="en-US" dirty="0"/>
              <a:t>Operators can set through the ribbon button.</a:t>
            </a:r>
          </a:p>
          <a:p>
            <a:pPr marL="285750" indent="-285750">
              <a:buFont typeface="Arial" panose="020B0604020202020204" pitchFamily="34" charset="0"/>
              <a:buChar char="•"/>
            </a:pPr>
            <a:r>
              <a:rPr lang="en-US" dirty="0"/>
              <a:t>RRs can set the value from the SPARR app.</a:t>
            </a:r>
          </a:p>
          <a:p>
            <a:pPr marL="742950" lvl="1" indent="-285750">
              <a:buFont typeface="Arial" panose="020B0604020202020204" pitchFamily="34" charset="0"/>
              <a:buChar char="•"/>
            </a:pPr>
            <a:r>
              <a:rPr lang="en-US" dirty="0"/>
              <a:t>Will be supported through the SPARR interface if other vendors decide to use the functionality.</a:t>
            </a:r>
          </a:p>
        </p:txBody>
      </p:sp>
      <p:pic>
        <p:nvPicPr>
          <p:cNvPr id="3" name="Picture 2">
            <a:extLst>
              <a:ext uri="{FF2B5EF4-FFF2-40B4-BE49-F238E27FC236}">
                <a16:creationId xmlns:a16="http://schemas.microsoft.com/office/drawing/2014/main" id="{77975B6E-3F1A-4091-9F8A-AC0B566C5495}"/>
              </a:ext>
            </a:extLst>
          </p:cNvPr>
          <p:cNvPicPr>
            <a:picLocks noChangeAspect="1"/>
          </p:cNvPicPr>
          <p:nvPr/>
        </p:nvPicPr>
        <p:blipFill>
          <a:blip r:embed="rId2"/>
          <a:stretch>
            <a:fillRect/>
          </a:stretch>
        </p:blipFill>
        <p:spPr>
          <a:xfrm>
            <a:off x="1465890" y="1266111"/>
            <a:ext cx="7328155" cy="5226764"/>
          </a:xfrm>
          <a:prstGeom prst="rect">
            <a:avLst/>
          </a:prstGeom>
        </p:spPr>
      </p:pic>
    </p:spTree>
    <p:extLst>
      <p:ext uri="{BB962C8B-B14F-4D97-AF65-F5344CB8AC3E}">
        <p14:creationId xmlns:p14="http://schemas.microsoft.com/office/powerpoint/2010/main" val="549112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2019112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dirty="0"/>
              <a:t>SG-5156 - </a:t>
            </a:r>
            <a:r>
              <a:rPr lang="en-US" b="0" i="0" dirty="0">
                <a:effectLst/>
                <a:latin typeface="-apple-system"/>
              </a:rPr>
              <a:t>Timestamp logic pop-up warnings</a:t>
            </a:r>
            <a:endParaRPr lang="en-US" sz="5400"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14</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2070536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15</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extBox 7">
            <a:extLst>
              <a:ext uri="{FF2B5EF4-FFF2-40B4-BE49-F238E27FC236}">
                <a16:creationId xmlns:a16="http://schemas.microsoft.com/office/drawing/2014/main" id="{849B1BCF-8339-4E3F-B3D3-9542DFB46658}"/>
              </a:ext>
            </a:extLst>
          </p:cNvPr>
          <p:cNvSpPr txBox="1"/>
          <p:nvPr/>
        </p:nvSpPr>
        <p:spPr>
          <a:xfrm>
            <a:off x="1739787" y="3532987"/>
            <a:ext cx="9054988" cy="3325013"/>
          </a:xfrm>
          <a:prstGeom prst="rect">
            <a:avLst/>
          </a:prstGeom>
          <a:noFill/>
        </p:spPr>
        <p:txBody>
          <a:bodyPr wrap="square" rtlCol="0">
            <a:spAutoFit/>
          </a:bodyPr>
          <a:lstStyle/>
          <a:p>
            <a:pPr marL="285750" indent="-285750">
              <a:buFont typeface="Arial" panose="020B0604020202020204" pitchFamily="34" charset="0"/>
              <a:buChar char="•"/>
            </a:pPr>
            <a:r>
              <a:rPr lang="en-US" dirty="0"/>
              <a:t>Criteria:</a:t>
            </a:r>
          </a:p>
          <a:p>
            <a:pPr marL="685800" lvl="1" indent="-228600">
              <a:lnSpc>
                <a:spcPct val="107000"/>
              </a:lnSpc>
              <a:buFont typeface="+mj-lt"/>
              <a:buAutoNum type="romanLcPeriod"/>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a responder, the arrival time is after the departure time.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buFont typeface="+mj-lt"/>
              <a:buAutoNum type="romanLcPeriod"/>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a responder, the arrival time is set but there is no departure time.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buFont typeface="+mj-lt"/>
              <a:buAutoNum type="romanLcPeriod"/>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a responder, the departure time is set but no arrival time is set.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buFont typeface="+mj-lt"/>
              <a:buAutoNum type="romanLcPeriod"/>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a responder, the notification time is after the arrival time.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Aft>
                <a:spcPts val="800"/>
              </a:spcAft>
              <a:buFont typeface="+mj-lt"/>
              <a:buAutoNum type="romanLcPeriod"/>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a responder, the notification, arrival, or departure time is before the event’s creation time.</a:t>
            </a:r>
          </a:p>
          <a:p>
            <a:pPr marL="285750" indent="-285750">
              <a:lnSpc>
                <a:spcPct val="107000"/>
              </a:lnSpc>
              <a:spcAft>
                <a:spcPts val="800"/>
              </a:spcAft>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Should these be applied on Closure or on each Save?</a:t>
            </a:r>
          </a:p>
          <a:p>
            <a:pPr marL="742950" lvl="1" indent="-285750">
              <a:lnSpc>
                <a:spcPct val="107000"/>
              </a:lnSpc>
              <a:spcAft>
                <a:spcPts val="800"/>
              </a:spcAft>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Criteria may be altered if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done per Save operation.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927BABA6-5C20-4DDF-9E7E-C392A71E488F}"/>
              </a:ext>
            </a:extLst>
          </p:cNvPr>
          <p:cNvPicPr>
            <a:picLocks noChangeAspect="1"/>
          </p:cNvPicPr>
          <p:nvPr/>
        </p:nvPicPr>
        <p:blipFill>
          <a:blip r:embed="rId2"/>
          <a:stretch>
            <a:fillRect/>
          </a:stretch>
        </p:blipFill>
        <p:spPr>
          <a:xfrm>
            <a:off x="45396" y="1272766"/>
            <a:ext cx="3888461" cy="2128069"/>
          </a:xfrm>
          <a:prstGeom prst="rect">
            <a:avLst/>
          </a:prstGeom>
        </p:spPr>
      </p:pic>
      <p:pic>
        <p:nvPicPr>
          <p:cNvPr id="9" name="Picture 8">
            <a:extLst>
              <a:ext uri="{FF2B5EF4-FFF2-40B4-BE49-F238E27FC236}">
                <a16:creationId xmlns:a16="http://schemas.microsoft.com/office/drawing/2014/main" id="{588C0705-CBA7-4D42-8A98-4DF526D2F4DB}"/>
              </a:ext>
            </a:extLst>
          </p:cNvPr>
          <p:cNvPicPr>
            <a:picLocks noChangeAspect="1"/>
          </p:cNvPicPr>
          <p:nvPr/>
        </p:nvPicPr>
        <p:blipFill>
          <a:blip r:embed="rId3"/>
          <a:stretch>
            <a:fillRect/>
          </a:stretch>
        </p:blipFill>
        <p:spPr>
          <a:xfrm>
            <a:off x="4111554" y="1310677"/>
            <a:ext cx="3968892" cy="2156234"/>
          </a:xfrm>
          <a:prstGeom prst="rect">
            <a:avLst/>
          </a:prstGeom>
        </p:spPr>
      </p:pic>
      <p:pic>
        <p:nvPicPr>
          <p:cNvPr id="11" name="Picture 10">
            <a:extLst>
              <a:ext uri="{FF2B5EF4-FFF2-40B4-BE49-F238E27FC236}">
                <a16:creationId xmlns:a16="http://schemas.microsoft.com/office/drawing/2014/main" id="{C7C05424-264B-4BFD-AED8-C7F73D4E543A}"/>
              </a:ext>
            </a:extLst>
          </p:cNvPr>
          <p:cNvPicPr>
            <a:picLocks noChangeAspect="1"/>
          </p:cNvPicPr>
          <p:nvPr/>
        </p:nvPicPr>
        <p:blipFill>
          <a:blip r:embed="rId4"/>
          <a:stretch>
            <a:fillRect/>
          </a:stretch>
        </p:blipFill>
        <p:spPr>
          <a:xfrm>
            <a:off x="8103275" y="1338843"/>
            <a:ext cx="4043329" cy="2128068"/>
          </a:xfrm>
          <a:prstGeom prst="rect">
            <a:avLst/>
          </a:prstGeom>
        </p:spPr>
      </p:pic>
    </p:spTree>
    <p:extLst>
      <p:ext uri="{BB962C8B-B14F-4D97-AF65-F5344CB8AC3E}">
        <p14:creationId xmlns:p14="http://schemas.microsoft.com/office/powerpoint/2010/main" val="427018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16</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extBox 7">
            <a:extLst>
              <a:ext uri="{FF2B5EF4-FFF2-40B4-BE49-F238E27FC236}">
                <a16:creationId xmlns:a16="http://schemas.microsoft.com/office/drawing/2014/main" id="{849B1BCF-8339-4E3F-B3D3-9542DFB46658}"/>
              </a:ext>
            </a:extLst>
          </p:cNvPr>
          <p:cNvSpPr txBox="1"/>
          <p:nvPr/>
        </p:nvSpPr>
        <p:spPr>
          <a:xfrm>
            <a:off x="1043874" y="5013363"/>
            <a:ext cx="9801830" cy="962058"/>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could be an option for all criteria or we could give check boxes for each criteria so district can pick and choose what to monitor.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5BF667FC-FD02-4EB9-ADE9-EC3B9F85CE1D}"/>
              </a:ext>
            </a:extLst>
          </p:cNvPr>
          <p:cNvPicPr>
            <a:picLocks noChangeAspect="1"/>
          </p:cNvPicPr>
          <p:nvPr/>
        </p:nvPicPr>
        <p:blipFill>
          <a:blip r:embed="rId2"/>
          <a:stretch>
            <a:fillRect/>
          </a:stretch>
        </p:blipFill>
        <p:spPr>
          <a:xfrm>
            <a:off x="2165673" y="318075"/>
            <a:ext cx="7229475" cy="4619625"/>
          </a:xfrm>
          <a:prstGeom prst="rect">
            <a:avLst/>
          </a:prstGeom>
        </p:spPr>
      </p:pic>
    </p:spTree>
    <p:extLst>
      <p:ext uri="{BB962C8B-B14F-4D97-AF65-F5344CB8AC3E}">
        <p14:creationId xmlns:p14="http://schemas.microsoft.com/office/powerpoint/2010/main" val="2752038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275922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sz="5400" dirty="0"/>
              <a:t>Other Enhancements</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18</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2885409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19</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A6406545-F6D3-4AF7-B348-40853710C2F4}"/>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Other Enhancements</a:t>
            </a:r>
          </a:p>
        </p:txBody>
      </p:sp>
      <p:sp>
        <p:nvSpPr>
          <p:cNvPr id="9" name="TextBox 8">
            <a:extLst>
              <a:ext uri="{FF2B5EF4-FFF2-40B4-BE49-F238E27FC236}">
                <a16:creationId xmlns:a16="http://schemas.microsoft.com/office/drawing/2014/main" id="{EFD18AA7-4B8D-423E-A4A2-0E9CBB729F1D}"/>
              </a:ext>
            </a:extLst>
          </p:cNvPr>
          <p:cNvSpPr txBox="1"/>
          <p:nvPr/>
        </p:nvSpPr>
        <p:spPr>
          <a:xfrm>
            <a:off x="1150026" y="1380039"/>
            <a:ext cx="9801830" cy="4047775"/>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SG-3336 - </a:t>
            </a:r>
            <a:r>
              <a:rPr lang="en-US" b="0" i="0" dirty="0">
                <a:effectLst/>
                <a:latin typeface="-apple-system"/>
              </a:rPr>
              <a:t>Automatically select associated event in alert handling dialog</a:t>
            </a:r>
          </a:p>
          <a:p>
            <a:pPr marL="1200150" lvl="2" indent="-285750">
              <a:lnSpc>
                <a:spcPct val="107000"/>
              </a:lnSpc>
              <a:buFont typeface="Arial" panose="020B0604020202020204" pitchFamily="34" charset="0"/>
              <a:buChar char="•"/>
            </a:pPr>
            <a:r>
              <a:rPr lang="en-US" dirty="0">
                <a:latin typeface="-apple-system"/>
                <a:ea typeface="Calibri" panose="020F0502020204030204" pitchFamily="34" charset="0"/>
                <a:cs typeface="Times New Roman" panose="02020603050405020304" pitchFamily="18" charset="0"/>
              </a:rPr>
              <a:t>Event would be selected from a drop down of open events. This will function in the same way as it does now, but will have automatically selected the event from the drop down if the alert was previously associated to an event.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SG-5170 - </a:t>
            </a:r>
            <a:r>
              <a:rPr lang="en-US" b="0" i="0" dirty="0">
                <a:effectLst/>
                <a:latin typeface="-apple-system"/>
              </a:rPr>
              <a:t>Ability to filter roadway in Waze Alert</a:t>
            </a:r>
          </a:p>
          <a:p>
            <a:pPr marL="1200150" lvl="2" indent="-285750">
              <a:buFont typeface="Arial" panose="020B0604020202020204" pitchFamily="34" charset="0"/>
              <a:buChar char="•"/>
            </a:pPr>
            <a:r>
              <a:rPr lang="en-US" dirty="0">
                <a:latin typeface="-apple-system"/>
              </a:rPr>
              <a:t>This will be a configuration item in the Waze Reader running at the TERL. No operational changes to the districts are needed for this issue.</a:t>
            </a:r>
          </a:p>
          <a:p>
            <a:pPr marL="1200150" lvl="2" indent="-285750">
              <a:buFont typeface="Arial" panose="020B0604020202020204" pitchFamily="34" charset="0"/>
              <a:buChar char="•"/>
            </a:pPr>
            <a:endParaRPr lang="en-US" dirty="0">
              <a:latin typeface="-apple-system"/>
            </a:endParaRPr>
          </a:p>
          <a:p>
            <a:pPr marL="1200150" lvl="2" indent="-285750">
              <a:buFont typeface="Arial" panose="020B0604020202020204" pitchFamily="34" charset="0"/>
              <a:buChar char="•"/>
            </a:pPr>
            <a:endParaRPr lang="en-US" dirty="0">
              <a:latin typeface="-apple-system"/>
            </a:endParaRPr>
          </a:p>
          <a:p>
            <a:pPr marL="742950" lvl="1" indent="-285750">
              <a:buFont typeface="Arial" panose="020B0604020202020204" pitchFamily="34" charset="0"/>
              <a:buChar char="•"/>
            </a:pPr>
            <a:r>
              <a:rPr lang="en-US" dirty="0"/>
              <a:t>SG-5376 - </a:t>
            </a:r>
            <a:r>
              <a:rPr lang="en-US" b="0" i="0" dirty="0">
                <a:effectLst/>
                <a:latin typeface="-apple-system"/>
              </a:rPr>
              <a:t>Add Nearest Camera Information to C2C </a:t>
            </a:r>
            <a:r>
              <a:rPr lang="en-US" b="0" i="0" dirty="0" err="1">
                <a:effectLst/>
                <a:latin typeface="-apple-system"/>
              </a:rPr>
              <a:t>eventData</a:t>
            </a:r>
            <a:endParaRPr lang="en-US" b="0" i="0" dirty="0">
              <a:effectLst/>
              <a:latin typeface="-apple-system"/>
            </a:endParaRPr>
          </a:p>
          <a:p>
            <a:pPr marL="1200150" lvl="2" indent="-285750">
              <a:buFont typeface="Arial" panose="020B0604020202020204" pitchFamily="34" charset="0"/>
              <a:buChar char="•"/>
            </a:pPr>
            <a:r>
              <a:rPr lang="en-US" dirty="0">
                <a:latin typeface="-apple-system"/>
              </a:rPr>
              <a:t>For the nearest camera, both the camera name and ID will be added to schema for the “</a:t>
            </a:r>
            <a:r>
              <a:rPr lang="en-US" dirty="0" err="1">
                <a:latin typeface="-apple-system"/>
              </a:rPr>
              <a:t>eventData</a:t>
            </a:r>
            <a:r>
              <a:rPr lang="en-US" dirty="0">
                <a:latin typeface="-apple-system"/>
              </a:rPr>
              <a:t>” type as well as the “</a:t>
            </a:r>
            <a:r>
              <a:rPr lang="en-US" dirty="0" err="1">
                <a:latin typeface="-apple-system"/>
              </a:rPr>
              <a:t>publishEventReq</a:t>
            </a:r>
            <a:r>
              <a:rPr lang="en-US" dirty="0">
                <a:latin typeface="-apple-system"/>
              </a:rPr>
              <a:t>” sent to 511 when publishing an event.</a:t>
            </a:r>
            <a:endParaRPr lang="en-US" dirty="0"/>
          </a:p>
        </p:txBody>
      </p:sp>
    </p:spTree>
    <p:extLst>
      <p:ext uri="{BB962C8B-B14F-4D97-AF65-F5344CB8AC3E}">
        <p14:creationId xmlns:p14="http://schemas.microsoft.com/office/powerpoint/2010/main" val="4179564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dirty="0"/>
              <a:t>SG-3488 - </a:t>
            </a:r>
            <a:r>
              <a:rPr lang="en-US" b="0" i="0" dirty="0">
                <a:effectLst/>
                <a:latin typeface="-apple-system"/>
              </a:rPr>
              <a:t>DMS priority in Response Plan changes all DMS messages</a:t>
            </a:r>
            <a:endParaRPr lang="en-US" sz="5400"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2</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1133926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30261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3</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pic>
        <p:nvPicPr>
          <p:cNvPr id="4" name="Picture 3">
            <a:extLst>
              <a:ext uri="{FF2B5EF4-FFF2-40B4-BE49-F238E27FC236}">
                <a16:creationId xmlns:a16="http://schemas.microsoft.com/office/drawing/2014/main" id="{679405C5-C1B7-4B6E-A2A4-B61CB299F4BD}"/>
              </a:ext>
            </a:extLst>
          </p:cNvPr>
          <p:cNvPicPr>
            <a:picLocks noChangeAspect="1"/>
          </p:cNvPicPr>
          <p:nvPr/>
        </p:nvPicPr>
        <p:blipFill rotWithShape="1">
          <a:blip r:embed="rId2"/>
          <a:srcRect r="30074"/>
          <a:stretch/>
        </p:blipFill>
        <p:spPr>
          <a:xfrm>
            <a:off x="1406491" y="552845"/>
            <a:ext cx="9678074" cy="4523939"/>
          </a:xfrm>
          <a:prstGeom prst="rect">
            <a:avLst/>
          </a:prstGeom>
        </p:spPr>
      </p:pic>
      <p:sp>
        <p:nvSpPr>
          <p:cNvPr id="5" name="TextBox 4">
            <a:extLst>
              <a:ext uri="{FF2B5EF4-FFF2-40B4-BE49-F238E27FC236}">
                <a16:creationId xmlns:a16="http://schemas.microsoft.com/office/drawing/2014/main" id="{30E5D83C-F75F-4F45-BBDD-99DC1A5B2F0A}"/>
              </a:ext>
            </a:extLst>
          </p:cNvPr>
          <p:cNvSpPr txBox="1"/>
          <p:nvPr/>
        </p:nvSpPr>
        <p:spPr>
          <a:xfrm>
            <a:off x="1043874" y="5298134"/>
            <a:ext cx="9801830" cy="665695"/>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Context menu wil</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l have options to change the priority of the message.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53375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4</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pic>
        <p:nvPicPr>
          <p:cNvPr id="3" name="Picture 2">
            <a:extLst>
              <a:ext uri="{FF2B5EF4-FFF2-40B4-BE49-F238E27FC236}">
                <a16:creationId xmlns:a16="http://schemas.microsoft.com/office/drawing/2014/main" id="{60B3AB98-6B64-4C45-8EA4-AF9B3CC73DD9}"/>
              </a:ext>
            </a:extLst>
          </p:cNvPr>
          <p:cNvPicPr>
            <a:picLocks noChangeAspect="1"/>
          </p:cNvPicPr>
          <p:nvPr/>
        </p:nvPicPr>
        <p:blipFill>
          <a:blip r:embed="rId2"/>
          <a:stretch>
            <a:fillRect/>
          </a:stretch>
        </p:blipFill>
        <p:spPr>
          <a:xfrm>
            <a:off x="1744281" y="1456230"/>
            <a:ext cx="9572625" cy="4495800"/>
          </a:xfrm>
          <a:prstGeom prst="rect">
            <a:avLst/>
          </a:prstGeom>
        </p:spPr>
      </p:pic>
      <p:sp>
        <p:nvSpPr>
          <p:cNvPr id="8" name="Title 1">
            <a:extLst>
              <a:ext uri="{FF2B5EF4-FFF2-40B4-BE49-F238E27FC236}">
                <a16:creationId xmlns:a16="http://schemas.microsoft.com/office/drawing/2014/main" id="{A6406545-F6D3-4AF7-B348-40853710C2F4}"/>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Change Message</a:t>
            </a:r>
          </a:p>
        </p:txBody>
      </p:sp>
    </p:spTree>
    <p:extLst>
      <p:ext uri="{BB962C8B-B14F-4D97-AF65-F5344CB8AC3E}">
        <p14:creationId xmlns:p14="http://schemas.microsoft.com/office/powerpoint/2010/main" val="145923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5</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itle 1">
            <a:extLst>
              <a:ext uri="{FF2B5EF4-FFF2-40B4-BE49-F238E27FC236}">
                <a16:creationId xmlns:a16="http://schemas.microsoft.com/office/drawing/2014/main" id="{A6406545-F6D3-4AF7-B348-40853710C2F4}"/>
              </a:ext>
            </a:extLst>
          </p:cNvPr>
          <p:cNvSpPr txBox="1">
            <a:spLocks/>
          </p:cNvSpPr>
          <p:nvPr/>
        </p:nvSpPr>
        <p:spPr>
          <a:xfrm>
            <a:off x="1893537" y="122074"/>
            <a:ext cx="7792630" cy="79331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Change Priority</a:t>
            </a:r>
          </a:p>
        </p:txBody>
      </p:sp>
      <p:pic>
        <p:nvPicPr>
          <p:cNvPr id="4" name="Picture 3">
            <a:extLst>
              <a:ext uri="{FF2B5EF4-FFF2-40B4-BE49-F238E27FC236}">
                <a16:creationId xmlns:a16="http://schemas.microsoft.com/office/drawing/2014/main" id="{D665B145-8D93-400F-94EE-E2CB7116B7F0}"/>
              </a:ext>
            </a:extLst>
          </p:cNvPr>
          <p:cNvPicPr>
            <a:picLocks noChangeAspect="1"/>
          </p:cNvPicPr>
          <p:nvPr/>
        </p:nvPicPr>
        <p:blipFill>
          <a:blip r:embed="rId2"/>
          <a:stretch>
            <a:fillRect/>
          </a:stretch>
        </p:blipFill>
        <p:spPr>
          <a:xfrm>
            <a:off x="4333875" y="1971801"/>
            <a:ext cx="3524250" cy="2428875"/>
          </a:xfrm>
          <a:prstGeom prst="rect">
            <a:avLst/>
          </a:prstGeom>
        </p:spPr>
      </p:pic>
      <p:sp>
        <p:nvSpPr>
          <p:cNvPr id="9" name="TextBox 8">
            <a:extLst>
              <a:ext uri="{FF2B5EF4-FFF2-40B4-BE49-F238E27FC236}">
                <a16:creationId xmlns:a16="http://schemas.microsoft.com/office/drawing/2014/main" id="{362765F4-28BD-477B-995D-DA50A6B1C28A}"/>
              </a:ext>
            </a:extLst>
          </p:cNvPr>
          <p:cNvSpPr txBox="1"/>
          <p:nvPr/>
        </p:nvSpPr>
        <p:spPr>
          <a:xfrm>
            <a:off x="1547591" y="4781080"/>
            <a:ext cx="9801830" cy="665695"/>
          </a:xfrm>
          <a:prstGeom prst="rect">
            <a:avLst/>
          </a:prstGeom>
          <a:noFill/>
        </p:spPr>
        <p:txBody>
          <a:bodyPr wrap="square" rtlCol="0">
            <a:spAutoFit/>
          </a:bodyPr>
          <a:lstStyle/>
          <a:p>
            <a:pPr marL="742950" lvl="1" indent="-285750">
              <a:lnSpc>
                <a:spcPct val="107000"/>
              </a:lnSpc>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will be the only field the user would be able to set</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606193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graphicFrame>
        <p:nvGraphicFramePr>
          <p:cNvPr id="7" name="Table 6">
            <a:extLst>
              <a:ext uri="{FF2B5EF4-FFF2-40B4-BE49-F238E27FC236}">
                <a16:creationId xmlns:a16="http://schemas.microsoft.com/office/drawing/2014/main" id="{6349C4F4-69B7-478E-99D1-1CFB07D87B95}"/>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136802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dirty="0"/>
              <a:t>SG-4815 - </a:t>
            </a:r>
            <a:r>
              <a:rPr lang="en-US" b="0" i="0" dirty="0">
                <a:effectLst/>
                <a:latin typeface="-apple-system"/>
              </a:rPr>
              <a:t>Response plans</a:t>
            </a:r>
            <a:br>
              <a:rPr lang="en-US" b="0" i="0" dirty="0">
                <a:effectLst/>
                <a:latin typeface="-apple-system"/>
              </a:rPr>
            </a:br>
            <a:r>
              <a:rPr lang="en-US" b="0" i="0" dirty="0">
                <a:effectLst/>
                <a:latin typeface="-apple-system"/>
              </a:rPr>
              <a:t>should use Congestion Tail if available</a:t>
            </a:r>
            <a:endParaRPr lang="en-US" sz="5400"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7</a:t>
            </a:fld>
            <a:endParaRPr lang="en-US" dirty="0"/>
          </a:p>
        </p:txBody>
      </p:sp>
      <p:graphicFrame>
        <p:nvGraphicFramePr>
          <p:cNvPr id="10" name="Table 9">
            <a:extLst>
              <a:ext uri="{FF2B5EF4-FFF2-40B4-BE49-F238E27FC236}">
                <a16:creationId xmlns:a16="http://schemas.microsoft.com/office/drawing/2014/main" id="{D47F07D8-28B2-4AE0-A13D-89774E4A3F52}"/>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Tree>
    <p:extLst>
      <p:ext uri="{BB962C8B-B14F-4D97-AF65-F5344CB8AC3E}">
        <p14:creationId xmlns:p14="http://schemas.microsoft.com/office/powerpoint/2010/main" val="91741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8</a:t>
            </a:fld>
            <a:endParaRPr lang="en-US" dirty="0"/>
          </a:p>
        </p:txBody>
      </p:sp>
      <p:graphicFrame>
        <p:nvGraphicFramePr>
          <p:cNvPr id="7" name="Table 6">
            <a:extLst>
              <a:ext uri="{FF2B5EF4-FFF2-40B4-BE49-F238E27FC236}">
                <a16:creationId xmlns:a16="http://schemas.microsoft.com/office/drawing/2014/main" id="{3D0EB2A9-35A3-41E1-9CE5-1D6715B31407}"/>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
        <p:nvSpPr>
          <p:cNvPr id="8" name="TextBox 7">
            <a:extLst>
              <a:ext uri="{FF2B5EF4-FFF2-40B4-BE49-F238E27FC236}">
                <a16:creationId xmlns:a16="http://schemas.microsoft.com/office/drawing/2014/main" id="{849B1BCF-8339-4E3F-B3D3-9542DFB46658}"/>
              </a:ext>
            </a:extLst>
          </p:cNvPr>
          <p:cNvSpPr txBox="1"/>
          <p:nvPr/>
        </p:nvSpPr>
        <p:spPr>
          <a:xfrm>
            <a:off x="1666020" y="1411541"/>
            <a:ext cx="8740337" cy="646331"/>
          </a:xfrm>
          <a:prstGeom prst="rect">
            <a:avLst/>
          </a:prstGeom>
          <a:noFill/>
        </p:spPr>
        <p:txBody>
          <a:bodyPr wrap="square" rtlCol="0">
            <a:spAutoFit/>
          </a:bodyPr>
          <a:lstStyle/>
          <a:p>
            <a:pPr marL="285750" indent="-285750">
              <a:buFont typeface="Arial" panose="020B0604020202020204" pitchFamily="34" charset="0"/>
              <a:buChar char="•"/>
            </a:pPr>
            <a:r>
              <a:rPr lang="en-US" dirty="0"/>
              <a:t>No changes to existing templates. When using the Event Location tags in the message template, the Congestion Tail Location information would be used.</a:t>
            </a:r>
          </a:p>
        </p:txBody>
      </p:sp>
      <p:pic>
        <p:nvPicPr>
          <p:cNvPr id="3" name="Picture 2">
            <a:extLst>
              <a:ext uri="{FF2B5EF4-FFF2-40B4-BE49-F238E27FC236}">
                <a16:creationId xmlns:a16="http://schemas.microsoft.com/office/drawing/2014/main" id="{C711782F-A739-4B61-AE51-258CF2AB68E0}"/>
              </a:ext>
            </a:extLst>
          </p:cNvPr>
          <p:cNvPicPr>
            <a:picLocks noChangeAspect="1"/>
          </p:cNvPicPr>
          <p:nvPr/>
        </p:nvPicPr>
        <p:blipFill>
          <a:blip r:embed="rId2"/>
          <a:stretch>
            <a:fillRect/>
          </a:stretch>
        </p:blipFill>
        <p:spPr>
          <a:xfrm>
            <a:off x="913345" y="2852103"/>
            <a:ext cx="10753725" cy="2419350"/>
          </a:xfrm>
          <a:prstGeom prst="rect">
            <a:avLst/>
          </a:prstGeom>
        </p:spPr>
      </p:pic>
      <p:sp>
        <p:nvSpPr>
          <p:cNvPr id="11" name="Title 1">
            <a:extLst>
              <a:ext uri="{FF2B5EF4-FFF2-40B4-BE49-F238E27FC236}">
                <a16:creationId xmlns:a16="http://schemas.microsoft.com/office/drawing/2014/main" id="{0EF3625D-DFBB-4B7F-88FE-F77330F3E756}"/>
              </a:ext>
            </a:extLst>
          </p:cNvPr>
          <p:cNvSpPr>
            <a:spLocks noGrp="1"/>
          </p:cNvSpPr>
          <p:nvPr>
            <p:ph type="title"/>
          </p:nvPr>
        </p:nvSpPr>
        <p:spPr>
          <a:xfrm>
            <a:off x="1086643" y="192187"/>
            <a:ext cx="10018713" cy="786950"/>
          </a:xfrm>
        </p:spPr>
        <p:txBody>
          <a:bodyPr/>
          <a:lstStyle/>
          <a:p>
            <a:r>
              <a:rPr lang="en-US" dirty="0"/>
              <a:t>Using Primary Location</a:t>
            </a:r>
          </a:p>
        </p:txBody>
      </p:sp>
      <p:sp>
        <p:nvSpPr>
          <p:cNvPr id="12" name="TextBox 11">
            <a:extLst>
              <a:ext uri="{FF2B5EF4-FFF2-40B4-BE49-F238E27FC236}">
                <a16:creationId xmlns:a16="http://schemas.microsoft.com/office/drawing/2014/main" id="{183E7F28-89A0-48EC-BF6C-5BA07E34F303}"/>
              </a:ext>
            </a:extLst>
          </p:cNvPr>
          <p:cNvSpPr txBox="1"/>
          <p:nvPr/>
        </p:nvSpPr>
        <p:spPr>
          <a:xfrm>
            <a:off x="3669501" y="2426891"/>
            <a:ext cx="4852996" cy="369332"/>
          </a:xfrm>
          <a:prstGeom prst="rect">
            <a:avLst/>
          </a:prstGeom>
          <a:noFill/>
        </p:spPr>
        <p:txBody>
          <a:bodyPr wrap="square" rtlCol="0">
            <a:spAutoFit/>
          </a:bodyPr>
          <a:lstStyle/>
          <a:p>
            <a:pPr marL="285750" indent="-285750">
              <a:buFont typeface="Arial" panose="020B0604020202020204" pitchFamily="34" charset="0"/>
              <a:buChar char="•"/>
            </a:pPr>
            <a:r>
              <a:rPr lang="en-US" dirty="0"/>
              <a:t>Using the Primary Location (current behavior)</a:t>
            </a:r>
          </a:p>
        </p:txBody>
      </p:sp>
    </p:spTree>
    <p:extLst>
      <p:ext uri="{BB962C8B-B14F-4D97-AF65-F5344CB8AC3E}">
        <p14:creationId xmlns:p14="http://schemas.microsoft.com/office/powerpoint/2010/main" val="4005978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B5F6-EB58-4853-A19C-88CB3DDB336B}"/>
              </a:ext>
            </a:extLst>
          </p:cNvPr>
          <p:cNvSpPr>
            <a:spLocks noGrp="1"/>
          </p:cNvSpPr>
          <p:nvPr>
            <p:ph type="title"/>
          </p:nvPr>
        </p:nvSpPr>
        <p:spPr>
          <a:xfrm>
            <a:off x="1086643" y="192187"/>
            <a:ext cx="10018713" cy="786950"/>
          </a:xfrm>
        </p:spPr>
        <p:txBody>
          <a:bodyPr/>
          <a:lstStyle/>
          <a:p>
            <a:r>
              <a:rPr lang="en-US" dirty="0"/>
              <a:t>Using Congestion Tail</a:t>
            </a:r>
          </a:p>
        </p:txBody>
      </p:sp>
      <p:sp>
        <p:nvSpPr>
          <p:cNvPr id="6" name="Slide Number Placeholder 5">
            <a:extLst>
              <a:ext uri="{FF2B5EF4-FFF2-40B4-BE49-F238E27FC236}">
                <a16:creationId xmlns:a16="http://schemas.microsoft.com/office/drawing/2014/main" id="{EE50E824-3281-42C7-86BC-BE47CB90E003}"/>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8" name="Picture 7">
            <a:extLst>
              <a:ext uri="{FF2B5EF4-FFF2-40B4-BE49-F238E27FC236}">
                <a16:creationId xmlns:a16="http://schemas.microsoft.com/office/drawing/2014/main" id="{DB826887-6465-4BAB-A0FE-858B63E41F64}"/>
              </a:ext>
            </a:extLst>
          </p:cNvPr>
          <p:cNvPicPr>
            <a:picLocks noChangeAspect="1"/>
          </p:cNvPicPr>
          <p:nvPr/>
        </p:nvPicPr>
        <p:blipFill>
          <a:blip r:embed="rId2"/>
          <a:stretch>
            <a:fillRect/>
          </a:stretch>
        </p:blipFill>
        <p:spPr>
          <a:xfrm>
            <a:off x="1341219" y="979137"/>
            <a:ext cx="9764137" cy="4683139"/>
          </a:xfrm>
          <a:prstGeom prst="rect">
            <a:avLst/>
          </a:prstGeom>
        </p:spPr>
      </p:pic>
      <p:sp>
        <p:nvSpPr>
          <p:cNvPr id="9" name="TextBox 8">
            <a:extLst>
              <a:ext uri="{FF2B5EF4-FFF2-40B4-BE49-F238E27FC236}">
                <a16:creationId xmlns:a16="http://schemas.microsoft.com/office/drawing/2014/main" id="{505DB72A-7088-4253-BD21-B4ADC672E07C}"/>
              </a:ext>
            </a:extLst>
          </p:cNvPr>
          <p:cNvSpPr txBox="1"/>
          <p:nvPr/>
        </p:nvSpPr>
        <p:spPr>
          <a:xfrm>
            <a:off x="1853118" y="5747133"/>
            <a:ext cx="8740337" cy="369332"/>
          </a:xfrm>
          <a:prstGeom prst="rect">
            <a:avLst/>
          </a:prstGeom>
          <a:noFill/>
        </p:spPr>
        <p:txBody>
          <a:bodyPr wrap="square" rtlCol="0">
            <a:spAutoFit/>
          </a:bodyPr>
          <a:lstStyle/>
          <a:p>
            <a:pPr marL="285750" indent="-285750">
              <a:buFont typeface="Arial" panose="020B0604020202020204" pitchFamily="34" charset="0"/>
              <a:buChar char="•"/>
            </a:pPr>
            <a:r>
              <a:rPr lang="en-US" dirty="0"/>
              <a:t>Congestion Tail location information would be used to generate the selected message.</a:t>
            </a:r>
          </a:p>
        </p:txBody>
      </p:sp>
      <p:graphicFrame>
        <p:nvGraphicFramePr>
          <p:cNvPr id="10" name="Table 9">
            <a:extLst>
              <a:ext uri="{FF2B5EF4-FFF2-40B4-BE49-F238E27FC236}">
                <a16:creationId xmlns:a16="http://schemas.microsoft.com/office/drawing/2014/main" id="{D0159420-199B-4D25-818D-FAEEA2396E1E}"/>
              </a:ext>
            </a:extLst>
          </p:cNvPr>
          <p:cNvGraphicFramePr>
            <a:graphicFrameLocks noGrp="1"/>
          </p:cNvGraphicFramePr>
          <p:nvPr/>
        </p:nvGraphicFramePr>
        <p:xfrm>
          <a:off x="5483613" y="6492875"/>
          <a:ext cx="3310432" cy="365125"/>
        </p:xfrm>
        <a:graphic>
          <a:graphicData uri="http://schemas.openxmlformats.org/drawingml/2006/table">
            <a:tbl>
              <a:tblPr firstRow="1" bandRow="1">
                <a:tableStyleId>{5C22544A-7EE6-4342-B048-85BDC9FD1C3A}</a:tableStyleId>
              </a:tblPr>
              <a:tblGrid>
                <a:gridCol w="2488554">
                  <a:extLst>
                    <a:ext uri="{9D8B030D-6E8A-4147-A177-3AD203B41FA5}">
                      <a16:colId xmlns:a16="http://schemas.microsoft.com/office/drawing/2014/main" val="2651439784"/>
                    </a:ext>
                  </a:extLst>
                </a:gridCol>
                <a:gridCol w="821878">
                  <a:extLst>
                    <a:ext uri="{9D8B030D-6E8A-4147-A177-3AD203B41FA5}">
                      <a16:colId xmlns:a16="http://schemas.microsoft.com/office/drawing/2014/main" val="3661404882"/>
                    </a:ext>
                  </a:extLst>
                </a:gridCol>
              </a:tblGrid>
              <a:tr h="365125">
                <a:tc>
                  <a:txBody>
                    <a:bodyPr/>
                    <a:lstStyle/>
                    <a:p>
                      <a:r>
                        <a:rPr lang="en-US" sz="1200" b="0" dirty="0">
                          <a:solidFill>
                            <a:schemeClr val="tx1"/>
                          </a:solidFill>
                        </a:rPr>
                        <a:t>SunGuide Software Users Group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200" b="0" dirty="0">
                          <a:solidFill>
                            <a:schemeClr val="tx1"/>
                          </a:solidFill>
                        </a:rPr>
                        <a:t>3/4/21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2730082"/>
                  </a:ext>
                </a:extLst>
              </a:tr>
            </a:tbl>
          </a:graphicData>
        </a:graphic>
      </p:graphicFrame>
    </p:spTree>
    <p:extLst>
      <p:ext uri="{BB962C8B-B14F-4D97-AF65-F5344CB8AC3E}">
        <p14:creationId xmlns:p14="http://schemas.microsoft.com/office/powerpoint/2010/main" val="3651962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14540</TotalTime>
  <Words>589</Words>
  <Application>Microsoft Office PowerPoint</Application>
  <PresentationFormat>Widescreen</PresentationFormat>
  <Paragraphs>110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-apple-system</vt:lpstr>
      <vt:lpstr>Arial</vt:lpstr>
      <vt:lpstr>Calibri</vt:lpstr>
      <vt:lpstr>Parallax</vt:lpstr>
      <vt:lpstr> SunGuide 8.0 Hotfix 3  Design Review</vt:lpstr>
      <vt:lpstr>SG-3488 - DMS priority in Response Plan changes all DMS messages</vt:lpstr>
      <vt:lpstr>PowerPoint Presentation</vt:lpstr>
      <vt:lpstr>PowerPoint Presentation</vt:lpstr>
      <vt:lpstr>PowerPoint Presentation</vt:lpstr>
      <vt:lpstr>PowerPoint Presentation</vt:lpstr>
      <vt:lpstr>SG-4815 - Response plans should use Congestion Tail if available</vt:lpstr>
      <vt:lpstr>Using Primary Location</vt:lpstr>
      <vt:lpstr>Using Congestion Tail</vt:lpstr>
      <vt:lpstr>PowerPoint Presentation</vt:lpstr>
      <vt:lpstr>SG-3800 - Reporting of more accurate locations</vt:lpstr>
      <vt:lpstr>PowerPoint Presentation</vt:lpstr>
      <vt:lpstr>PowerPoint Presentation</vt:lpstr>
      <vt:lpstr>SG-5156 - Timestamp logic pop-up warnings</vt:lpstr>
      <vt:lpstr>PowerPoint Presentation</vt:lpstr>
      <vt:lpstr>PowerPoint Presentation</vt:lpstr>
      <vt:lpstr>PowerPoint Presentation</vt:lpstr>
      <vt:lpstr>Other Enhancements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Management Board Meeting</dc:title>
  <dc:creator>Moser, Kelli</dc:creator>
  <cp:lastModifiedBy>Brown, Tucker</cp:lastModifiedBy>
  <cp:revision>618</cp:revision>
  <cp:lastPrinted>2015-01-14T21:03:00Z</cp:lastPrinted>
  <dcterms:created xsi:type="dcterms:W3CDTF">2014-08-07T17:38:39Z</dcterms:created>
  <dcterms:modified xsi:type="dcterms:W3CDTF">2021-03-04T14:50:19Z</dcterms:modified>
</cp:coreProperties>
</file>