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385" r:id="rId2"/>
    <p:sldId id="499" r:id="rId3"/>
    <p:sldId id="500" r:id="rId4"/>
    <p:sldId id="501" r:id="rId5"/>
    <p:sldId id="502" r:id="rId6"/>
    <p:sldId id="503" r:id="rId7"/>
    <p:sldId id="504" r:id="rId8"/>
    <p:sldId id="505" r:id="rId9"/>
    <p:sldId id="508" r:id="rId10"/>
    <p:sldId id="506" r:id="rId11"/>
    <p:sldId id="507" r:id="rId12"/>
    <p:sldId id="509" r:id="rId13"/>
    <p:sldId id="510" r:id="rId14"/>
    <p:sldId id="512" r:id="rId15"/>
    <p:sldId id="511" r:id="rId16"/>
    <p:sldId id="513" r:id="rId17"/>
    <p:sldId id="514" r:id="rId18"/>
    <p:sldId id="515" r:id="rId19"/>
    <p:sldId id="516" r:id="rId20"/>
    <p:sldId id="517" r:id="rId21"/>
    <p:sldId id="519" r:id="rId22"/>
    <p:sldId id="518" r:id="rId23"/>
    <p:sldId id="520" r:id="rId24"/>
    <p:sldId id="521" r:id="rId25"/>
    <p:sldId id="522" r:id="rId26"/>
    <p:sldId id="523" r:id="rId27"/>
    <p:sldId id="524" r:id="rId28"/>
    <p:sldId id="525" r:id="rId2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E4D6C5-0CE4-4519-88E3-556790433D2A}">
          <p14:sldIdLst>
            <p14:sldId id="385"/>
            <p14:sldId id="499"/>
            <p14:sldId id="500"/>
            <p14:sldId id="501"/>
            <p14:sldId id="502"/>
            <p14:sldId id="503"/>
            <p14:sldId id="504"/>
            <p14:sldId id="505"/>
            <p14:sldId id="508"/>
            <p14:sldId id="506"/>
            <p14:sldId id="507"/>
            <p14:sldId id="509"/>
            <p14:sldId id="510"/>
            <p14:sldId id="512"/>
            <p14:sldId id="511"/>
            <p14:sldId id="513"/>
            <p14:sldId id="514"/>
            <p14:sldId id="515"/>
            <p14:sldId id="516"/>
            <p14:sldId id="517"/>
            <p14:sldId id="519"/>
            <p14:sldId id="518"/>
            <p14:sldId id="520"/>
            <p14:sldId id="521"/>
            <p14:sldId id="522"/>
            <p14:sldId id="523"/>
            <p14:sldId id="524"/>
            <p14:sldId id="52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 P. Packard" initials="CPP" lastIdx="7" clrIdx="0">
    <p:extLst>
      <p:ext uri="{19B8F6BF-5375-455C-9EA6-DF929625EA0E}">
        <p15:presenceInfo xmlns:p15="http://schemas.microsoft.com/office/powerpoint/2012/main" userId="S-1-5-21-2940023445-2052603907-4043798523-1169" providerId="AD"/>
      </p:ext>
    </p:extLst>
  </p:cmAuthor>
  <p:cmAuthor id="2" name="Moser, Kelli" initials="KDM" lastIdx="0" clrIdx="1"/>
  <p:cmAuthor id="3" name="Carla Holmes" initials="CH" lastIdx="10" clrIdx="2">
    <p:extLst>
      <p:ext uri="{19B8F6BF-5375-455C-9EA6-DF929625EA0E}">
        <p15:presenceInfo xmlns:p15="http://schemas.microsoft.com/office/powerpoint/2012/main" userId="S::carla.holmes@greshamsmith.com::63659360-a344-4139-81ff-eba22c698b61" providerId="AD"/>
      </p:ext>
    </p:extLst>
  </p:cmAuthor>
  <p:cmAuthor id="4" name="Brown, Tucker" initials="BT" lastIdx="7" clrIdx="3">
    <p:extLst>
      <p:ext uri="{19B8F6BF-5375-455C-9EA6-DF929625EA0E}">
        <p15:presenceInfo xmlns:p15="http://schemas.microsoft.com/office/powerpoint/2012/main" userId="S::Tucker.Brown@datasys.swri.edu::376a8cc3-1ea3-4656-b1c5-49cbe529c2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1B396F"/>
    <a:srgbClr val="1F4283"/>
    <a:srgbClr val="050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D4892F-2016-4B47-BE4C-6A29B2C7A75A}" v="8" dt="2021-03-22T17:33:57.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3792" autoAdjust="0"/>
  </p:normalViewPr>
  <p:slideViewPr>
    <p:cSldViewPr snapToGrid="0">
      <p:cViewPr varScale="1">
        <p:scale>
          <a:sx n="80" d="100"/>
          <a:sy n="80" d="100"/>
        </p:scale>
        <p:origin x="811"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3-22T12:42:56.241" idx="2">
    <p:pos x="5482" y="3734"/>
    <p:text>Not sure if this is a real closed event of just and example. If not, can a real closed event be used? This looks like a combination of a diabled vehicle and a crash event.  How will this appear? How will an operator get to the comment field of a closed event? Will there be an "Add Comment" button?  Will there be any indication this comment was added after the event was closed or will it be in the same place as all other comment?</p:text>
    <p:extLst>
      <p:ext uri="{C676402C-5697-4E1C-873F-D02D1690AC5C}">
        <p15:threadingInfo xmlns:p15="http://schemas.microsoft.com/office/powerpoint/2012/main" timeZoneBias="240"/>
      </p:ext>
    </p:extLst>
  </p:cm>
  <p:cm authorId="4" dt="2021-03-22T12:59:03.634" idx="1">
    <p:pos x="5482" y="3830"/>
    <p:text>Yes, this is a closed event. Fields are greyed out indicating changes cant be made. This is a crash event with a disabled vehicle as a secondary event.
To get to the field, they would open the event and the comment box would be accessible. Add comment is in the lower right and would become enabled.
The comment would be added to the Chronology as other comments are. They have aa timestamp that would be after the closure time.</p:text>
    <p:extLst>
      <p:ext uri="{C676402C-5697-4E1C-873F-D02D1690AC5C}">
        <p15:threadingInfo xmlns:p15="http://schemas.microsoft.com/office/powerpoint/2012/main" timeZoneBias="300">
          <p15:parentCm authorId="3"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03-22T13:21:04.322" idx="4">
    <p:pos x="10" y="10"/>
    <p:text>Is this exactly where the Organization field be added? Can you ask SSUG members where they think it should be?  Seems like it should be closer to the top than where it is shown.</p:text>
    <p:extLst>
      <p:ext uri="{C676402C-5697-4E1C-873F-D02D1690AC5C}">
        <p15:threadingInfo xmlns:p15="http://schemas.microsoft.com/office/powerpoint/2012/main" timeZoneBias="240"/>
      </p:ext>
    </p:extLst>
  </p:cm>
  <p:cm authorId="4" dt="2021-03-22T13:05:01.507" idx="2">
    <p:pos x="10" y="106"/>
    <p:text>The 4 things above that are required to start an event. This is optional as well as the event location, therefore I think the placement is correct.</p:text>
    <p:extLst>
      <p:ext uri="{C676402C-5697-4E1C-873F-D02D1690AC5C}">
        <p15:threadingInfo xmlns:p15="http://schemas.microsoft.com/office/powerpoint/2012/main" timeZoneBias="300">
          <p15:parentCm authorId="3"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1-03-22T13:23:57.504" idx="5">
    <p:pos x="5581" y="190"/>
    <p:text>Should this new field be  titled "Starting Mieleage"?</p:text>
    <p:extLst>
      <p:ext uri="{C676402C-5697-4E1C-873F-D02D1690AC5C}">
        <p15:threadingInfo xmlns:p15="http://schemas.microsoft.com/office/powerpoint/2012/main" timeZoneBias="240"/>
      </p:ext>
    </p:extLst>
  </p:cm>
  <p:cm authorId="3" dt="2021-03-22T13:26:08.765" idx="6">
    <p:pos x="5581" y="286"/>
    <p:text>Will there be any kind of logic included if the starting mileage appears wrong?  I.e. if it is lower than the previous starting mileage?  Just to catch if an operator types something in wrong?</p:text>
    <p:extLst>
      <p:ext uri="{C676402C-5697-4E1C-873F-D02D1690AC5C}">
        <p15:threadingInfo xmlns:p15="http://schemas.microsoft.com/office/powerpoint/2012/main" timeZoneBias="240">
          <p15:parentCm authorId="3" idx="5"/>
        </p15:threadingInfo>
      </p:ext>
    </p:extLst>
  </p:cm>
  <p:cm authorId="4" dt="2021-03-22T13:19:41.350" idx="5">
    <p:pos x="5581" y="382"/>
    <p:text>The intent here was to be a simple prompt to look at the current odometer reading. If they were to get logged out somehow during a session, I dont want them to enter the original starting mileage.
Because RRs are not in the same vehicle, this would have to go to tracking particular vehicle mileage. At this time, that would add a decent amount of complexity to the issue.</p:text>
    <p:extLst>
      <p:ext uri="{C676402C-5697-4E1C-873F-D02D1690AC5C}">
        <p15:threadingInfo xmlns:p15="http://schemas.microsoft.com/office/powerpoint/2012/main" timeZoneBias="300">
          <p15:parentCm authorId="3" idx="5"/>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1-03-22T13:27:02.189" idx="7">
    <p:pos x="10" y="10"/>
    <p:text>Should this new field be  titled "Ending Mieleage"?</p:text>
    <p:extLst>
      <p:ext uri="{C676402C-5697-4E1C-873F-D02D1690AC5C}">
        <p15:threadingInfo xmlns:p15="http://schemas.microsoft.com/office/powerpoint/2012/main" timeZoneBias="240"/>
      </p:ext>
    </p:extLst>
  </p:cm>
  <p:cm authorId="4" dt="2021-03-22T13:19:47.453" idx="6">
    <p:pos x="10" y="106"/>
    <p:text>see previous</p:text>
    <p:extLst>
      <p:ext uri="{C676402C-5697-4E1C-873F-D02D1690AC5C}">
        <p15:threadingInfo xmlns:p15="http://schemas.microsoft.com/office/powerpoint/2012/main" timeZoneBias="300">
          <p15:parentCm authorId="3" idx="7"/>
        </p15:threadingInfo>
      </p:ext>
    </p:extLst>
  </p:cm>
  <p:cm authorId="3" dt="2021-03-22T13:27:24.246" idx="8">
    <p:pos x="106" y="106"/>
    <p:text>Same quetion as previous about logic to catch incorrect entries.</p:text>
    <p:extLst>
      <p:ext uri="{C676402C-5697-4E1C-873F-D02D1690AC5C}">
        <p15:threadingInfo xmlns:p15="http://schemas.microsoft.com/office/powerpoint/2012/main" timeZoneBias="240"/>
      </p:ext>
    </p:extLst>
  </p:cm>
  <p:cm authorId="4" dt="2021-03-22T13:19:53.373" idx="7">
    <p:pos x="106" y="202"/>
    <p:text>see previous</p:text>
    <p:extLst>
      <p:ext uri="{C676402C-5697-4E1C-873F-D02D1690AC5C}">
        <p15:threadingInfo xmlns:p15="http://schemas.microsoft.com/office/powerpoint/2012/main" timeZoneBias="300">
          <p15:parentCm authorId="3" idx="8"/>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1-03-22T13:29:37.628" idx="9">
    <p:pos x="2887" y="1132"/>
    <p:text>Should this be "All images for all alerts..."?</p:text>
    <p:extLst>
      <p:ext uri="{C676402C-5697-4E1C-873F-D02D1690AC5C}">
        <p15:threadingInfo xmlns:p15="http://schemas.microsoft.com/office/powerpoint/2012/main" timeZoneBias="240"/>
      </p:ext>
    </p:extLst>
  </p:cm>
  <p:cm authorId="4" dt="2021-03-22T13:06:33.290" idx="4">
    <p:pos x="2887" y="1228"/>
    <p:text>changed</p:text>
    <p:extLst>
      <p:ext uri="{C676402C-5697-4E1C-873F-D02D1690AC5C}">
        <p15:threadingInfo xmlns:p15="http://schemas.microsoft.com/office/powerpoint/2012/main" timeZoneBias="300">
          <p15:parentCm authorId="3" idx="9"/>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21-03-22T13:31:51.726" idx="10">
    <p:pos x="2733" y="1125"/>
    <p:text>Add new slide about Text Field for Event Attributes.</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21-03-22T13:31:51.726" idx="10">
    <p:pos x="2733" y="1125"/>
    <p:text>Add new slide about Text Field for Event Attributes.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FFFFC65B-9DB3-447A-B124-A738FD9C8185}" type="datetimeFigureOut">
              <a:rPr lang="en-US" smtClean="0"/>
              <a:pPr/>
              <a:t>3/23/2021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24B06F28-850F-4070-BAFD-8C1D8F86B5EE}" type="slidenum">
              <a:rPr lang="en-US" smtClean="0"/>
              <a:pPr/>
              <a:t>‹#›</a:t>
            </a:fld>
            <a:endParaRPr lang="en-US" dirty="0"/>
          </a:p>
        </p:txBody>
      </p:sp>
    </p:spTree>
    <p:extLst>
      <p:ext uri="{BB962C8B-B14F-4D97-AF65-F5344CB8AC3E}">
        <p14:creationId xmlns:p14="http://schemas.microsoft.com/office/powerpoint/2010/main" val="545887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6382BCBC-BC1F-49FF-9795-0DF8221B8526}" type="datetimeFigureOut">
              <a:rPr lang="en-US" smtClean="0"/>
              <a:pPr/>
              <a:t>3/23/2021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7224070D-343A-41A8-B8E1-34F3348194F1}" type="slidenum">
              <a:rPr lang="en-US" smtClean="0"/>
              <a:pPr/>
              <a:t>‹#›</a:t>
            </a:fld>
            <a:endParaRPr lang="en-US" dirty="0"/>
          </a:p>
        </p:txBody>
      </p:sp>
    </p:spTree>
    <p:extLst>
      <p:ext uri="{BB962C8B-B14F-4D97-AF65-F5344CB8AC3E}">
        <p14:creationId xmlns:p14="http://schemas.microsoft.com/office/powerpoint/2010/main" val="148347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C00000"/>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1F4283"/>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1B396F"/>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A40000"/>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C00000"/>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1F4283"/>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a:xfrm>
            <a:off x="5332412" y="6151628"/>
            <a:ext cx="4324044" cy="365125"/>
          </a:xfrm>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4"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05/11/2015</a:t>
            </a:r>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chor="ct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732656" y="6201323"/>
            <a:ext cx="1143000" cy="365125"/>
          </a:xfrm>
        </p:spPr>
        <p:txBody>
          <a:bodyPr/>
          <a:lstStyle>
            <a:lvl1pPr>
              <a:defRPr/>
            </a:lvl1pPr>
          </a:lstStyle>
          <a:p>
            <a:r>
              <a:rPr lang="en-US" dirty="0"/>
              <a:t>05/11/2015</a:t>
            </a:r>
          </a:p>
        </p:txBody>
      </p:sp>
      <p:sp>
        <p:nvSpPr>
          <p:cNvPr id="5" name="Footer Placeholder 4"/>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6" name="Slide Number Placeholder 5"/>
          <p:cNvSpPr>
            <a:spLocks noGrp="1"/>
          </p:cNvSpPr>
          <p:nvPr>
            <p:ph type="sldNum" sz="quarter" idx="12"/>
          </p:nvPr>
        </p:nvSpPr>
        <p:spPr>
          <a:xfrm>
            <a:off x="10951856" y="6185179"/>
            <a:ext cx="551167" cy="365125"/>
          </a:xfrm>
        </p:spPr>
        <p:txBody>
          <a:bodyPr/>
          <a:lstStyle/>
          <a:p>
            <a:fld id="{D57F1E4F-1CFF-5643-939E-217C01CDF565}" type="slidenum">
              <a:rPr lang="en-US" dirty="0"/>
              <a:pPr/>
              <a:t>‹#›</a:t>
            </a:fld>
            <a:endParaRPr lang="en-US" dirty="0"/>
          </a:p>
        </p:txBody>
      </p:sp>
      <p:pic>
        <p:nvPicPr>
          <p:cNvPr id="7"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9732656" y="6161567"/>
            <a:ext cx="1143000" cy="365125"/>
          </a:xfrm>
        </p:spPr>
        <p:txBody>
          <a:bodyPr/>
          <a:lstStyle/>
          <a:p>
            <a:r>
              <a:rPr lang="en-US" dirty="0"/>
              <a:t>05/11/2015</a:t>
            </a:r>
          </a:p>
        </p:txBody>
      </p:sp>
      <p:sp>
        <p:nvSpPr>
          <p:cNvPr id="8" name="Slide Number Placeholder 7"/>
          <p:cNvSpPr>
            <a:spLocks noGrp="1"/>
          </p:cNvSpPr>
          <p:nvPr>
            <p:ph type="sldNum" sz="quarter" idx="11"/>
          </p:nvPr>
        </p:nvSpPr>
        <p:spPr>
          <a:xfrm>
            <a:off x="10951856" y="6161567"/>
            <a:ext cx="551167" cy="365125"/>
          </a:xfrm>
        </p:spPr>
        <p:txBody>
          <a:bodyPr/>
          <a:lstStyle/>
          <a:p>
            <a:fld id="{D57F1E4F-1CFF-5643-939E-217C01CDF565}" type="slidenum">
              <a:rPr lang="en-US" smtClean="0"/>
              <a:pPr/>
              <a:t>‹#›</a:t>
            </a:fld>
            <a:endParaRPr lang="en-US" dirty="0"/>
          </a:p>
        </p:txBody>
      </p:sp>
      <p:sp>
        <p:nvSpPr>
          <p:cNvPr id="9" name="Footer Placeholder 8"/>
          <p:cNvSpPr>
            <a:spLocks noGrp="1"/>
          </p:cNvSpPr>
          <p:nvPr>
            <p:ph type="ftr" sz="quarter" idx="12"/>
          </p:nvPr>
        </p:nvSpPr>
        <p:spPr>
          <a:xfrm>
            <a:off x="2572279" y="6161567"/>
            <a:ext cx="7084177" cy="365125"/>
          </a:xfrm>
        </p:spPr>
        <p:txBody>
          <a:bodyPr/>
          <a:lstStyle/>
          <a:p>
            <a:r>
              <a:rPr lang="en-US" dirty="0"/>
              <a:t>Change Management Board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9732656" y="6201323"/>
            <a:ext cx="1143000" cy="365125"/>
          </a:xfrm>
        </p:spPr>
        <p:txBody>
          <a:bodyPr/>
          <a:lstStyle>
            <a:lvl1pPr>
              <a:defRPr/>
            </a:lvl1pPr>
          </a:lstStyle>
          <a:p>
            <a:r>
              <a:rPr lang="en-US" dirty="0"/>
              <a:t>05/11/2015</a:t>
            </a:r>
          </a:p>
        </p:txBody>
      </p:sp>
      <p:sp>
        <p:nvSpPr>
          <p:cNvPr id="6" name="Footer Placeholder 5"/>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7" name="Slide Number Placeholder 6"/>
          <p:cNvSpPr>
            <a:spLocks noGrp="1"/>
          </p:cNvSpPr>
          <p:nvPr>
            <p:ph type="sldNum" sz="quarter" idx="12"/>
          </p:nvPr>
        </p:nvSpPr>
        <p:spPr>
          <a:xfrm>
            <a:off x="10951856" y="6201323"/>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732656" y="6181445"/>
            <a:ext cx="1143000" cy="365125"/>
          </a:xfrm>
        </p:spPr>
        <p:txBody>
          <a:bodyPr/>
          <a:lstStyle>
            <a:lvl1pPr>
              <a:defRPr/>
            </a:lvl1pPr>
          </a:lstStyle>
          <a:p>
            <a:r>
              <a:rPr lang="en-US" dirty="0"/>
              <a:t>05/11/2015</a:t>
            </a:r>
          </a:p>
        </p:txBody>
      </p:sp>
      <p:sp>
        <p:nvSpPr>
          <p:cNvPr id="8" name="Footer Placeholder 7"/>
          <p:cNvSpPr>
            <a:spLocks noGrp="1"/>
          </p:cNvSpPr>
          <p:nvPr>
            <p:ph type="ftr" sz="quarter" idx="11"/>
          </p:nvPr>
        </p:nvSpPr>
        <p:spPr>
          <a:xfrm>
            <a:off x="2572279" y="6181445"/>
            <a:ext cx="7084177" cy="365125"/>
          </a:xfrm>
        </p:spPr>
        <p:txBody>
          <a:bodyPr/>
          <a:lstStyle/>
          <a:p>
            <a:pPr>
              <a:defRPr/>
            </a:pPr>
            <a:r>
              <a:rPr lang="en-US" dirty="0"/>
              <a:t>Change Management Board</a:t>
            </a:r>
          </a:p>
        </p:txBody>
      </p:sp>
      <p:sp>
        <p:nvSpPr>
          <p:cNvPr id="9" name="Slide Number Placeholder 8"/>
          <p:cNvSpPr>
            <a:spLocks noGrp="1"/>
          </p:cNvSpPr>
          <p:nvPr>
            <p:ph type="sldNum" sz="quarter" idx="12"/>
          </p:nvPr>
        </p:nvSpPr>
        <p:spPr>
          <a:xfrm>
            <a:off x="10951856" y="6181445"/>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dirty="0"/>
              <a:t>05/11/2015</a:t>
            </a:r>
          </a:p>
        </p:txBody>
      </p:sp>
      <p:sp>
        <p:nvSpPr>
          <p:cNvPr id="4" name="Footer Placeholder 3"/>
          <p:cNvSpPr>
            <a:spLocks noGrp="1"/>
          </p:cNvSpPr>
          <p:nvPr>
            <p:ph type="ftr" sz="quarter" idx="11"/>
          </p:nvPr>
        </p:nvSpPr>
        <p:spPr/>
        <p:txBody>
          <a:bodyPr/>
          <a:lstStyle/>
          <a:p>
            <a:r>
              <a:rPr lang="en-US" dirty="0"/>
              <a:t>Change Management Board</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05/11/2015</a:t>
            </a:r>
          </a:p>
        </p:txBody>
      </p:sp>
      <p:sp>
        <p:nvSpPr>
          <p:cNvPr id="3" name="Footer Placeholder 2"/>
          <p:cNvSpPr>
            <a:spLocks noGrp="1"/>
          </p:cNvSpPr>
          <p:nvPr>
            <p:ph type="ftr" sz="quarter" idx="11"/>
          </p:nvPr>
        </p:nvSpPr>
        <p:spPr/>
        <p:txBody>
          <a:bodyPr/>
          <a:lstStyle/>
          <a:p>
            <a:r>
              <a:rPr lang="en-US" dirty="0"/>
              <a:t>Change Management Board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05/11/2015</a:t>
            </a:r>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05/11/2015</a:t>
            </a:r>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a:solidFill>
            <a:srgbClr val="C00000"/>
          </a:solidFill>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grp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1F4283"/>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1B396F"/>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rgbClr val="A40000"/>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C00000"/>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1F4283"/>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6151628"/>
            <a:ext cx="1143000"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r>
              <a:rPr lang="en-US" dirty="0"/>
              <a:t>05/11/2015</a:t>
            </a:r>
          </a:p>
        </p:txBody>
      </p:sp>
      <p:sp>
        <p:nvSpPr>
          <p:cNvPr id="5" name="Footer Placeholder 4"/>
          <p:cNvSpPr>
            <a:spLocks noGrp="1"/>
          </p:cNvSpPr>
          <p:nvPr>
            <p:ph type="ftr" sz="quarter" idx="3"/>
          </p:nvPr>
        </p:nvSpPr>
        <p:spPr>
          <a:xfrm>
            <a:off x="2572279" y="6151628"/>
            <a:ext cx="7084177" cy="365125"/>
          </a:xfrm>
          <a:prstGeom prst="rect">
            <a:avLst/>
          </a:prstGeom>
        </p:spPr>
        <p:txBody>
          <a:bodyPr vert="horz" lIns="91440" tIns="45720" rIns="91440" bIns="45720" rtlCol="0" anchor="ctr"/>
          <a:lstStyle>
            <a:lvl1pPr algn="l">
              <a:defRPr sz="1200" b="0" i="0">
                <a:solidFill>
                  <a:schemeClr val="tx1"/>
                </a:solidFill>
                <a:effectLst/>
                <a:latin typeface="Calibri" panose="020F0502020204030204" pitchFamily="34" charset="0"/>
                <a:cs typeface="Calibri" panose="020F0502020204030204" pitchFamily="34" charset="0"/>
              </a:defRPr>
            </a:lvl1pPr>
          </a:lstStyle>
          <a:p>
            <a:r>
              <a:rPr lang="en-US" dirty="0"/>
              <a:t>Change Management Board</a:t>
            </a:r>
          </a:p>
        </p:txBody>
      </p:sp>
      <p:sp>
        <p:nvSpPr>
          <p:cNvPr id="6" name="Slide Number Placeholder 5"/>
          <p:cNvSpPr>
            <a:spLocks noGrp="1"/>
          </p:cNvSpPr>
          <p:nvPr>
            <p:ph type="sldNum" sz="quarter" idx="4"/>
          </p:nvPr>
        </p:nvSpPr>
        <p:spPr>
          <a:xfrm>
            <a:off x="10951856" y="6151628"/>
            <a:ext cx="551167"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dirty="0"/>
          </a:p>
        </p:txBody>
      </p:sp>
      <p:pic>
        <p:nvPicPr>
          <p:cNvPr id="14" name="Picture 2" descr="image001"/>
          <p:cNvPicPr>
            <a:picLocks noChangeAspect="1" noChangeArrowheads="1"/>
          </p:cNvPicPr>
          <p:nvPr userDrawn="1"/>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20">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764" y="1351722"/>
            <a:ext cx="10421655" cy="2176117"/>
          </a:xfrm>
        </p:spPr>
        <p:txBody>
          <a:bodyPr>
            <a:noAutofit/>
          </a:bodyPr>
          <a:lstStyle/>
          <a:p>
            <a:br>
              <a:rPr lang="en-US" sz="4800" dirty="0"/>
            </a:br>
            <a:r>
              <a:rPr lang="en-US" sz="4800" dirty="0"/>
              <a:t>SunGuide 8.0 Hotfix 4</a:t>
            </a:r>
            <a:br>
              <a:rPr lang="en-US" sz="4800" dirty="0"/>
            </a:br>
            <a:r>
              <a:rPr lang="en-US" sz="4800" dirty="0"/>
              <a:t> Design Review</a:t>
            </a:r>
          </a:p>
        </p:txBody>
      </p:sp>
      <p:sp>
        <p:nvSpPr>
          <p:cNvPr id="4" name="Subtitle 3"/>
          <p:cNvSpPr>
            <a:spLocks noGrp="1"/>
          </p:cNvSpPr>
          <p:nvPr>
            <p:ph type="subTitle" idx="1"/>
          </p:nvPr>
        </p:nvSpPr>
        <p:spPr/>
        <p:txBody>
          <a:bodyPr/>
          <a:lstStyle/>
          <a:p>
            <a:endParaRPr lang="en-US" sz="3600" dirty="0"/>
          </a:p>
          <a:p>
            <a:endParaRPr lang="en-US"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1</a:t>
            </a:fld>
            <a:endParaRPr lang="en-US" dirty="0"/>
          </a:p>
        </p:txBody>
      </p:sp>
      <p:graphicFrame>
        <p:nvGraphicFramePr>
          <p:cNvPr id="11" name="Table 10">
            <a:extLst>
              <a:ext uri="{FF2B5EF4-FFF2-40B4-BE49-F238E27FC236}">
                <a16:creationId xmlns:a16="http://schemas.microsoft.com/office/drawing/2014/main" id="{827E3B76-4173-4B33-A465-EF4FAD9EBD47}"/>
              </a:ext>
            </a:extLst>
          </p:cNvPr>
          <p:cNvGraphicFramePr>
            <a:graphicFrameLocks noGrp="1"/>
          </p:cNvGraphicFramePr>
          <p:nvPr>
            <p:extLst>
              <p:ext uri="{D42A27DB-BD31-4B8C-83A1-F6EECF244321}">
                <p14:modId xmlns:p14="http://schemas.microsoft.com/office/powerpoint/2010/main" val="4032518214"/>
              </p:ext>
            </p:extLst>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330787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10</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5" name="TextBox 4">
            <a:extLst>
              <a:ext uri="{FF2B5EF4-FFF2-40B4-BE49-F238E27FC236}">
                <a16:creationId xmlns:a16="http://schemas.microsoft.com/office/drawing/2014/main" id="{30E5D83C-F75F-4F45-BBDD-99DC1A5B2F0A}"/>
              </a:ext>
            </a:extLst>
          </p:cNvPr>
          <p:cNvSpPr txBox="1"/>
          <p:nvPr/>
        </p:nvSpPr>
        <p:spPr>
          <a:xfrm>
            <a:off x="1376362" y="5574928"/>
            <a:ext cx="9801830" cy="962058"/>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paused</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user can pick a specific image to show from the slideshow.</a:t>
            </a:r>
          </a:p>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image limit.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77CD0736-F628-4B06-90A1-5C866E789DA3}"/>
              </a:ext>
            </a:extLst>
          </p:cNvPr>
          <p:cNvPicPr>
            <a:picLocks noChangeAspect="1"/>
          </p:cNvPicPr>
          <p:nvPr/>
        </p:nvPicPr>
        <p:blipFill>
          <a:blip r:embed="rId2"/>
          <a:stretch>
            <a:fillRect/>
          </a:stretch>
        </p:blipFill>
        <p:spPr>
          <a:xfrm>
            <a:off x="1376362" y="950224"/>
            <a:ext cx="9439275" cy="4552950"/>
          </a:xfrm>
          <a:prstGeom prst="rect">
            <a:avLst/>
          </a:prstGeom>
        </p:spPr>
      </p:pic>
    </p:spTree>
    <p:extLst>
      <p:ext uri="{BB962C8B-B14F-4D97-AF65-F5344CB8AC3E}">
        <p14:creationId xmlns:p14="http://schemas.microsoft.com/office/powerpoint/2010/main" val="395164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272212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dirty="0"/>
              <a:t>SG-3962 - Add Open CCTV </a:t>
            </a:r>
            <a:br>
              <a:rPr lang="en-US" dirty="0"/>
            </a:br>
            <a:r>
              <a:rPr lang="en-US" dirty="0"/>
              <a:t>from Event List &amp; </a:t>
            </a:r>
            <a:br>
              <a:rPr lang="en-US" dirty="0"/>
            </a:br>
            <a:r>
              <a:rPr lang="en-US" dirty="0"/>
              <a:t>Event Details Feature</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12</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255279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5" name="TextBox 4">
            <a:extLst>
              <a:ext uri="{FF2B5EF4-FFF2-40B4-BE49-F238E27FC236}">
                <a16:creationId xmlns:a16="http://schemas.microsoft.com/office/drawing/2014/main" id="{30E5D83C-F75F-4F45-BBDD-99DC1A5B2F0A}"/>
              </a:ext>
            </a:extLst>
          </p:cNvPr>
          <p:cNvSpPr txBox="1"/>
          <p:nvPr/>
        </p:nvSpPr>
        <p:spPr>
          <a:xfrm>
            <a:off x="1610317" y="5886712"/>
            <a:ext cx="9801830" cy="962058"/>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Button will launch a new VOD dialog</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no camera is set, button will be greyed out.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52E6BBCF-D804-4955-A42F-001841BBFE1B}"/>
              </a:ext>
            </a:extLst>
          </p:cNvPr>
          <p:cNvPicPr>
            <a:picLocks noChangeAspect="1"/>
          </p:cNvPicPr>
          <p:nvPr/>
        </p:nvPicPr>
        <p:blipFill>
          <a:blip r:embed="rId2"/>
          <a:stretch>
            <a:fillRect/>
          </a:stretch>
        </p:blipFill>
        <p:spPr>
          <a:xfrm>
            <a:off x="1847026" y="868418"/>
            <a:ext cx="7607823" cy="4928626"/>
          </a:xfrm>
          <a:prstGeom prst="rect">
            <a:avLst/>
          </a:prstGeom>
        </p:spPr>
      </p:pic>
    </p:spTree>
    <p:extLst>
      <p:ext uri="{BB962C8B-B14F-4D97-AF65-F5344CB8AC3E}">
        <p14:creationId xmlns:p14="http://schemas.microsoft.com/office/powerpoint/2010/main" val="213081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14</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5" name="TextBox 4">
            <a:extLst>
              <a:ext uri="{FF2B5EF4-FFF2-40B4-BE49-F238E27FC236}">
                <a16:creationId xmlns:a16="http://schemas.microsoft.com/office/drawing/2014/main" id="{30E5D83C-F75F-4F45-BBDD-99DC1A5B2F0A}"/>
              </a:ext>
            </a:extLst>
          </p:cNvPr>
          <p:cNvSpPr txBox="1"/>
          <p:nvPr/>
        </p:nvSpPr>
        <p:spPr>
          <a:xfrm>
            <a:off x="1610317" y="5886712"/>
            <a:ext cx="9801830" cy="962058"/>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Button will launch a new VOD dialog</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no camera is set, button will be greyed out.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21DC1D3C-39DE-4CBE-9F8B-243519D71CEB}"/>
              </a:ext>
            </a:extLst>
          </p:cNvPr>
          <p:cNvPicPr>
            <a:picLocks noChangeAspect="1"/>
          </p:cNvPicPr>
          <p:nvPr/>
        </p:nvPicPr>
        <p:blipFill>
          <a:blip r:embed="rId2"/>
          <a:stretch>
            <a:fillRect/>
          </a:stretch>
        </p:blipFill>
        <p:spPr>
          <a:xfrm>
            <a:off x="2120114" y="476099"/>
            <a:ext cx="6376524" cy="5410613"/>
          </a:xfrm>
          <a:prstGeom prst="rect">
            <a:avLst/>
          </a:prstGeom>
        </p:spPr>
      </p:pic>
    </p:spTree>
    <p:extLst>
      <p:ext uri="{BB962C8B-B14F-4D97-AF65-F5344CB8AC3E}">
        <p14:creationId xmlns:p14="http://schemas.microsoft.com/office/powerpoint/2010/main" val="299439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1115535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816777"/>
          </a:xfrm>
        </p:spPr>
        <p:txBody>
          <a:bodyPr>
            <a:noAutofit/>
          </a:bodyPr>
          <a:lstStyle/>
          <a:p>
            <a:r>
              <a:rPr lang="en-US" dirty="0"/>
              <a:t>SG-3745 - Allow the</a:t>
            </a:r>
            <a:br>
              <a:rPr lang="en-US" dirty="0"/>
            </a:br>
            <a:r>
              <a:rPr lang="en-US" dirty="0"/>
              <a:t>organization to be selected within the "Add New Event“</a:t>
            </a:r>
            <a:br>
              <a:rPr lang="en-US" dirty="0"/>
            </a:br>
            <a:r>
              <a:rPr lang="en-US" dirty="0"/>
              <a:t> dialog box</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16</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48" y="4676773"/>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3136909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17</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5" name="TextBox 4">
            <a:extLst>
              <a:ext uri="{FF2B5EF4-FFF2-40B4-BE49-F238E27FC236}">
                <a16:creationId xmlns:a16="http://schemas.microsoft.com/office/drawing/2014/main" id="{30E5D83C-F75F-4F45-BBDD-99DC1A5B2F0A}"/>
              </a:ext>
            </a:extLst>
          </p:cNvPr>
          <p:cNvSpPr txBox="1"/>
          <p:nvPr/>
        </p:nvSpPr>
        <p:spPr>
          <a:xfrm>
            <a:off x="1327096" y="5890552"/>
            <a:ext cx="9801830" cy="665695"/>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Value will be set to the same default as SunGuide would use for event creation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82C95DAB-53E5-4707-B7EC-496CFBEAAC37}"/>
              </a:ext>
            </a:extLst>
          </p:cNvPr>
          <p:cNvPicPr>
            <a:picLocks noChangeAspect="1"/>
          </p:cNvPicPr>
          <p:nvPr/>
        </p:nvPicPr>
        <p:blipFill>
          <a:blip r:embed="rId2"/>
          <a:stretch>
            <a:fillRect/>
          </a:stretch>
        </p:blipFill>
        <p:spPr>
          <a:xfrm>
            <a:off x="3389424" y="301753"/>
            <a:ext cx="4371975" cy="5524500"/>
          </a:xfrm>
          <a:prstGeom prst="rect">
            <a:avLst/>
          </a:prstGeom>
        </p:spPr>
      </p:pic>
      <p:sp>
        <p:nvSpPr>
          <p:cNvPr id="9" name="Rectangle 8">
            <a:extLst>
              <a:ext uri="{FF2B5EF4-FFF2-40B4-BE49-F238E27FC236}">
                <a16:creationId xmlns:a16="http://schemas.microsoft.com/office/drawing/2014/main" id="{50F19179-C8CE-4B4B-911A-12405639963E}"/>
              </a:ext>
            </a:extLst>
          </p:cNvPr>
          <p:cNvSpPr/>
          <p:nvPr/>
        </p:nvSpPr>
        <p:spPr>
          <a:xfrm>
            <a:off x="3212536" y="3350727"/>
            <a:ext cx="4725749" cy="3149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9684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18</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3694340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816777"/>
          </a:xfrm>
        </p:spPr>
        <p:txBody>
          <a:bodyPr>
            <a:noAutofit/>
          </a:bodyPr>
          <a:lstStyle/>
          <a:p>
            <a:r>
              <a:rPr lang="en-US" dirty="0"/>
              <a:t>SG-4965 - Add support for mileage tracking in SPARR interface</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19</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48" y="4676773"/>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404116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dirty="0"/>
              <a:t>SG-4936 - Add Roadway Filter </a:t>
            </a:r>
            <a:br>
              <a:rPr lang="en-US" dirty="0"/>
            </a:br>
            <a:r>
              <a:rPr lang="en-US" dirty="0"/>
              <a:t>to Monthly Performance </a:t>
            </a:r>
            <a:br>
              <a:rPr lang="en-US" dirty="0"/>
            </a:br>
            <a:r>
              <a:rPr lang="en-US" dirty="0"/>
              <a:t>Measures Report</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2</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1133926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20</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5" name="TextBox 4">
            <a:extLst>
              <a:ext uri="{FF2B5EF4-FFF2-40B4-BE49-F238E27FC236}">
                <a16:creationId xmlns:a16="http://schemas.microsoft.com/office/drawing/2014/main" id="{30E5D83C-F75F-4F45-BBDD-99DC1A5B2F0A}"/>
              </a:ext>
            </a:extLst>
          </p:cNvPr>
          <p:cNvSpPr txBox="1"/>
          <p:nvPr/>
        </p:nvSpPr>
        <p:spPr>
          <a:xfrm>
            <a:off x="1327096" y="5890552"/>
            <a:ext cx="9801830" cy="665695"/>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Allows for an optional mileage to be set on login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5280CB1C-F159-4EBF-BB55-D9B86FBE947A}"/>
              </a:ext>
            </a:extLst>
          </p:cNvPr>
          <p:cNvPicPr>
            <a:picLocks noChangeAspect="1"/>
          </p:cNvPicPr>
          <p:nvPr/>
        </p:nvPicPr>
        <p:blipFill>
          <a:blip r:embed="rId2"/>
          <a:stretch>
            <a:fillRect/>
          </a:stretch>
        </p:blipFill>
        <p:spPr>
          <a:xfrm>
            <a:off x="2011872" y="301752"/>
            <a:ext cx="2752327" cy="5370395"/>
          </a:xfrm>
          <a:prstGeom prst="rect">
            <a:avLst/>
          </a:prstGeom>
        </p:spPr>
      </p:pic>
      <p:pic>
        <p:nvPicPr>
          <p:cNvPr id="10" name="Picture 9">
            <a:extLst>
              <a:ext uri="{FF2B5EF4-FFF2-40B4-BE49-F238E27FC236}">
                <a16:creationId xmlns:a16="http://schemas.microsoft.com/office/drawing/2014/main" id="{262E43D7-A6C8-4A22-856F-06B28245EEF5}"/>
              </a:ext>
            </a:extLst>
          </p:cNvPr>
          <p:cNvPicPr>
            <a:picLocks noChangeAspect="1"/>
          </p:cNvPicPr>
          <p:nvPr/>
        </p:nvPicPr>
        <p:blipFill>
          <a:blip r:embed="rId3"/>
          <a:stretch>
            <a:fillRect/>
          </a:stretch>
        </p:blipFill>
        <p:spPr>
          <a:xfrm>
            <a:off x="6096000" y="301752"/>
            <a:ext cx="2764353" cy="5370395"/>
          </a:xfrm>
          <a:prstGeom prst="rect">
            <a:avLst/>
          </a:prstGeom>
        </p:spPr>
      </p:pic>
      <p:sp>
        <p:nvSpPr>
          <p:cNvPr id="9" name="Rectangle 8">
            <a:extLst>
              <a:ext uri="{FF2B5EF4-FFF2-40B4-BE49-F238E27FC236}">
                <a16:creationId xmlns:a16="http://schemas.microsoft.com/office/drawing/2014/main" id="{50F19179-C8CE-4B4B-911A-12405639963E}"/>
              </a:ext>
            </a:extLst>
          </p:cNvPr>
          <p:cNvSpPr/>
          <p:nvPr/>
        </p:nvSpPr>
        <p:spPr>
          <a:xfrm>
            <a:off x="5850733" y="2594200"/>
            <a:ext cx="3293268" cy="5616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8251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21</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5" name="TextBox 4">
            <a:extLst>
              <a:ext uri="{FF2B5EF4-FFF2-40B4-BE49-F238E27FC236}">
                <a16:creationId xmlns:a16="http://schemas.microsoft.com/office/drawing/2014/main" id="{30E5D83C-F75F-4F45-BBDD-99DC1A5B2F0A}"/>
              </a:ext>
            </a:extLst>
          </p:cNvPr>
          <p:cNvSpPr txBox="1"/>
          <p:nvPr/>
        </p:nvSpPr>
        <p:spPr>
          <a:xfrm>
            <a:off x="1327096" y="5890552"/>
            <a:ext cx="9801830" cy="665695"/>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Allows for an optional mileage to be set on logout</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40E48923-B6AA-49A9-AB66-8931750C5BFD}"/>
              </a:ext>
            </a:extLst>
          </p:cNvPr>
          <p:cNvPicPr>
            <a:picLocks noChangeAspect="1"/>
          </p:cNvPicPr>
          <p:nvPr/>
        </p:nvPicPr>
        <p:blipFill>
          <a:blip r:embed="rId2"/>
          <a:stretch>
            <a:fillRect/>
          </a:stretch>
        </p:blipFill>
        <p:spPr>
          <a:xfrm>
            <a:off x="2085637" y="301752"/>
            <a:ext cx="2764353" cy="5436765"/>
          </a:xfrm>
          <a:prstGeom prst="rect">
            <a:avLst/>
          </a:prstGeom>
        </p:spPr>
      </p:pic>
      <p:pic>
        <p:nvPicPr>
          <p:cNvPr id="11" name="Picture 10">
            <a:extLst>
              <a:ext uri="{FF2B5EF4-FFF2-40B4-BE49-F238E27FC236}">
                <a16:creationId xmlns:a16="http://schemas.microsoft.com/office/drawing/2014/main" id="{DD2BF06B-4BB4-4465-8699-3BC835856CA4}"/>
              </a:ext>
            </a:extLst>
          </p:cNvPr>
          <p:cNvPicPr>
            <a:picLocks noChangeAspect="1"/>
          </p:cNvPicPr>
          <p:nvPr/>
        </p:nvPicPr>
        <p:blipFill>
          <a:blip r:embed="rId3"/>
          <a:stretch>
            <a:fillRect/>
          </a:stretch>
        </p:blipFill>
        <p:spPr>
          <a:xfrm>
            <a:off x="5803825" y="301752"/>
            <a:ext cx="2795522" cy="5436765"/>
          </a:xfrm>
          <a:prstGeom prst="rect">
            <a:avLst/>
          </a:prstGeom>
        </p:spPr>
      </p:pic>
      <p:sp>
        <p:nvSpPr>
          <p:cNvPr id="9" name="Rectangle 8">
            <a:extLst>
              <a:ext uri="{FF2B5EF4-FFF2-40B4-BE49-F238E27FC236}">
                <a16:creationId xmlns:a16="http://schemas.microsoft.com/office/drawing/2014/main" id="{50F19179-C8CE-4B4B-911A-12405639963E}"/>
              </a:ext>
            </a:extLst>
          </p:cNvPr>
          <p:cNvSpPr/>
          <p:nvPr/>
        </p:nvSpPr>
        <p:spPr>
          <a:xfrm>
            <a:off x="5695378" y="1894646"/>
            <a:ext cx="3019744" cy="11803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997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2485098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816777"/>
          </a:xfrm>
        </p:spPr>
        <p:txBody>
          <a:bodyPr>
            <a:noAutofit/>
          </a:bodyPr>
          <a:lstStyle/>
          <a:p>
            <a:r>
              <a:rPr lang="en-US" dirty="0"/>
              <a:t>Other issues</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23</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48" y="4676773"/>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82333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24</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5" name="TextBox 4">
            <a:extLst>
              <a:ext uri="{FF2B5EF4-FFF2-40B4-BE49-F238E27FC236}">
                <a16:creationId xmlns:a16="http://schemas.microsoft.com/office/drawing/2014/main" id="{30E5D83C-F75F-4F45-BBDD-99DC1A5B2F0A}"/>
              </a:ext>
            </a:extLst>
          </p:cNvPr>
          <p:cNvSpPr txBox="1"/>
          <p:nvPr/>
        </p:nvSpPr>
        <p:spPr>
          <a:xfrm>
            <a:off x="1150026" y="1164803"/>
            <a:ext cx="9801830" cy="4228273"/>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latin typeface="Calibri" panose="020F0502020204030204" pitchFamily="34" charset="0"/>
                <a:cs typeface="Times New Roman" panose="02020603050405020304" pitchFamily="18" charset="0"/>
              </a:rPr>
              <a:t>SG-5251 - Wrong Way Device - Incorrect images displayed in SunGuides with Alert</a:t>
            </a:r>
          </a:p>
          <a:p>
            <a:pPr marL="1200150" lvl="2" indent="-285750">
              <a:lnSpc>
                <a:spcPct val="107000"/>
              </a:lnSpc>
              <a:buFont typeface="Arial" panose="020B0604020202020204" pitchFamily="34" charset="0"/>
              <a:buChar char="•"/>
            </a:pPr>
            <a:r>
              <a:rPr lang="en-US" dirty="0">
                <a:solidFill>
                  <a:srgbClr val="000000"/>
                </a:solidFill>
                <a:latin typeface="Calibri" panose="020F0502020204030204" pitchFamily="34" charset="0"/>
                <a:cs typeface="Times New Roman" panose="02020603050405020304" pitchFamily="18" charset="0"/>
              </a:rPr>
              <a:t>Alerts will be generated for all alerts reported to the driver, even if an alert is currently active.</a:t>
            </a:r>
          </a:p>
          <a:p>
            <a:pPr marL="1200150" lvl="2" indent="-285750">
              <a:lnSpc>
                <a:spcPct val="107000"/>
              </a:lnSpc>
              <a:buFont typeface="Arial" panose="020B0604020202020204" pitchFamily="34" charset="0"/>
              <a:buChar char="•"/>
            </a:pPr>
            <a:r>
              <a:rPr lang="en-US" dirty="0">
                <a:solidFill>
                  <a:srgbClr val="000000"/>
                </a:solidFill>
                <a:latin typeface="Calibri" panose="020F0502020204030204" pitchFamily="34" charset="0"/>
                <a:cs typeface="Times New Roman" panose="02020603050405020304" pitchFamily="18" charset="0"/>
              </a:rPr>
              <a:t>All images for all alerts will be saved with unique filenames to prevent overwrite</a:t>
            </a:r>
          </a:p>
          <a:p>
            <a:pPr marL="1200150" lvl="2" indent="-285750">
              <a:lnSpc>
                <a:spcPct val="107000"/>
              </a:lnSpc>
              <a:buFont typeface="Arial" panose="020B0604020202020204" pitchFamily="34" charset="0"/>
              <a:buChar char="•"/>
            </a:pPr>
            <a:r>
              <a:rPr lang="en-US" dirty="0">
                <a:solidFill>
                  <a:srgbClr val="000000"/>
                </a:solidFill>
                <a:latin typeface="Calibri" panose="020F0502020204030204" pitchFamily="34" charset="0"/>
                <a:cs typeface="Times New Roman" panose="02020603050405020304" pitchFamily="18" charset="0"/>
              </a:rPr>
              <a:t>When an alert is handled, the images will be deleted.</a:t>
            </a:r>
          </a:p>
          <a:p>
            <a:pPr lvl="2">
              <a:lnSpc>
                <a:spcPct val="107000"/>
              </a:lnSpc>
            </a:pPr>
            <a:endParaRPr lang="en-US" dirty="0">
              <a:solidFill>
                <a:srgbClr val="000000"/>
              </a:solidFill>
              <a:latin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dirty="0">
                <a:solidFill>
                  <a:srgbClr val="000000"/>
                </a:solidFill>
                <a:latin typeface="Calibri" panose="020F0502020204030204" pitchFamily="34" charset="0"/>
                <a:cs typeface="Times New Roman" panose="02020603050405020304" pitchFamily="18" charset="0"/>
              </a:rPr>
              <a:t>SG-3499 - Reporting "Ramp Closed" for Different Lane Mappings</a:t>
            </a:r>
          </a:p>
          <a:p>
            <a:pPr marL="1200150" lvl="2" indent="-285750">
              <a:lnSpc>
                <a:spcPct val="107000"/>
              </a:lnSpc>
              <a:buFont typeface="Arial" panose="020B0604020202020204" pitchFamily="34" charset="0"/>
              <a:buChar char="•"/>
            </a:pPr>
            <a:r>
              <a:rPr lang="en-US" dirty="0">
                <a:solidFill>
                  <a:srgbClr val="000000"/>
                </a:solidFill>
                <a:latin typeface="Calibri" panose="020F0502020204030204" pitchFamily="34" charset="0"/>
                <a:cs typeface="Times New Roman" panose="02020603050405020304" pitchFamily="18" charset="0"/>
              </a:rPr>
              <a:t>Suggested wordings have been circulated for comments</a:t>
            </a:r>
          </a:p>
          <a:p>
            <a:pPr lvl="2">
              <a:lnSpc>
                <a:spcPct val="107000"/>
              </a:lnSpc>
            </a:pPr>
            <a:endParaRPr lang="en-US" dirty="0">
              <a:solidFill>
                <a:srgbClr val="000000"/>
              </a:solidFill>
              <a:latin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dirty="0">
                <a:solidFill>
                  <a:srgbClr val="000000"/>
                </a:solidFill>
                <a:latin typeface="Calibri" panose="020F0502020204030204" pitchFamily="34" charset="0"/>
                <a:cs typeface="Times New Roman" panose="02020603050405020304" pitchFamily="18" charset="0"/>
              </a:rPr>
              <a:t>SG-5565 - Add support for Govcomm WWVDS</a:t>
            </a:r>
          </a:p>
          <a:p>
            <a:pPr marL="1200150" lvl="2" indent="-285750">
              <a:lnSpc>
                <a:spcPct val="107000"/>
              </a:lnSpc>
              <a:buFont typeface="Arial" panose="020B0604020202020204" pitchFamily="34" charset="0"/>
              <a:buChar char="•"/>
            </a:pPr>
            <a:r>
              <a:rPr lang="en-US" dirty="0">
                <a:solidFill>
                  <a:srgbClr val="000000"/>
                </a:solidFill>
                <a:latin typeface="Calibri" panose="020F0502020204030204" pitchFamily="34" charset="0"/>
                <a:cs typeface="Times New Roman" panose="02020603050405020304" pitchFamily="18" charset="0"/>
              </a:rPr>
              <a:t>Standard WWD functionality</a:t>
            </a:r>
          </a:p>
          <a:p>
            <a:pPr lvl="2">
              <a:lnSpc>
                <a:spcPct val="107000"/>
              </a:lnSpc>
            </a:pPr>
            <a:endParaRPr lang="en-US" dirty="0">
              <a:solidFill>
                <a:srgbClr val="000000"/>
              </a:solidFill>
              <a:latin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dirty="0">
                <a:solidFill>
                  <a:srgbClr val="000000"/>
                </a:solidFill>
                <a:latin typeface="Calibri" panose="020F0502020204030204" pitchFamily="34" charset="0"/>
                <a:cs typeface="Times New Roman" panose="02020603050405020304" pitchFamily="18" charset="0"/>
              </a:rPr>
              <a:t>SG-5469 - ISS - Wrong Way Driver</a:t>
            </a:r>
          </a:p>
          <a:p>
            <a:pPr marL="1200150" lvl="2" indent="-285750">
              <a:lnSpc>
                <a:spcPct val="107000"/>
              </a:lnSpc>
              <a:buFont typeface="Arial" panose="020B0604020202020204" pitchFamily="34" charset="0"/>
              <a:buChar char="•"/>
            </a:pPr>
            <a:r>
              <a:rPr lang="en-US" dirty="0">
                <a:solidFill>
                  <a:srgbClr val="000000"/>
                </a:solidFill>
                <a:latin typeface="Calibri" panose="020F0502020204030204" pitchFamily="34" charset="0"/>
                <a:cs typeface="Times New Roman" panose="02020603050405020304" pitchFamily="18" charset="0"/>
              </a:rPr>
              <a:t>Standard WWD functionality</a:t>
            </a:r>
          </a:p>
        </p:txBody>
      </p:sp>
    </p:spTree>
    <p:extLst>
      <p:ext uri="{BB962C8B-B14F-4D97-AF65-F5344CB8AC3E}">
        <p14:creationId xmlns:p14="http://schemas.microsoft.com/office/powerpoint/2010/main" val="2320596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25</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2681042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816777"/>
          </a:xfrm>
        </p:spPr>
        <p:txBody>
          <a:bodyPr>
            <a:noAutofit/>
          </a:bodyPr>
          <a:lstStyle/>
          <a:p>
            <a:r>
              <a:rPr lang="en-US" dirty="0"/>
              <a:t>Event “System” Attributes</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26</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48" y="4676773"/>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846394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27</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5" name="TextBox 4">
            <a:extLst>
              <a:ext uri="{FF2B5EF4-FFF2-40B4-BE49-F238E27FC236}">
                <a16:creationId xmlns:a16="http://schemas.microsoft.com/office/drawing/2014/main" id="{30E5D83C-F75F-4F45-BBDD-99DC1A5B2F0A}"/>
              </a:ext>
            </a:extLst>
          </p:cNvPr>
          <p:cNvSpPr txBox="1"/>
          <p:nvPr/>
        </p:nvSpPr>
        <p:spPr>
          <a:xfrm>
            <a:off x="1150026" y="1164803"/>
            <a:ext cx="10165674" cy="4026552"/>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sz="2400" dirty="0">
                <a:solidFill>
                  <a:srgbClr val="000000"/>
                </a:solidFill>
                <a:latin typeface="Calibri" panose="020F0502020204030204" pitchFamily="34" charset="0"/>
                <a:cs typeface="Times New Roman" panose="02020603050405020304" pitchFamily="18" charset="0"/>
              </a:rPr>
              <a:t>D6 installed version 8.0 last week.</a:t>
            </a:r>
          </a:p>
          <a:p>
            <a:pPr marL="742950" lvl="1" indent="-285750">
              <a:lnSpc>
                <a:spcPct val="107000"/>
              </a:lnSpc>
              <a:buFont typeface="Arial" panose="020B0604020202020204" pitchFamily="34" charset="0"/>
              <a:buChar char="•"/>
            </a:pPr>
            <a:endParaRPr lang="en-US" sz="2400" dirty="0">
              <a:solidFill>
                <a:srgbClr val="000000"/>
              </a:solidFill>
              <a:latin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solidFill>
                  <a:srgbClr val="000000"/>
                </a:solidFill>
                <a:latin typeface="Calibri" panose="020F0502020204030204" pitchFamily="34" charset="0"/>
                <a:cs typeface="Times New Roman" panose="02020603050405020304" pitchFamily="18" charset="0"/>
              </a:rPr>
              <a:t>System attributes, at this time, are not configured to accept additional text.</a:t>
            </a:r>
          </a:p>
          <a:p>
            <a:pPr marL="742950" lvl="1" indent="-285750">
              <a:lnSpc>
                <a:spcPct val="107000"/>
              </a:lnSpc>
              <a:buFont typeface="Arial" panose="020B0604020202020204" pitchFamily="34" charset="0"/>
              <a:buChar char="•"/>
            </a:pPr>
            <a:endParaRPr lang="en-US" sz="2400" dirty="0">
              <a:solidFill>
                <a:srgbClr val="000000"/>
              </a:solidFill>
              <a:latin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solidFill>
                  <a:srgbClr val="000000"/>
                </a:solidFill>
                <a:latin typeface="Calibri" panose="020F0502020204030204" pitchFamily="34" charset="0"/>
                <a:cs typeface="Times New Roman" panose="02020603050405020304" pitchFamily="18" charset="0"/>
              </a:rPr>
              <a:t>D6 would like all system attributes to accept additional text.</a:t>
            </a:r>
          </a:p>
          <a:p>
            <a:pPr marL="742950" lvl="1" indent="-285750">
              <a:lnSpc>
                <a:spcPct val="107000"/>
              </a:lnSpc>
              <a:buFont typeface="Arial" panose="020B0604020202020204" pitchFamily="34" charset="0"/>
              <a:buChar char="•"/>
            </a:pPr>
            <a:endParaRPr lang="en-US" sz="2400" dirty="0">
              <a:solidFill>
                <a:srgbClr val="000000"/>
              </a:solidFill>
              <a:latin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solidFill>
                  <a:srgbClr val="000000"/>
                </a:solidFill>
                <a:latin typeface="Calibri" panose="020F0502020204030204" pitchFamily="34" charset="0"/>
                <a:cs typeface="Times New Roman" panose="02020603050405020304" pitchFamily="18" charset="0"/>
              </a:rPr>
              <a:t>This would not affect reporting and it is optional to put in text.</a:t>
            </a:r>
          </a:p>
          <a:p>
            <a:pPr marL="742950" lvl="1" indent="-285750">
              <a:lnSpc>
                <a:spcPct val="107000"/>
              </a:lnSpc>
              <a:buFont typeface="Arial" panose="020B0604020202020204" pitchFamily="34" charset="0"/>
              <a:buChar char="•"/>
            </a:pPr>
            <a:endParaRPr lang="en-US" sz="2400" dirty="0">
              <a:solidFill>
                <a:srgbClr val="000000"/>
              </a:solidFill>
              <a:latin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solidFill>
                  <a:srgbClr val="000000"/>
                </a:solidFill>
                <a:latin typeface="Calibri" panose="020F0502020204030204" pitchFamily="34" charset="0"/>
                <a:cs typeface="Times New Roman" panose="02020603050405020304" pitchFamily="18" charset="0"/>
              </a:rPr>
              <a:t>Any objections to making this a statewide change?</a:t>
            </a:r>
          </a:p>
        </p:txBody>
      </p:sp>
      <p:sp>
        <p:nvSpPr>
          <p:cNvPr id="8" name="TextBox 7">
            <a:extLst>
              <a:ext uri="{FF2B5EF4-FFF2-40B4-BE49-F238E27FC236}">
                <a16:creationId xmlns:a16="http://schemas.microsoft.com/office/drawing/2014/main" id="{D65294AE-4346-4DD2-AC5F-FFA6764C5D44}"/>
              </a:ext>
            </a:extLst>
          </p:cNvPr>
          <p:cNvSpPr txBox="1"/>
          <p:nvPr/>
        </p:nvSpPr>
        <p:spPr>
          <a:xfrm>
            <a:off x="1743075" y="307696"/>
            <a:ext cx="7915275" cy="595932"/>
          </a:xfrm>
          <a:prstGeom prst="rect">
            <a:avLst/>
          </a:prstGeom>
          <a:noFill/>
        </p:spPr>
        <p:txBody>
          <a:bodyPr wrap="square" rtlCol="0">
            <a:spAutoFit/>
          </a:bodyPr>
          <a:lstStyle/>
          <a:p>
            <a:pPr lvl="1" algn="ctr">
              <a:lnSpc>
                <a:spcPct val="107000"/>
              </a:lnSpc>
            </a:pPr>
            <a:r>
              <a:rPr lang="en-US" sz="3200" dirty="0">
                <a:solidFill>
                  <a:srgbClr val="000000"/>
                </a:solidFill>
                <a:latin typeface="Calibri" panose="020F0502020204030204" pitchFamily="34" charset="0"/>
                <a:cs typeface="Times New Roman" panose="02020603050405020304" pitchFamily="18" charset="0"/>
              </a:rPr>
              <a:t>System Attributes</a:t>
            </a:r>
          </a:p>
        </p:txBody>
      </p:sp>
    </p:spTree>
    <p:extLst>
      <p:ext uri="{BB962C8B-B14F-4D97-AF65-F5344CB8AC3E}">
        <p14:creationId xmlns:p14="http://schemas.microsoft.com/office/powerpoint/2010/main" val="1701655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28</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205950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3</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5" name="TextBox 4">
            <a:extLst>
              <a:ext uri="{FF2B5EF4-FFF2-40B4-BE49-F238E27FC236}">
                <a16:creationId xmlns:a16="http://schemas.microsoft.com/office/drawing/2014/main" id="{30E5D83C-F75F-4F45-BBDD-99DC1A5B2F0A}"/>
              </a:ext>
            </a:extLst>
          </p:cNvPr>
          <p:cNvSpPr txBox="1"/>
          <p:nvPr/>
        </p:nvSpPr>
        <p:spPr>
          <a:xfrm>
            <a:off x="1327096" y="5890552"/>
            <a:ext cx="9801830" cy="665695"/>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Adding a new filter to the performance measures report</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4FE8FA24-031F-44B6-914E-3FD901C1A38D}"/>
              </a:ext>
            </a:extLst>
          </p:cNvPr>
          <p:cNvPicPr>
            <a:picLocks noChangeAspect="1"/>
          </p:cNvPicPr>
          <p:nvPr/>
        </p:nvPicPr>
        <p:blipFill>
          <a:blip r:embed="rId2"/>
          <a:stretch>
            <a:fillRect/>
          </a:stretch>
        </p:blipFill>
        <p:spPr>
          <a:xfrm>
            <a:off x="1773081" y="678812"/>
            <a:ext cx="7421064" cy="5211740"/>
          </a:xfrm>
          <a:prstGeom prst="rect">
            <a:avLst/>
          </a:prstGeom>
        </p:spPr>
      </p:pic>
      <p:sp>
        <p:nvSpPr>
          <p:cNvPr id="9" name="Rectangle 8">
            <a:extLst>
              <a:ext uri="{FF2B5EF4-FFF2-40B4-BE49-F238E27FC236}">
                <a16:creationId xmlns:a16="http://schemas.microsoft.com/office/drawing/2014/main" id="{50F19179-C8CE-4B4B-911A-12405639963E}"/>
              </a:ext>
            </a:extLst>
          </p:cNvPr>
          <p:cNvSpPr/>
          <p:nvPr/>
        </p:nvSpPr>
        <p:spPr>
          <a:xfrm>
            <a:off x="4709565" y="2451887"/>
            <a:ext cx="2176757" cy="356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375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1368029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dirty="0"/>
              <a:t>SG-2570 - Allow comments </a:t>
            </a:r>
            <a:br>
              <a:rPr lang="en-US" dirty="0"/>
            </a:br>
            <a:r>
              <a:rPr lang="en-US" dirty="0"/>
              <a:t>to be added to closed </a:t>
            </a:r>
            <a:br>
              <a:rPr lang="en-US" dirty="0"/>
            </a:br>
            <a:r>
              <a:rPr lang="en-US" dirty="0"/>
              <a:t>events without reopening</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5</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55132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6</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5" name="TextBox 4">
            <a:extLst>
              <a:ext uri="{FF2B5EF4-FFF2-40B4-BE49-F238E27FC236}">
                <a16:creationId xmlns:a16="http://schemas.microsoft.com/office/drawing/2014/main" id="{30E5D83C-F75F-4F45-BBDD-99DC1A5B2F0A}"/>
              </a:ext>
            </a:extLst>
          </p:cNvPr>
          <p:cNvSpPr txBox="1"/>
          <p:nvPr/>
        </p:nvSpPr>
        <p:spPr>
          <a:xfrm>
            <a:off x="1327096" y="5890552"/>
            <a:ext cx="9801830" cy="665695"/>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Comments are allowed on closed Events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Does not require ownership.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BB960EA9-85DE-4C00-9EAF-2AF30ABC94B4}"/>
              </a:ext>
            </a:extLst>
          </p:cNvPr>
          <p:cNvPicPr>
            <a:picLocks noChangeAspect="1"/>
          </p:cNvPicPr>
          <p:nvPr/>
        </p:nvPicPr>
        <p:blipFill>
          <a:blip r:embed="rId2"/>
          <a:stretch>
            <a:fillRect/>
          </a:stretch>
        </p:blipFill>
        <p:spPr>
          <a:xfrm>
            <a:off x="1541931" y="347479"/>
            <a:ext cx="9409925" cy="5497347"/>
          </a:xfrm>
          <a:prstGeom prst="rect">
            <a:avLst/>
          </a:prstGeom>
        </p:spPr>
      </p:pic>
      <p:sp>
        <p:nvSpPr>
          <p:cNvPr id="9" name="Rectangle 8">
            <a:extLst>
              <a:ext uri="{FF2B5EF4-FFF2-40B4-BE49-F238E27FC236}">
                <a16:creationId xmlns:a16="http://schemas.microsoft.com/office/drawing/2014/main" id="{50F19179-C8CE-4B4B-911A-12405639963E}"/>
              </a:ext>
            </a:extLst>
          </p:cNvPr>
          <p:cNvSpPr/>
          <p:nvPr/>
        </p:nvSpPr>
        <p:spPr>
          <a:xfrm>
            <a:off x="1448475" y="4443151"/>
            <a:ext cx="6449352" cy="14474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102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223993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dirty="0"/>
              <a:t>SG-5359 - Wrong Way </a:t>
            </a:r>
            <a:br>
              <a:rPr lang="en-US" dirty="0"/>
            </a:br>
            <a:r>
              <a:rPr lang="en-US" dirty="0"/>
              <a:t>Driver Alert</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8</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267158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9</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3/24/21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5" name="TextBox 4">
            <a:extLst>
              <a:ext uri="{FF2B5EF4-FFF2-40B4-BE49-F238E27FC236}">
                <a16:creationId xmlns:a16="http://schemas.microsoft.com/office/drawing/2014/main" id="{30E5D83C-F75F-4F45-BBDD-99DC1A5B2F0A}"/>
              </a:ext>
            </a:extLst>
          </p:cNvPr>
          <p:cNvSpPr txBox="1"/>
          <p:nvPr/>
        </p:nvSpPr>
        <p:spPr>
          <a:xfrm>
            <a:off x="1425609" y="5769137"/>
            <a:ext cx="9801830" cy="962058"/>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Alert images will now take up the right half of the dialog as opposed to a single row</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Slideshow will automatically begin when alert is shown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D99A9A84-7430-47ED-8639-27197909407D}"/>
              </a:ext>
            </a:extLst>
          </p:cNvPr>
          <p:cNvPicPr>
            <a:picLocks noChangeAspect="1"/>
          </p:cNvPicPr>
          <p:nvPr/>
        </p:nvPicPr>
        <p:blipFill>
          <a:blip r:embed="rId2"/>
          <a:stretch>
            <a:fillRect/>
          </a:stretch>
        </p:blipFill>
        <p:spPr>
          <a:xfrm>
            <a:off x="1426856" y="1012453"/>
            <a:ext cx="9525000" cy="4562475"/>
          </a:xfrm>
          <a:prstGeom prst="rect">
            <a:avLst/>
          </a:prstGeom>
        </p:spPr>
      </p:pic>
    </p:spTree>
    <p:extLst>
      <p:ext uri="{BB962C8B-B14F-4D97-AF65-F5344CB8AC3E}">
        <p14:creationId xmlns:p14="http://schemas.microsoft.com/office/powerpoint/2010/main" val="481899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14685</TotalTime>
  <Words>596</Words>
  <Application>Microsoft Office PowerPoint</Application>
  <PresentationFormat>Widescreen</PresentationFormat>
  <Paragraphs>145</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Parallax</vt:lpstr>
      <vt:lpstr> SunGuide 8.0 Hotfix 4  Design Review</vt:lpstr>
      <vt:lpstr>SG-4936 - Add Roadway Filter  to Monthly Performance  Measures Report</vt:lpstr>
      <vt:lpstr>PowerPoint Presentation</vt:lpstr>
      <vt:lpstr>PowerPoint Presentation</vt:lpstr>
      <vt:lpstr>SG-2570 - Allow comments  to be added to closed  events without reopening</vt:lpstr>
      <vt:lpstr>PowerPoint Presentation</vt:lpstr>
      <vt:lpstr>PowerPoint Presentation</vt:lpstr>
      <vt:lpstr>SG-5359 - Wrong Way  Driver Alert</vt:lpstr>
      <vt:lpstr>PowerPoint Presentation</vt:lpstr>
      <vt:lpstr>PowerPoint Presentation</vt:lpstr>
      <vt:lpstr>PowerPoint Presentation</vt:lpstr>
      <vt:lpstr>SG-3962 - Add Open CCTV  from Event List &amp;  Event Details Feature</vt:lpstr>
      <vt:lpstr>PowerPoint Presentation</vt:lpstr>
      <vt:lpstr>PowerPoint Presentation</vt:lpstr>
      <vt:lpstr>PowerPoint Presentation</vt:lpstr>
      <vt:lpstr>SG-3745 - Allow the organization to be selected within the "Add New Event“  dialog box</vt:lpstr>
      <vt:lpstr>PowerPoint Presentation</vt:lpstr>
      <vt:lpstr>PowerPoint Presentation</vt:lpstr>
      <vt:lpstr>SG-4965 - Add support for mileage tracking in SPARR interface</vt:lpstr>
      <vt:lpstr>PowerPoint Presentation</vt:lpstr>
      <vt:lpstr>PowerPoint Presentation</vt:lpstr>
      <vt:lpstr>PowerPoint Presentation</vt:lpstr>
      <vt:lpstr>Other issues</vt:lpstr>
      <vt:lpstr>PowerPoint Presentation</vt:lpstr>
      <vt:lpstr>PowerPoint Presentation</vt:lpstr>
      <vt:lpstr>Event “System” Attributes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Management Board Meeting</dc:title>
  <dc:creator>Moser, Kelli</dc:creator>
  <cp:lastModifiedBy>Shafik, Christine</cp:lastModifiedBy>
  <cp:revision>628</cp:revision>
  <cp:lastPrinted>2015-01-14T21:03:00Z</cp:lastPrinted>
  <dcterms:created xsi:type="dcterms:W3CDTF">2014-08-07T17:38:39Z</dcterms:created>
  <dcterms:modified xsi:type="dcterms:W3CDTF">2021-03-23T13:46:01Z</dcterms:modified>
</cp:coreProperties>
</file>