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587" r:id="rId2"/>
    <p:sldId id="588" r:id="rId3"/>
    <p:sldId id="593" r:id="rId4"/>
    <p:sldId id="594" r:id="rId5"/>
    <p:sldId id="599" r:id="rId6"/>
    <p:sldId id="499" r:id="rId7"/>
    <p:sldId id="500" r:id="rId8"/>
    <p:sldId id="524" r:id="rId9"/>
    <p:sldId id="525" r:id="rId10"/>
    <p:sldId id="526" r:id="rId11"/>
    <p:sldId id="527" r:id="rId12"/>
    <p:sldId id="501" r:id="rId13"/>
    <p:sldId id="523" r:id="rId14"/>
    <p:sldId id="529" r:id="rId15"/>
    <p:sldId id="530" r:id="rId16"/>
    <p:sldId id="521" r:id="rId17"/>
    <p:sldId id="528" r:id="rId18"/>
    <p:sldId id="522" r:id="rId19"/>
    <p:sldId id="531" r:id="rId20"/>
    <p:sldId id="532" r:id="rId21"/>
    <p:sldId id="538" r:id="rId22"/>
    <p:sldId id="537" r:id="rId23"/>
    <p:sldId id="539" r:id="rId24"/>
    <p:sldId id="540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92" r:id="rId41"/>
    <p:sldId id="557" r:id="rId42"/>
    <p:sldId id="563" r:id="rId43"/>
    <p:sldId id="564" r:id="rId44"/>
    <p:sldId id="566" r:id="rId45"/>
    <p:sldId id="567" r:id="rId46"/>
    <p:sldId id="565" r:id="rId47"/>
    <p:sldId id="568" r:id="rId48"/>
    <p:sldId id="569" r:id="rId49"/>
    <p:sldId id="573" r:id="rId50"/>
    <p:sldId id="574" r:id="rId51"/>
    <p:sldId id="576" r:id="rId52"/>
    <p:sldId id="575" r:id="rId53"/>
    <p:sldId id="577" r:id="rId54"/>
    <p:sldId id="578" r:id="rId55"/>
    <p:sldId id="579" r:id="rId56"/>
    <p:sldId id="580" r:id="rId57"/>
    <p:sldId id="581" r:id="rId58"/>
    <p:sldId id="572" r:id="rId59"/>
    <p:sldId id="582" r:id="rId60"/>
    <p:sldId id="583" r:id="rId61"/>
    <p:sldId id="586" r:id="rId62"/>
    <p:sldId id="520" r:id="rId63"/>
    <p:sldId id="558" r:id="rId64"/>
    <p:sldId id="559" r:id="rId65"/>
    <p:sldId id="589" r:id="rId66"/>
    <p:sldId id="590" r:id="rId67"/>
    <p:sldId id="591" r:id="rId6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87"/>
            <p14:sldId id="588"/>
            <p14:sldId id="593"/>
            <p14:sldId id="594"/>
            <p14:sldId id="599"/>
            <p14:sldId id="499"/>
            <p14:sldId id="500"/>
            <p14:sldId id="524"/>
            <p14:sldId id="525"/>
            <p14:sldId id="526"/>
            <p14:sldId id="527"/>
            <p14:sldId id="501"/>
            <p14:sldId id="523"/>
            <p14:sldId id="529"/>
            <p14:sldId id="530"/>
            <p14:sldId id="521"/>
            <p14:sldId id="528"/>
            <p14:sldId id="522"/>
            <p14:sldId id="531"/>
            <p14:sldId id="532"/>
            <p14:sldId id="538"/>
            <p14:sldId id="537"/>
            <p14:sldId id="539"/>
            <p14:sldId id="540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92"/>
            <p14:sldId id="557"/>
            <p14:sldId id="563"/>
            <p14:sldId id="564"/>
            <p14:sldId id="566"/>
            <p14:sldId id="567"/>
            <p14:sldId id="565"/>
            <p14:sldId id="568"/>
            <p14:sldId id="569"/>
            <p14:sldId id="573"/>
            <p14:sldId id="574"/>
            <p14:sldId id="576"/>
            <p14:sldId id="575"/>
            <p14:sldId id="577"/>
            <p14:sldId id="578"/>
            <p14:sldId id="579"/>
            <p14:sldId id="580"/>
            <p14:sldId id="581"/>
            <p14:sldId id="572"/>
            <p14:sldId id="582"/>
            <p14:sldId id="583"/>
            <p14:sldId id="586"/>
            <p14:sldId id="520"/>
            <p14:sldId id="558"/>
            <p14:sldId id="559"/>
            <p14:sldId id="589"/>
            <p14:sldId id="590"/>
            <p14:sldId id="5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4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22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  <p:cmAuthor id="5" name="Carla Holmes" initials="CH [2]" lastIdx="3" clrIdx="4">
    <p:extLst>
      <p:ext uri="{19B8F6BF-5375-455C-9EA6-DF929625EA0E}">
        <p15:presenceInfo xmlns:p15="http://schemas.microsoft.com/office/powerpoint/2012/main" userId="S::Carla.Holmes@dot.state.fl.us::a4f3cf64-3c8d-44ee-aca5-c09f494cfd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5226" autoAdjust="0"/>
  </p:normalViewPr>
  <p:slideViewPr>
    <p:cSldViewPr snapToGrid="0">
      <p:cViewPr varScale="1">
        <p:scale>
          <a:sx n="104" d="100"/>
          <a:sy n="104" d="100"/>
        </p:scale>
        <p:origin x="13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0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050" y="1822864"/>
            <a:ext cx="9706370" cy="305789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5400" b="1" dirty="0"/>
              <a:t>SunGuide Software Users Group: </a:t>
            </a:r>
            <a:br>
              <a:rPr lang="en-US" sz="5400" b="1" dirty="0"/>
            </a:br>
            <a:r>
              <a:rPr lang="en-US" sz="5400" b="1" dirty="0"/>
              <a:t>SunGuide 8.1</a:t>
            </a:r>
            <a:br>
              <a:rPr lang="en-US" sz="5400" b="1" dirty="0"/>
            </a:br>
            <a:r>
              <a:rPr lang="en-US" sz="5400" b="1" dirty="0"/>
              <a:t> Design Review Meeting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April 29, 2021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4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27096" y="589055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Alerts can be filtered out of the list if users to do NOT wish to see them.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0B5C3-83F3-4CEB-A37F-6FFB9B88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8" y="377492"/>
            <a:ext cx="8203880" cy="5444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6824478" y="2840258"/>
            <a:ext cx="1097625" cy="210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7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43281" y="5557704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 alert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 will allow the user to take the specified actions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32A6C-2773-40CB-93BA-514167A0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58" y="1465294"/>
            <a:ext cx="8670447" cy="34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2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SG-2510 - Indicate removed items in Current Response Plan list prior to plan activation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3919359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7F09F5-5294-4E97-9DCF-8056C4E20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9" y="930585"/>
            <a:ext cx="10851966" cy="5386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A57EC-CAB2-4619-ADC3-ABECCBABD203}"/>
              </a:ext>
            </a:extLst>
          </p:cNvPr>
          <p:cNvSpPr txBox="1"/>
          <p:nvPr/>
        </p:nvSpPr>
        <p:spPr>
          <a:xfrm>
            <a:off x="1268621" y="510038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Response plan with no activated items.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8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ACC9E3C-3E4D-49EC-84FD-2117BC3D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38" y="1238081"/>
            <a:ext cx="10608999" cy="4769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D2F4D-1494-4102-8A4A-E66F64256C02}"/>
              </a:ext>
            </a:extLst>
          </p:cNvPr>
          <p:cNvSpPr txBox="1"/>
          <p:nvPr/>
        </p:nvSpPr>
        <p:spPr>
          <a:xfrm>
            <a:off x="1268621" y="510038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Response plan after activation.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909DF63-6019-4181-828C-411086198E4D}"/>
              </a:ext>
            </a:extLst>
          </p:cNvPr>
          <p:cNvSpPr txBox="1"/>
          <p:nvPr/>
        </p:nvSpPr>
        <p:spPr>
          <a:xfrm>
            <a:off x="1268621" y="510038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has made changes to the response plan.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4F2C7-A5DB-4FC8-AE17-D95B174C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1" y="995806"/>
            <a:ext cx="11287648" cy="55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9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808D8D4-E4E3-42E9-B946-92871A30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88" y="1140620"/>
            <a:ext cx="11164312" cy="5040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7C761-91CA-487C-9067-67D074A1C0C4}"/>
              </a:ext>
            </a:extLst>
          </p:cNvPr>
          <p:cNvSpPr txBox="1"/>
          <p:nvPr/>
        </p:nvSpPr>
        <p:spPr>
          <a:xfrm>
            <a:off x="1268621" y="510038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activated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plan.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04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SG-4209 - Use polyline instead</a:t>
            </a:r>
            <a:br>
              <a:rPr lang="en-US" dirty="0"/>
            </a:br>
            <a:r>
              <a:rPr lang="en-US" dirty="0"/>
              <a:t>of a single point </a:t>
            </a:r>
            <a:br>
              <a:rPr lang="en-US" dirty="0"/>
            </a:br>
            <a:r>
              <a:rPr lang="en-US" dirty="0"/>
              <a:t>for road closures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2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E77727C-73C0-4BFD-9CC8-1F61B201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16C1F-0B9D-4D74-88F4-E760C428971C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27096" y="589055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have the ability to add additional location between the congestion head and tail.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41E4F-C2D4-4DA0-A09E-CCE40DEA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90" y="242762"/>
            <a:ext cx="5458078" cy="5458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5011506" y="2971801"/>
            <a:ext cx="1259821" cy="701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8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59464" y="5592298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can choose the locations to include.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 must be between the congestion head and tail (based on sort order).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80449-D90B-4931-840E-20390711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47" y="823516"/>
            <a:ext cx="77057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43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SG-4985 - Ability to configure response plan search radius by event type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5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01193" y="5878389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Administrators may set event specific distances.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Defaults will still be defined in the config file (same as current behavior).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C73A8-8853-47E3-AA1C-0D2233C0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10" y="554771"/>
            <a:ext cx="8332815" cy="5261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1438613" y="3887212"/>
            <a:ext cx="5253500" cy="1566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8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SG-3143 - Status </a:t>
            </a:r>
            <a:br>
              <a:rPr lang="en-US" dirty="0"/>
            </a:br>
            <a:r>
              <a:rPr lang="en-US" dirty="0"/>
              <a:t>Logger Filters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52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6533720" y="2352134"/>
            <a:ext cx="5089889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Process Names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All/Select None options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Hosts and Users will be side by side at the bottom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Message string will allow for and AND/OR criteria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1E500-E58D-4586-9F2B-35BD0591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30" y="15000"/>
            <a:ext cx="4718220" cy="63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2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SG-2364 - Log username of user that changes device status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9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426" y="2716829"/>
            <a:ext cx="9978768" cy="2176117"/>
          </a:xfrm>
        </p:spPr>
        <p:txBody>
          <a:bodyPr>
            <a:noAutofit/>
          </a:bodyPr>
          <a:lstStyle/>
          <a:p>
            <a:r>
              <a:rPr lang="en-US" dirty="0"/>
              <a:t>SG-5410 - Question about new Executive Notification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44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19165" y="5353002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 will be seen in the message.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Message will be at the Info level so it will always be logged.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83E0F-C83C-47E4-94F7-401A06E2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30" y="1284979"/>
            <a:ext cx="7296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7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SG-564 - Remove List Options without Deleting</a:t>
            </a:r>
            <a:br>
              <a:rPr lang="en-US" dirty="0"/>
            </a:br>
            <a:r>
              <a:rPr lang="en-US" dirty="0"/>
              <a:t>Phase 1 (SAA, TSS, CCTV, DMS)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25609" y="5513264"/>
            <a:ext cx="98018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 can be retrieved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needed) and will include the ceased date for uniqueness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will only show current devices.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usage will be for DMS, Cameras, Users, and TSS Detectors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A23CF-E624-4002-B805-39426A5A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313" y="194224"/>
            <a:ext cx="6419197" cy="52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0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56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SG-5065 - Add support for authentication via Active Directory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47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579358" y="5820960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will allow users to authenticate with Active Directory as opposed to SunGuide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Permissions will still be tied to the user as defined in SunGuide.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EAAFE-CD5D-4DDF-A791-740BB6D7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605" y="225318"/>
            <a:ext cx="8431505" cy="5595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A7AEF2-D0C6-4119-9D8B-E2313A1A0F86}"/>
              </a:ext>
            </a:extLst>
          </p:cNvPr>
          <p:cNvSpPr/>
          <p:nvPr/>
        </p:nvSpPr>
        <p:spPr>
          <a:xfrm>
            <a:off x="7394818" y="1270449"/>
            <a:ext cx="842874" cy="2014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6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2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SG-3338 - Allow floodgates to be scheduled through SAS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554955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Floodgate dialog, but accessible through SAS.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slot should be chosen? First Available?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214D0-6388-4FBF-A5BC-A6F66AB2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67" y="70585"/>
            <a:ext cx="6938273" cy="53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D88216-23A3-4239-B051-F24455DC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70" y="1128270"/>
            <a:ext cx="5643010" cy="5158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D410C-17E6-4E51-9A4D-A3FE995DF73D}"/>
              </a:ext>
            </a:extLst>
          </p:cNvPr>
          <p:cNvSpPr txBox="1"/>
          <p:nvPr/>
        </p:nvSpPr>
        <p:spPr>
          <a:xfrm>
            <a:off x="1459344" y="1026670"/>
            <a:ext cx="4636655" cy="48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to ALL users capable of handling an Executive Notification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Configurable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to send to the event owner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 will disappear when closed, or when an Executive Notification is sent by any user.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mark the notification as a False Alarm and the trigger criteria will reset as if none had be triggered.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criteria remains, the notification will continue to generate when saved.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selects False Alarm, the dialog will disappear for all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3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01384" y="1354744"/>
            <a:ext cx="9801830" cy="422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Floodgate Retries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requested at the SSUG to retry if the Floodgate request was rejected.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questions: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still needed?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this apply to Floodgates only? Or other SAS items as well?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times should it retry? Immediate or should it wait?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3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723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SG-2493 - </a:t>
            </a:r>
            <a:r>
              <a:rPr lang="da-DK" dirty="0"/>
              <a:t>Icon enhancement for Arterial DMS</a:t>
            </a:r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00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716796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DMS can be configured as an Arterial DMS.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FCFE8-4CBE-4512-9CE3-D6AC6B5F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59" y="393803"/>
            <a:ext cx="8150491" cy="51611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EFEDFA-34FA-4338-8A40-1A4F406C6905}"/>
              </a:ext>
            </a:extLst>
          </p:cNvPr>
          <p:cNvSpPr/>
          <p:nvPr/>
        </p:nvSpPr>
        <p:spPr>
          <a:xfrm>
            <a:off x="5483613" y="509797"/>
            <a:ext cx="706794" cy="3115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80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716796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set up “groups of icons” known as Icon Filters.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limit to number of devices or device types.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05841-C5A6-44DF-BACC-769296D7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30" y="469289"/>
            <a:ext cx="7976875" cy="50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0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90346" y="5085329"/>
            <a:ext cx="9801830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the regular icon preferences, this would allow specific device within a group to be shown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A group can be set up to only have cameras and DMS from I-4. DMS and CCTV would still be checked in the icons preferences but only DMS and CCTV on I-4 would be shown.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DF543-987B-4958-B86B-014B37E0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32" y="469289"/>
            <a:ext cx="3381375" cy="449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1196B7-2CBD-4CFD-A3DB-C8C08D5261D9}"/>
              </a:ext>
            </a:extLst>
          </p:cNvPr>
          <p:cNvSpPr/>
          <p:nvPr/>
        </p:nvSpPr>
        <p:spPr>
          <a:xfrm>
            <a:off x="4196977" y="728282"/>
            <a:ext cx="2964473" cy="396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93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51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631" y="196426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SG-5278 - Blank Out Signs Integration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6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716796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States/Icons of the Blank Out Signs can be configured.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25BBA-4280-4582-B9BF-54174880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37" y="827149"/>
            <a:ext cx="9429919" cy="47968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5DC985-A832-4894-9A8C-3787B5DCF43F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1316914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585669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 Out Signs can be configured as part of General Purpose Input/Output (GPIO) subsystem and each relay can be assigned a specific state for the sign.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BEB7B-1BC2-4A5E-ADD1-CBEA0E0D0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94" y="936373"/>
            <a:ext cx="9907550" cy="45801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E626D5-1B07-4393-87CF-8D71C236F172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249512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68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585669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optional “snapshot location” will be added to CCTV to allow BOS to pick up the latest snapshot as part of status.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5E440-169D-4B0F-A5F3-ABBB8CAF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16" y="796144"/>
            <a:ext cx="10364218" cy="4789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765FA6-1DBB-4835-94E5-E7A32A263E0C}"/>
              </a:ext>
            </a:extLst>
          </p:cNvPr>
          <p:cNvSpPr/>
          <p:nvPr/>
        </p:nvSpPr>
        <p:spPr>
          <a:xfrm>
            <a:off x="8356286" y="1521302"/>
            <a:ext cx="2155268" cy="1836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2F0F94-9B3A-41E5-A349-EC066D6BCF6E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2245441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585669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 Out Signs can be added to GPIO Device groups, but not required.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91774-A04B-44E4-B580-6918DAA4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8" y="809920"/>
            <a:ext cx="8899064" cy="46581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0B549F-138C-42E5-BA1C-1005617180F0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2735790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585669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 Out Signs status will show the snapshot.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view status for each device in a group or as individual devices. 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6427-CA76-48E5-9F92-8EEB50E0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54" y="1388564"/>
            <a:ext cx="10575902" cy="40808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60BF25-2D02-4173-BB77-7339934EC431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3850477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01193" y="6117323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Icons on the Map will show status and a snapshot in the hovertext, if available.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CC3FC-C36A-4135-88B1-342800D9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21" y="928767"/>
            <a:ext cx="6105224" cy="50902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E63B10-69D0-438C-A4D8-C962060CBAFC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1595949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868891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 Out Signs may be used in Pre-defined response plans.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13DAE-A575-4BC2-B2BE-A3089077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10" y="892693"/>
            <a:ext cx="7970233" cy="49761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6D935E-5B77-4E27-B5B2-97ACDA4696D8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4140728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6095564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Pre-defined response plans with Blank Out Signs can be loaded into response plans.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D5E9A-F4D0-4239-9405-9553AB9E6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93" y="1135950"/>
            <a:ext cx="9801830" cy="45860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55D97C-0E91-4A12-BC58-A08D55C65BD1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Blank Out Signs</a:t>
            </a:r>
          </a:p>
        </p:txBody>
      </p:sp>
    </p:spTree>
    <p:extLst>
      <p:ext uri="{BB962C8B-B14F-4D97-AF65-F5344CB8AC3E}">
        <p14:creationId xmlns:p14="http://schemas.microsoft.com/office/powerpoint/2010/main" val="2343368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868891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Height Vehicle Detector can be configured.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24984-D794-43D3-8E96-F9662476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53" y="1694841"/>
            <a:ext cx="10593045" cy="35973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0007AA-6DBB-4A36-9544-AF7CD6D15A98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4858689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Over Height Detector</a:t>
            </a:r>
          </a:p>
        </p:txBody>
      </p:sp>
    </p:spTree>
    <p:extLst>
      <p:ext uri="{BB962C8B-B14F-4D97-AF65-F5344CB8AC3E}">
        <p14:creationId xmlns:p14="http://schemas.microsoft.com/office/powerpoint/2010/main" val="1525597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868891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dialog will show the current communication status.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20C3F-675C-491D-AC4C-8D5F7574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60109"/>
            <a:ext cx="10934700" cy="32861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C992-6FF2-4F7F-BEE0-1531346210BB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5584404" cy="8578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Over Height Detector</a:t>
            </a:r>
          </a:p>
        </p:txBody>
      </p:sp>
    </p:spTree>
    <p:extLst>
      <p:ext uri="{BB962C8B-B14F-4D97-AF65-F5344CB8AC3E}">
        <p14:creationId xmlns:p14="http://schemas.microsoft.com/office/powerpoint/2010/main" val="39085092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135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586449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SG-5236 - We would like a TPAS enhancement that would alarm when a space has been occupied for an extended time.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426" y="2716829"/>
            <a:ext cx="9978768" cy="2176117"/>
          </a:xfrm>
        </p:spPr>
        <p:txBody>
          <a:bodyPr>
            <a:noAutofit/>
          </a:bodyPr>
          <a:lstStyle/>
          <a:p>
            <a:r>
              <a:rPr lang="en-US" dirty="0"/>
              <a:t>SG-3335 - Alert the operator when a travel time is double (or some other ratio) the free flow travel time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762566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2254" y="5716796"/>
            <a:ext cx="98018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Emails will be generated to alert an Administrator of this condition.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BD3F4-0AC5-428D-B9B9-398554B1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13" y="801657"/>
            <a:ext cx="60198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2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5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816777"/>
          </a:xfrm>
        </p:spPr>
        <p:txBody>
          <a:bodyPr>
            <a:noAutofit/>
          </a:bodyPr>
          <a:lstStyle/>
          <a:p>
            <a:r>
              <a:rPr lang="en-US" dirty="0"/>
              <a:t>Other Issues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676773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3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A3B29B-24D4-4963-AE4A-4F0F61B839D0}"/>
              </a:ext>
            </a:extLst>
          </p:cNvPr>
          <p:cNvSpPr txBox="1"/>
          <p:nvPr/>
        </p:nvSpPr>
        <p:spPr>
          <a:xfrm>
            <a:off x="1418039" y="1166681"/>
            <a:ext cx="9801830" cy="482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SG-4781 - Request update of integrated VLC libraries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Library will be upgraded to the current VLC version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SG-5470 - Carmanah - Wrong Way Driver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Integration of the Carmanah WWD protocol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SG-5327 - Integrate TrafficVision video analytic alerts into SunGuide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Integration of the TrafficVision WWD protocol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SG-5303 - MH Corbin WWD Integration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Integration of the MH Corbin WWD protocol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SG-3925 - Add assigned Beat to Road Ranger information in Event Reports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Reports will be updated to include beat information.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Reports will be updated to be filtered by vehicle.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D52464-DD8A-404F-9568-E6A498A62E7A}"/>
              </a:ext>
            </a:extLst>
          </p:cNvPr>
          <p:cNvSpPr txBox="1">
            <a:spLocks/>
          </p:cNvSpPr>
          <p:nvPr/>
        </p:nvSpPr>
        <p:spPr>
          <a:xfrm>
            <a:off x="4154682" y="163308"/>
            <a:ext cx="3370911" cy="8366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Non-GUI issues</a:t>
            </a:r>
          </a:p>
        </p:txBody>
      </p:sp>
    </p:spTree>
    <p:extLst>
      <p:ext uri="{BB962C8B-B14F-4D97-AF65-F5344CB8AC3E}">
        <p14:creationId xmlns:p14="http://schemas.microsoft.com/office/powerpoint/2010/main" val="19869359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074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04/15/21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97309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b="0" i="0" dirty="0">
                <a:effectLst/>
                <a:latin typeface="-apple-system"/>
              </a:rPr>
              <a:t>Release 8.0 Hotfix 4 is currently being tested at the TERL.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If deploying 8.0, please bring the system all the way to this hotfix as part of the upgrade.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Contains several enhancements as well as b</a:t>
            </a:r>
            <a:r>
              <a:rPr lang="en-US" sz="2800" dirty="0">
                <a:latin typeface="-apple-system"/>
              </a:rPr>
              <a:t>ugfixes.</a:t>
            </a:r>
            <a:endParaRPr lang="en-US" sz="2800" b="0" i="0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 next SSUG Meeting will be on 5/13/21.</a:t>
            </a:r>
          </a:p>
        </p:txBody>
      </p:sp>
    </p:spTree>
    <p:extLst>
      <p:ext uri="{BB962C8B-B14F-4D97-AF65-F5344CB8AC3E}">
        <p14:creationId xmlns:p14="http://schemas.microsoft.com/office/powerpoint/2010/main" val="862230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04/15/21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97309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b="0" i="0" dirty="0">
                <a:effectLst/>
                <a:latin typeface="-apple-system"/>
              </a:rPr>
              <a:t>Release 8.0 included a new C2C data type called telemetryData.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This data type will provide Central Office with visibility into which SunGuide components are deployed in each district, as well as current release information.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Please reach out if you run into any problems configuring your production SunGuide or C2C infrastructure to support this data.</a:t>
            </a:r>
          </a:p>
        </p:txBody>
      </p:sp>
    </p:spTree>
    <p:extLst>
      <p:ext uri="{BB962C8B-B14F-4D97-AF65-F5344CB8AC3E}">
        <p14:creationId xmlns:p14="http://schemas.microsoft.com/office/powerpoint/2010/main" val="1712967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04/15/21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1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27096" y="5890552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Average will be calculated based on the historical average of the TSS links of the travel time.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A7D82-00BD-4D16-9EB9-9F04E0A8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58" y="445983"/>
            <a:ext cx="9605246" cy="54070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5346136" y="1352409"/>
            <a:ext cx="1216505" cy="4538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663594" y="6069275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 and recovery threshold can be configured as a percentage of the historical average.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E5A7A-B2FA-4723-A370-F732977D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94" y="153875"/>
            <a:ext cx="7991475" cy="5924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7138829" y="779576"/>
            <a:ext cx="1843330" cy="4336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1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4/29/21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27096" y="589055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Alerts are seen in the same way as IDS alerts and allow the user to take action.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65AE78-88F2-4B5D-A100-2CED154D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99" y="558349"/>
            <a:ext cx="7760486" cy="51505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F19179-C8CE-4B4B-911A-12405639963E}"/>
              </a:ext>
            </a:extLst>
          </p:cNvPr>
          <p:cNvSpPr/>
          <p:nvPr/>
        </p:nvSpPr>
        <p:spPr>
          <a:xfrm>
            <a:off x="1742678" y="1989338"/>
            <a:ext cx="7992041" cy="519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22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15187</TotalTime>
  <Words>1586</Words>
  <Application>Microsoft Office PowerPoint</Application>
  <PresentationFormat>Widescreen</PresentationFormat>
  <Paragraphs>349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-apple-system</vt:lpstr>
      <vt:lpstr>Arial</vt:lpstr>
      <vt:lpstr>Calibri</vt:lpstr>
      <vt:lpstr>Wingdings</vt:lpstr>
      <vt:lpstr>Parallax</vt:lpstr>
      <vt:lpstr>SunGuide Software Users Group:  SunGuide 8.1  Design Review Meeting</vt:lpstr>
      <vt:lpstr>PowerPoint Presentation</vt:lpstr>
      <vt:lpstr>SG-5410 - Question about new Executive Notification</vt:lpstr>
      <vt:lpstr>PowerPoint Presentation</vt:lpstr>
      <vt:lpstr>PowerPoint Presentation</vt:lpstr>
      <vt:lpstr>SG-3335 - Alert the operator when a travel time is double (or some other ratio) the free flow travel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SG-2510 - Indicate removed items in Current Response Plan list prior to plan 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SG-4209 - Use polyline instead of a single point  for road closures</vt:lpstr>
      <vt:lpstr>PowerPoint Presentation</vt:lpstr>
      <vt:lpstr>PowerPoint Presentation</vt:lpstr>
      <vt:lpstr>PowerPoint Presentation</vt:lpstr>
      <vt:lpstr>SG-4985 - Ability to configure response plan search radius by event type</vt:lpstr>
      <vt:lpstr>PowerPoint Presentation</vt:lpstr>
      <vt:lpstr>PowerPoint Presentation</vt:lpstr>
      <vt:lpstr>SG-3143 - Status  Logger Filters</vt:lpstr>
      <vt:lpstr>PowerPoint Presentation</vt:lpstr>
      <vt:lpstr>PowerPoint Presentation</vt:lpstr>
      <vt:lpstr>SG-2364 - Log username of user that changes device status</vt:lpstr>
      <vt:lpstr>PowerPoint Presentation</vt:lpstr>
      <vt:lpstr>PowerPoint Presentation</vt:lpstr>
      <vt:lpstr>SG-564 - Remove List Options without Deleting Phase 1 (SAA, TSS, CCTV, DMS)</vt:lpstr>
      <vt:lpstr>PowerPoint Presentation</vt:lpstr>
      <vt:lpstr>PowerPoint Presentation</vt:lpstr>
      <vt:lpstr>SG-5065 - Add support for authentication via Active Directory</vt:lpstr>
      <vt:lpstr>PowerPoint Presentation</vt:lpstr>
      <vt:lpstr>PowerPoint Presentation</vt:lpstr>
      <vt:lpstr>SG-3338 - Allow floodgates to be scheduled through SAS</vt:lpstr>
      <vt:lpstr>PowerPoint Presentation</vt:lpstr>
      <vt:lpstr>PowerPoint Presentation</vt:lpstr>
      <vt:lpstr>PowerPoint Presentation</vt:lpstr>
      <vt:lpstr>SG-2493 - Icon enhancement for Arterial DMS</vt:lpstr>
      <vt:lpstr>PowerPoint Presentation</vt:lpstr>
      <vt:lpstr>PowerPoint Presentation</vt:lpstr>
      <vt:lpstr>PowerPoint Presentation</vt:lpstr>
      <vt:lpstr>PowerPoint Presentation</vt:lpstr>
      <vt:lpstr>SG-5278 - Blank Out Signs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SG-5236 - We would like a TPAS enhancement that would alarm when a space has been occupied for an extended time.</vt:lpstr>
      <vt:lpstr>PowerPoint Presentation</vt:lpstr>
      <vt:lpstr>PowerPoint Presentation</vt:lpstr>
      <vt:lpstr>Other Issues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Brown, Tucker</cp:lastModifiedBy>
  <cp:revision>653</cp:revision>
  <cp:lastPrinted>2015-01-14T21:03:00Z</cp:lastPrinted>
  <dcterms:created xsi:type="dcterms:W3CDTF">2014-08-07T17:38:39Z</dcterms:created>
  <dcterms:modified xsi:type="dcterms:W3CDTF">2021-04-27T21:02:07Z</dcterms:modified>
</cp:coreProperties>
</file>