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570" r:id="rId2"/>
    <p:sldId id="575" r:id="rId3"/>
    <p:sldId id="556" r:id="rId4"/>
    <p:sldId id="557" r:id="rId5"/>
    <p:sldId id="1017" r:id="rId6"/>
    <p:sldId id="560" r:id="rId7"/>
    <p:sldId id="1018" r:id="rId8"/>
    <p:sldId id="1019" r:id="rId9"/>
    <p:sldId id="1020" r:id="rId10"/>
    <p:sldId id="1021" r:id="rId11"/>
    <p:sldId id="1029" r:id="rId12"/>
    <p:sldId id="1022" r:id="rId13"/>
    <p:sldId id="1023" r:id="rId14"/>
    <p:sldId id="1025" r:id="rId15"/>
    <p:sldId id="1024" r:id="rId16"/>
    <p:sldId id="1030" r:id="rId17"/>
    <p:sldId id="1026" r:id="rId18"/>
    <p:sldId id="1027" r:id="rId19"/>
    <p:sldId id="1028" r:id="rId20"/>
    <p:sldId id="1031" r:id="rId21"/>
    <p:sldId id="592" r:id="rId22"/>
    <p:sldId id="593" r:id="rId23"/>
    <p:sldId id="595" r:id="rId24"/>
    <p:sldId id="596" r:id="rId25"/>
    <p:sldId id="1015" r:id="rId26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556"/>
            <p14:sldId id="557"/>
            <p14:sldId id="1017"/>
            <p14:sldId id="560"/>
            <p14:sldId id="1018"/>
            <p14:sldId id="1019"/>
            <p14:sldId id="1020"/>
            <p14:sldId id="1021"/>
            <p14:sldId id="1029"/>
            <p14:sldId id="1022"/>
            <p14:sldId id="1023"/>
            <p14:sldId id="1025"/>
            <p14:sldId id="1024"/>
            <p14:sldId id="1030"/>
            <p14:sldId id="1026"/>
            <p14:sldId id="1027"/>
            <p14:sldId id="1028"/>
            <p14:sldId id="1031"/>
            <p14:sldId id="592"/>
            <p14:sldId id="593"/>
            <p14:sldId id="595"/>
            <p14:sldId id="596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6C95C0-0BE6-454A-96F6-B23810EEBA4B}" v="15" dt="2021-12-14T22:41:40.2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37" autoAdjust="0"/>
    <p:restoredTop sz="86410"/>
  </p:normalViewPr>
  <p:slideViewPr>
    <p:cSldViewPr snapToGrid="0">
      <p:cViewPr varScale="1">
        <p:scale>
          <a:sx n="95" d="100"/>
          <a:sy n="95" d="100"/>
        </p:scale>
        <p:origin x="330" y="90"/>
      </p:cViewPr>
      <p:guideLst>
        <p:guide orient="horz" pos="2136"/>
        <p:guide pos="3864"/>
      </p:guideLst>
    </p:cSldViewPr>
  </p:slideViewPr>
  <p:outlineViewPr>
    <p:cViewPr>
      <p:scale>
        <a:sx n="33" d="100"/>
        <a:sy n="33" d="100"/>
      </p:scale>
      <p:origin x="0" y="-8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12/27/2021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12/27/2021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049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2432374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December 16, 2021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951" y="1059662"/>
            <a:ext cx="100070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Create a means to flag secondary MOT events to be excluded from performance measures.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24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</p:spTree>
    <p:extLst>
      <p:ext uri="{BB962C8B-B14F-4D97-AF65-F5344CB8AC3E}">
        <p14:creationId xmlns:p14="http://schemas.microsoft.com/office/powerpoint/2010/main" val="4178849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112976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r>
              <a:rPr lang="en-US" sz="5400" dirty="0"/>
              <a:t>SG-5456 – “TMC Notified”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2188912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Jason Evans</a:t>
            </a:r>
          </a:p>
          <a:p>
            <a:r>
              <a:rPr lang="en-US" dirty="0"/>
              <a:t>District 2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</p:spTree>
    <p:extLst>
      <p:ext uri="{BB962C8B-B14F-4D97-AF65-F5344CB8AC3E}">
        <p14:creationId xmlns:p14="http://schemas.microsoft.com/office/powerpoint/2010/main" val="23336380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Issue &amp; Question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951" y="1101095"/>
            <a:ext cx="1000707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When the notified timestamp is entered for an event, the chronology lists it as “TMC Notified” and the responder. 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If the “Notified by TMC” box is checked to the left of the timestamp, the chronology entry looks the same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What is the intended use/function of the checkbox?</a:t>
            </a:r>
          </a:p>
          <a:p>
            <a:pPr>
              <a:defRPr/>
            </a:pPr>
            <a:endParaRPr lang="en-US" sz="24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</p:spTree>
    <p:extLst>
      <p:ext uri="{BB962C8B-B14F-4D97-AF65-F5344CB8AC3E}">
        <p14:creationId xmlns:p14="http://schemas.microsoft.com/office/powerpoint/2010/main" val="23147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F3BF18-E71B-441A-92FF-08FAEF19C47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25" t="37940" r="3244" b="11284"/>
          <a:stretch/>
        </p:blipFill>
        <p:spPr>
          <a:xfrm>
            <a:off x="2141607" y="922174"/>
            <a:ext cx="8021862" cy="26752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720FA97-9431-4398-A834-C488E829382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158" t="9756" r="1631" b="4218"/>
          <a:stretch/>
        </p:blipFill>
        <p:spPr>
          <a:xfrm>
            <a:off x="2123168" y="3701033"/>
            <a:ext cx="8040301" cy="250029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0B263BE-ACDC-4868-9D3E-C52D53EF142D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Example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74BE2F2-6865-4842-894E-8F92D66ECB5E}"/>
              </a:ext>
            </a:extLst>
          </p:cNvPr>
          <p:cNvSpPr/>
          <p:nvPr/>
        </p:nvSpPr>
        <p:spPr>
          <a:xfrm>
            <a:off x="3592284" y="3086100"/>
            <a:ext cx="1371602" cy="24980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260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951" y="1059662"/>
            <a:ext cx="1000707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Propose changing the chronology entry to read “TMC Notified” if the box is checked and just “Notified” if the timestamp is entered without the checkbox.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Open to other suggestions to denote in chronology that TMC was the notifier.</a:t>
            </a:r>
          </a:p>
          <a:p>
            <a:pPr>
              <a:defRPr/>
            </a:pPr>
            <a:endParaRPr lang="en-US" sz="3200" dirty="0"/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24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</p:spTree>
    <p:extLst>
      <p:ext uri="{BB962C8B-B14F-4D97-AF65-F5344CB8AC3E}">
        <p14:creationId xmlns:p14="http://schemas.microsoft.com/office/powerpoint/2010/main" val="34560887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40208535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r>
              <a:rPr lang="en-US" sz="5400" dirty="0"/>
              <a:t>SG-5215 – SAS Missing Merge with Travel Time Option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799226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John Hope</a:t>
            </a:r>
          </a:p>
          <a:p>
            <a:r>
              <a:rPr lang="en-US" dirty="0"/>
              <a:t>CFX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</p:spTree>
    <p:extLst>
      <p:ext uri="{BB962C8B-B14F-4D97-AF65-F5344CB8AC3E}">
        <p14:creationId xmlns:p14="http://schemas.microsoft.com/office/powerpoint/2010/main" val="38367225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Issue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804589" y="979436"/>
            <a:ext cx="100070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When scheduling DMS messages via SAS, there is no “Auto-Merge Enabled” checkbox.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24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90FD15-6CC3-4D12-8C7B-BDFAD86E8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4392" y="2710017"/>
            <a:ext cx="5257145" cy="306252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A1F60B5-E553-44B0-867D-CB58D85E9D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33" y="2710017"/>
            <a:ext cx="5902967" cy="2951483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10A09F5A-251C-44F7-ADD0-C19360273928}"/>
              </a:ext>
            </a:extLst>
          </p:cNvPr>
          <p:cNvSpPr/>
          <p:nvPr/>
        </p:nvSpPr>
        <p:spPr>
          <a:xfrm>
            <a:off x="4863830" y="5058383"/>
            <a:ext cx="1575881" cy="904672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1720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933696" y="1151457"/>
            <a:ext cx="1000707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Add “Auto-Merge Enabled” checkbox to SAS Action for DMS so that scheduled messages can be automatically merged with travel time messages.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24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</p:spTree>
    <p:extLst>
      <p:ext uri="{BB962C8B-B14F-4D97-AF65-F5344CB8AC3E}">
        <p14:creationId xmlns:p14="http://schemas.microsoft.com/office/powerpoint/2010/main" val="3207880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3267888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r>
              <a:rPr lang="en-US" sz="5400" dirty="0"/>
              <a:t>JIRA Issues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7453710" cy="1667554"/>
          </a:xfrm>
        </p:spPr>
        <p:txBody>
          <a:bodyPr>
            <a:noAutofit/>
          </a:bodyPr>
          <a:lstStyle/>
          <a:p>
            <a:endParaRPr lang="en-US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Christine Shafik, PE, PMP, CPM, FCCM, FCCN, CGB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FDOT State TSM&amp;O Software Engineer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</p:spTree>
    <p:extLst>
      <p:ext uri="{BB962C8B-B14F-4D97-AF65-F5344CB8AC3E}">
        <p14:creationId xmlns:p14="http://schemas.microsoft.com/office/powerpoint/2010/main" val="9251433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JIRA Issues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80466" y="994905"/>
            <a:ext cx="10711533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dirty="0"/>
              <a:t>Central Office would like to ensure districts are getting maximum responsiveness on high priority Critical Failure and Failure issues.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dirty="0"/>
              <a:t>Please ensure issues are categorized correctly when creating Jiras.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2600" b="1" i="1" dirty="0"/>
              <a:t>Critical Failure:</a:t>
            </a:r>
            <a:r>
              <a:rPr lang="en-US" sz="2600" dirty="0"/>
              <a:t> A failure of </a:t>
            </a:r>
            <a:r>
              <a:rPr lang="en-US" sz="2600" dirty="0">
                <a:solidFill>
                  <a:srgbClr val="FF0000"/>
                </a:solidFill>
              </a:rPr>
              <a:t>multiple</a:t>
            </a:r>
            <a:r>
              <a:rPr lang="en-US" sz="2600" dirty="0"/>
              <a:t> SunGuide software subsystems or a </a:t>
            </a:r>
            <a:r>
              <a:rPr lang="en-US" sz="2600" dirty="0">
                <a:solidFill>
                  <a:srgbClr val="FF0000"/>
                </a:solidFill>
              </a:rPr>
              <a:t>single critical</a:t>
            </a:r>
            <a:r>
              <a:rPr lang="en-US" sz="2600" dirty="0"/>
              <a:t> SunGuide subsystem that prevents operation of the SunGuide Software or inhibits the Department’s ability to manage the roadways. </a:t>
            </a:r>
          </a:p>
          <a:p>
            <a:pPr marL="1257300" lvl="2" indent="-3429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dirty="0"/>
              <a:t>Ex) Databus or Map inability to run. DMS, EM won’t start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2600" b="1" i="1" dirty="0"/>
              <a:t>Failure: </a:t>
            </a:r>
            <a:r>
              <a:rPr lang="en-US" sz="2600" dirty="0"/>
              <a:t>A </a:t>
            </a:r>
            <a:r>
              <a:rPr lang="en-US" sz="2600" dirty="0">
                <a:solidFill>
                  <a:srgbClr val="FF0000"/>
                </a:solidFill>
              </a:rPr>
              <a:t>single</a:t>
            </a:r>
            <a:r>
              <a:rPr lang="en-US" sz="2600" dirty="0"/>
              <a:t> SunGuide application, subsystem or driver failure that prevents operation of a part of the SunGuide Software and does not prevent the Department’s ability to manage the roadways.</a:t>
            </a: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dirty="0"/>
              <a:t>Ex) EM failed, but was restarted and is now working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</p:spTree>
    <p:extLst>
      <p:ext uri="{BB962C8B-B14F-4D97-AF65-F5344CB8AC3E}">
        <p14:creationId xmlns:p14="http://schemas.microsoft.com/office/powerpoint/2010/main" val="7128049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JIRA Issues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951" y="1123092"/>
            <a:ext cx="10007072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dirty="0"/>
              <a:t>Central Office has instructed SwRI to monitor Failure issues more closely and resolve as soon as possible.</a:t>
            </a:r>
          </a:p>
          <a:p>
            <a:pPr marL="914400" lvl="1" indent="-457200">
              <a:buFont typeface="Arial" panose="020B0604020202020204" pitchFamily="34" charset="0"/>
              <a:buChar char="•"/>
              <a:defRPr/>
            </a:pPr>
            <a:r>
              <a:rPr lang="en-US" sz="2600" dirty="0"/>
              <a:t>Would like districts to reply to all Failure issues within 3 days of being requested to provide any additional information. </a:t>
            </a:r>
          </a:p>
          <a:p>
            <a:pPr marL="1257300" lvl="2" indent="-3429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dirty="0"/>
              <a:t>If issue has NOT reoccurred or there is no additional information, that is also helpful for determining frequency. </a:t>
            </a:r>
          </a:p>
          <a:p>
            <a:pPr marL="914400" lvl="1" indent="-457200">
              <a:buFont typeface="Arial" panose="020B0604020202020204" pitchFamily="34" charset="0"/>
              <a:buChar char="•"/>
              <a:defRPr/>
            </a:pPr>
            <a:r>
              <a:rPr lang="en-US" sz="2600" dirty="0"/>
              <a:t>SwRI will be pinging all Failure issues every 5 business days if no response is received.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400" dirty="0"/>
              <a:t>SwRI has been asked to provide regular updates to Central Office on the progress of resolving issues.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24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</p:spTree>
    <p:extLst>
      <p:ext uri="{BB962C8B-B14F-4D97-AF65-F5344CB8AC3E}">
        <p14:creationId xmlns:p14="http://schemas.microsoft.com/office/powerpoint/2010/main" val="7746072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JIRA Issues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951" y="1123092"/>
            <a:ext cx="1000707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2800" dirty="0"/>
              <a:t>Central Office has also sent out emails on non-responsive issues for JIRA.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2600" dirty="0"/>
              <a:t>Thanks to all who have already responded.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2600" dirty="0"/>
              <a:t>Please keep updating issues in a timely manner to make sure we can focus on the important parts of the backlog.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2400" dirty="0"/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2800" dirty="0"/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2800" dirty="0"/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24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</p:spTree>
    <p:extLst>
      <p:ext uri="{BB962C8B-B14F-4D97-AF65-F5344CB8AC3E}">
        <p14:creationId xmlns:p14="http://schemas.microsoft.com/office/powerpoint/2010/main" val="17056290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OTHER 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892739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SG-6120 – </a:t>
            </a:r>
            <a:r>
              <a:rPr lang="en-US" dirty="0"/>
              <a:t>Allow Saving Configuration of Items without Errors, Despite Errors in Other Items of the Same Type</a:t>
            </a:r>
            <a:r>
              <a:rPr lang="en-US" sz="5400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915136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Mark Laird </a:t>
            </a:r>
          </a:p>
          <a:p>
            <a:r>
              <a:rPr lang="en-US" dirty="0"/>
              <a:t>District 6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2168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951" y="1098299"/>
            <a:ext cx="1000707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All items of one type are included in a configuration table.  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When any item is changed and saving is attempted, the configuration of all items in the list is validated.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If any item has an issue, the changes made cannot be saved until all, including pre-existing, issues with all items of that type have been addressed.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A system change affecting many/all requires all to be fixed in one session.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</p:spTree>
    <p:extLst>
      <p:ext uri="{BB962C8B-B14F-4D97-AF65-F5344CB8AC3E}">
        <p14:creationId xmlns:p14="http://schemas.microsoft.com/office/powerpoint/2010/main" val="1267949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951" y="1085420"/>
            <a:ext cx="1000707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Permit any configuration changes that are found to be valid to be saved.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If there is a conflict with another (e.g., IP address, consider invalid)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Prefer to get errors from modified rows before others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Report validation errors as it does today, so that we are aware that there are still issues with other items.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</p:spTree>
    <p:extLst>
      <p:ext uri="{BB962C8B-B14F-4D97-AF65-F5344CB8AC3E}">
        <p14:creationId xmlns:p14="http://schemas.microsoft.com/office/powerpoint/2010/main" val="4065325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885498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r>
              <a:rPr lang="en-US" sz="5400" dirty="0"/>
              <a:t>SG-6044 – Exclude MOT Events from Performance Measures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940894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Dee McTague</a:t>
            </a:r>
          </a:p>
          <a:p>
            <a:r>
              <a:rPr lang="en-US" dirty="0"/>
              <a:t>District 4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</p:spTree>
    <p:extLst>
      <p:ext uri="{BB962C8B-B14F-4D97-AF65-F5344CB8AC3E}">
        <p14:creationId xmlns:p14="http://schemas.microsoft.com/office/powerpoint/2010/main" val="3011979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Issue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951" y="1046783"/>
            <a:ext cx="1000707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Need a means to exclude MOT events resulting from a primary event from performance measures. 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MOT response to long-term closures (both on the express and general use lanes) negatively impacts district performance measures.</a:t>
            </a:r>
            <a:endParaRPr lang="en-US" sz="3200" dirty="0"/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b="0" i="0" dirty="0">
                <a:effectLst/>
                <a:latin typeface="-apple-system"/>
              </a:rPr>
              <a:t>Closure events in express lanes almost always require the closure of multiple ingresses, inaccurately inflating incident and roadway clearance performance measures</a:t>
            </a:r>
            <a:r>
              <a:rPr lang="en-US" sz="3200" b="0" i="0" dirty="0">
                <a:effectLst/>
                <a:latin typeface="-apple-system"/>
              </a:rPr>
              <a:t>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</p:spTree>
    <p:extLst>
      <p:ext uri="{BB962C8B-B14F-4D97-AF65-F5344CB8AC3E}">
        <p14:creationId xmlns:p14="http://schemas.microsoft.com/office/powerpoint/2010/main" val="1723369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15895C3-EF22-4935-8F56-8D25BF950EC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53" r="1250"/>
          <a:stretch/>
        </p:blipFill>
        <p:spPr>
          <a:xfrm>
            <a:off x="1406237" y="1748463"/>
            <a:ext cx="10515599" cy="316868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9038DE3-C2B4-4A87-8C20-28C49C3202E0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Example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8AF7558-64DC-4F20-A456-CCB96BF4E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0A8607E-0297-46F6-8B23-B1A8EC4A0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A8B76D8-36ED-4DC9-B5C9-6902DFC66E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12/16/2021</a:t>
            </a:r>
          </a:p>
        </p:txBody>
      </p:sp>
    </p:spTree>
    <p:extLst>
      <p:ext uri="{BB962C8B-B14F-4D97-AF65-F5344CB8AC3E}">
        <p14:creationId xmlns:p14="http://schemas.microsoft.com/office/powerpoint/2010/main" val="19257632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20128</TotalTime>
  <Words>909</Words>
  <Application>Microsoft Office PowerPoint</Application>
  <PresentationFormat>Widescreen</PresentationFormat>
  <Paragraphs>174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-apple-system</vt:lpstr>
      <vt:lpstr>Arial</vt:lpstr>
      <vt:lpstr>Calibri</vt:lpstr>
      <vt:lpstr>Courier New</vt:lpstr>
      <vt:lpstr>Wingdings</vt:lpstr>
      <vt:lpstr>Parallax</vt:lpstr>
      <vt:lpstr>SunGuide Software  Users Group Meeting</vt:lpstr>
      <vt:lpstr>PowerPoint Presentation</vt:lpstr>
      <vt:lpstr>SG-6120 – Allow Saving Configuration of Items without Errors, Despite Errors in Other Items of the Same Type </vt:lpstr>
      <vt:lpstr>PowerPoint Presentation</vt:lpstr>
      <vt:lpstr>PowerPoint Presentation</vt:lpstr>
      <vt:lpstr>PowerPoint Presentation</vt:lpstr>
      <vt:lpstr>SG-6044 – Exclude MOT Events from Performance Measures</vt:lpstr>
      <vt:lpstr>PowerPoint Presentation</vt:lpstr>
      <vt:lpstr>PowerPoint Presentation</vt:lpstr>
      <vt:lpstr>PowerPoint Presentation</vt:lpstr>
      <vt:lpstr>PowerPoint Presentation</vt:lpstr>
      <vt:lpstr>SG-5456 – “TMC Notified”</vt:lpstr>
      <vt:lpstr>PowerPoint Presentation</vt:lpstr>
      <vt:lpstr>PowerPoint Presentation</vt:lpstr>
      <vt:lpstr>PowerPoint Presentation</vt:lpstr>
      <vt:lpstr>PowerPoint Presentation</vt:lpstr>
      <vt:lpstr>SG-5215 – SAS Missing Merge with Travel Time Option</vt:lpstr>
      <vt:lpstr>PowerPoint Presentation</vt:lpstr>
      <vt:lpstr>PowerPoint Presentation</vt:lpstr>
      <vt:lpstr>PowerPoint Presentation</vt:lpstr>
      <vt:lpstr>JIRA Issues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Fiesler, Deborah</cp:lastModifiedBy>
  <cp:revision>800</cp:revision>
  <cp:lastPrinted>2015-01-14T21:03:00Z</cp:lastPrinted>
  <dcterms:created xsi:type="dcterms:W3CDTF">2014-08-07T17:38:39Z</dcterms:created>
  <dcterms:modified xsi:type="dcterms:W3CDTF">2021-12-28T13:32:37Z</dcterms:modified>
</cp:coreProperties>
</file>