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542" r:id="rId2"/>
    <p:sldId id="543" r:id="rId3"/>
    <p:sldId id="544" r:id="rId4"/>
    <p:sldId id="545" r:id="rId5"/>
    <p:sldId id="546" r:id="rId6"/>
    <p:sldId id="547" r:id="rId7"/>
    <p:sldId id="548" r:id="rId8"/>
    <p:sldId id="549" r:id="rId9"/>
    <p:sldId id="551" r:id="rId10"/>
    <p:sldId id="550" r:id="rId11"/>
    <p:sldId id="552" r:id="rId12"/>
    <p:sldId id="553" r:id="rId13"/>
    <p:sldId id="555" r:id="rId14"/>
    <p:sldId id="554" r:id="rId15"/>
    <p:sldId id="557" r:id="rId16"/>
    <p:sldId id="558" r:id="rId17"/>
    <p:sldId id="531" r:id="rId18"/>
    <p:sldId id="559" r:id="rId19"/>
    <p:sldId id="560" r:id="rId20"/>
  </p:sldIdLst>
  <p:sldSz cx="12192000" cy="6858000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2E4D6C5-0CE4-4519-88E3-556790433D2A}">
          <p14:sldIdLst>
            <p14:sldId id="542"/>
            <p14:sldId id="543"/>
            <p14:sldId id="544"/>
            <p14:sldId id="545"/>
            <p14:sldId id="546"/>
            <p14:sldId id="547"/>
            <p14:sldId id="548"/>
            <p14:sldId id="549"/>
            <p14:sldId id="551"/>
            <p14:sldId id="550"/>
            <p14:sldId id="552"/>
            <p14:sldId id="553"/>
            <p14:sldId id="555"/>
            <p14:sldId id="554"/>
            <p14:sldId id="557"/>
            <p14:sldId id="558"/>
            <p14:sldId id="531"/>
            <p14:sldId id="559"/>
            <p14:sldId id="56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lay P. Packard" initials="CPP" lastIdx="7" clrIdx="0">
    <p:extLst>
      <p:ext uri="{19B8F6BF-5375-455C-9EA6-DF929625EA0E}">
        <p15:presenceInfo xmlns:p15="http://schemas.microsoft.com/office/powerpoint/2012/main" userId="S-1-5-21-2940023445-2052603907-4043798523-1169" providerId="AD"/>
      </p:ext>
    </p:extLst>
  </p:cmAuthor>
  <p:cmAuthor id="2" name="Moser, Kelli" initials="KDM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40000"/>
    <a:srgbClr val="1B396F"/>
    <a:srgbClr val="1F4283"/>
    <a:srgbClr val="0502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162" autoAdjust="0"/>
    <p:restoredTop sz="94660"/>
  </p:normalViewPr>
  <p:slideViewPr>
    <p:cSldViewPr snapToGrid="0">
      <p:cViewPr varScale="1">
        <p:scale>
          <a:sx n="95" d="100"/>
          <a:sy n="95" d="100"/>
        </p:scale>
        <p:origin x="62" y="17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2962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/>
            </a:lvl1pPr>
          </a:lstStyle>
          <a:p>
            <a:fld id="{FFFFC65B-9DB3-447A-B124-A738FD9C8185}" type="datetimeFigureOut">
              <a:rPr lang="en-US" smtClean="0"/>
              <a:pPr/>
              <a:t>2/16/2021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2962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/>
            </a:lvl1pPr>
          </a:lstStyle>
          <a:p>
            <a:fld id="{24B06F28-850F-4070-BAFD-8C1D8F86B5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8871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r">
              <a:defRPr sz="1200"/>
            </a:lvl1pPr>
          </a:lstStyle>
          <a:p>
            <a:fld id="{6382BCBC-BC1F-49FF-9795-0DF8221B8526}" type="datetimeFigureOut">
              <a:rPr lang="en-US" smtClean="0"/>
              <a:pPr/>
              <a:t>2/16/2021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3" tIns="48327" rIns="96653" bIns="4832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53" tIns="48327" rIns="96653" bIns="4832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r">
              <a:defRPr sz="1200"/>
            </a:lvl1pPr>
          </a:lstStyle>
          <a:p>
            <a:fld id="{7224070D-343A-41A8-B8E1-34F3348194F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476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396F"/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rgbClr val="A40000"/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6151628"/>
            <a:ext cx="4324044" cy="365125"/>
          </a:xfrm>
        </p:spPr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4" name="Picture 2" descr="image001"/>
          <p:cNvPicPr>
            <a:picLocks noChangeAspect="1" noChangeArrowheads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732656" y="6201323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6185179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7" name="Picture 2" descr="image001"/>
          <p:cNvPicPr>
            <a:picLocks noChangeAspect="1" noChangeArrowheads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9732656" y="6161567"/>
            <a:ext cx="1143000" cy="365125"/>
          </a:xfrm>
        </p:spPr>
        <p:txBody>
          <a:bodyPr/>
          <a:lstStyle/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>
            <a:off x="10951856" y="6161567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>
          <a:xfrm>
            <a:off x="2572279" y="6161567"/>
            <a:ext cx="7084177" cy="365125"/>
          </a:xfrm>
        </p:spPr>
        <p:txBody>
          <a:bodyPr/>
          <a:lstStyle/>
          <a:p>
            <a:r>
              <a:rPr lang="en-US"/>
              <a:t>Change Management Board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732656" y="6201323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951856" y="6201323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9732656" y="6181445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572279" y="6181445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951856" y="6181445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  <a:solidFill>
            <a:srgbClr val="C00000"/>
          </a:solidFill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396F"/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40000"/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6151628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6151628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6151628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4" name="Picture 2" descr="image001"/>
          <p:cNvPicPr>
            <a:picLocks noChangeAspect="1" noChangeArrowheads="1"/>
          </p:cNvPicPr>
          <p:nvPr userDrawn="1"/>
        </p:nvPicPr>
        <p:blipFill rotWithShape="1">
          <a:blip r:embed="rId1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0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8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4657" y="1473199"/>
            <a:ext cx="10038365" cy="2616199"/>
          </a:xfrm>
        </p:spPr>
        <p:txBody>
          <a:bodyPr>
            <a:normAutofit/>
          </a:bodyPr>
          <a:lstStyle/>
          <a:p>
            <a:pPr lvl="0"/>
            <a:r>
              <a:rPr lang="en-US" sz="5400" dirty="0"/>
              <a:t>SG-4649: Keep DMS device icons on map when using TVT configuration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/>
              <a:t>Tucker Brown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42D39E-1476-45CC-858A-210BA5E95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02/18/21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03267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A9327EB-1A00-4612-BB7F-6E9F9AD472D4}"/>
              </a:ext>
            </a:extLst>
          </p:cNvPr>
          <p:cNvSpPr txBox="1">
            <a:spLocks/>
          </p:cNvSpPr>
          <p:nvPr/>
        </p:nvSpPr>
        <p:spPr>
          <a:xfrm>
            <a:off x="1484310" y="1309511"/>
            <a:ext cx="10018713" cy="156779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QUESTIONS?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8D2D56B3-36E4-4105-B5A5-ACE30B29F6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02/18/21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77990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4657" y="1473199"/>
            <a:ext cx="10038365" cy="2616199"/>
          </a:xfrm>
        </p:spPr>
        <p:txBody>
          <a:bodyPr>
            <a:normAutofit/>
          </a:bodyPr>
          <a:lstStyle/>
          <a:p>
            <a:pPr lvl="0"/>
            <a:r>
              <a:rPr lang="en-US" sz="5400" dirty="0"/>
              <a:t>SG-5629: Trauma Alert</a:t>
            </a:r>
            <a:endParaRPr lang="en-US" sz="5400" dirty="0">
              <a:solidFill>
                <a:srgbClr val="FF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/>
              <a:t>Tucker Brown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42D39E-1476-45CC-858A-210BA5E95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02/18/21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5227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9EB1EA-B4D1-4E68-9080-5BECADB43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02/18/21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398416" y="0"/>
            <a:ext cx="872472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Issue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562577" y="673875"/>
            <a:ext cx="973094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</a:rPr>
              <a:t>Current Behavior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</a:rPr>
              <a:t>Injury types are added but must be categorized.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</a:rPr>
              <a:t>In reports, filtering is based on the categorized label, not the name.</a:t>
            </a:r>
          </a:p>
        </p:txBody>
      </p:sp>
      <p:pic>
        <p:nvPicPr>
          <p:cNvPr id="1026" name="Picture 6">
            <a:extLst>
              <a:ext uri="{FF2B5EF4-FFF2-40B4-BE49-F238E27FC236}">
                <a16:creationId xmlns:a16="http://schemas.microsoft.com/office/drawing/2014/main" id="{DE5C6713-EAE2-43B4-BA00-0B869EC6D7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0662" y="2975279"/>
            <a:ext cx="4514850" cy="246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A147B046-4FFB-492F-927C-96E5DF3027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78871" y="3101419"/>
            <a:ext cx="5153025" cy="253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11004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9EB1EA-B4D1-4E68-9080-5BECADB43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02/18/21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398416" y="0"/>
            <a:ext cx="872472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Issue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562577" y="673875"/>
            <a:ext cx="973094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</a:rPr>
              <a:t>Request: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</a:rPr>
              <a:t>Add a new Injury Type for “Trauma Alert”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endParaRPr lang="en-US" sz="2800" dirty="0">
              <a:solidFill>
                <a:prstClr val="black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endParaRPr lang="en-US" sz="2800" dirty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</a:rPr>
              <a:t>Options:</a:t>
            </a:r>
          </a:p>
          <a:p>
            <a:pPr marL="971550" lvl="1" indent="-514350">
              <a:buFont typeface="+mj-lt"/>
              <a:buAutoNum type="arabicPeriod"/>
              <a:defRPr/>
            </a:pPr>
            <a:r>
              <a:rPr lang="en-US" sz="2800" dirty="0">
                <a:solidFill>
                  <a:prstClr val="black"/>
                </a:solidFill>
              </a:rPr>
              <a:t>Add a new category for “Trauma Alert”</a:t>
            </a:r>
          </a:p>
          <a:p>
            <a:pPr marL="971550" lvl="1" indent="-514350">
              <a:buFont typeface="+mj-lt"/>
              <a:buAutoNum type="arabicPeriod"/>
              <a:defRPr/>
            </a:pPr>
            <a:endParaRPr lang="en-US" sz="2800" dirty="0">
              <a:solidFill>
                <a:prstClr val="black"/>
              </a:solidFill>
            </a:endParaRPr>
          </a:p>
          <a:p>
            <a:pPr marL="971550" lvl="1" indent="-514350">
              <a:buFont typeface="+mj-lt"/>
              <a:buAutoNum type="arabicPeriod"/>
              <a:defRPr/>
            </a:pPr>
            <a:r>
              <a:rPr lang="en-US" sz="2800" dirty="0">
                <a:solidFill>
                  <a:prstClr val="black"/>
                </a:solidFill>
              </a:rPr>
              <a:t>Add “Trauma Alert” as a new 8.0 Attribute. This would require no software changes and would immediately allow reporting.</a:t>
            </a:r>
          </a:p>
        </p:txBody>
      </p:sp>
    </p:spTree>
    <p:extLst>
      <p:ext uri="{BB962C8B-B14F-4D97-AF65-F5344CB8AC3E}">
        <p14:creationId xmlns:p14="http://schemas.microsoft.com/office/powerpoint/2010/main" val="4722511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A9327EB-1A00-4612-BB7F-6E9F9AD472D4}"/>
              </a:ext>
            </a:extLst>
          </p:cNvPr>
          <p:cNvSpPr txBox="1">
            <a:spLocks/>
          </p:cNvSpPr>
          <p:nvPr/>
        </p:nvSpPr>
        <p:spPr>
          <a:xfrm>
            <a:off x="1484310" y="1309511"/>
            <a:ext cx="10018713" cy="156779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QUESTIONS?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8D2D56B3-36E4-4105-B5A5-ACE30B29F6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02/18/21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92202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SG-3570: Capture Additional BSM1 and BSM2 Data from</a:t>
            </a:r>
            <a:br>
              <a:rPr lang="en-US" dirty="0"/>
            </a:br>
            <a:r>
              <a:rPr lang="en-US" dirty="0"/>
              <a:t>Connected Vehicles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Mark Dunthorn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42D39E-1476-45CC-858A-210BA5E95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02/18/21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25591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9EB1EA-B4D1-4E68-9080-5BECADB43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02/18/21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357956" y="250809"/>
            <a:ext cx="780173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Current Status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07927" y="1152904"/>
            <a:ext cx="8324729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  <a:latin typeface="Calibri"/>
              </a:rPr>
              <a:t>SunGuide sends TIM (Traveler Information Message) to RSUs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en-US" sz="2800" dirty="0">
              <a:solidFill>
                <a:prstClr val="black"/>
              </a:solidFill>
              <a:latin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  <a:latin typeface="Calibri"/>
              </a:rPr>
              <a:t>SunGuide receives BSM (Basic Safety Message) and PVD (Probe Vehicle Data)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  <a:latin typeface="Calibri"/>
              </a:rPr>
              <a:t>Link speed</a:t>
            </a:r>
          </a:p>
          <a:p>
            <a:pPr>
              <a:defRPr/>
            </a:pPr>
            <a:endParaRPr lang="en-US" sz="2800" dirty="0">
              <a:solidFill>
                <a:prstClr val="black"/>
              </a:solidFill>
              <a:latin typeface="Calibri"/>
            </a:endParaRPr>
          </a:p>
          <a:p>
            <a:pPr>
              <a:defRPr/>
            </a:pPr>
            <a:endParaRPr lang="en-US" sz="2800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819662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9EB1EA-B4D1-4E68-9080-5BECADB43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02/18/21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357956" y="250809"/>
            <a:ext cx="780173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Future Needs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07927" y="1152904"/>
            <a:ext cx="8324729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  <a:latin typeface="Calibri"/>
              </a:rPr>
              <a:t>Besides Location, Speed, and Direction, BSM’s can also include other data that might be useful in safety applications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  <a:latin typeface="Calibri"/>
              </a:rPr>
              <a:t>Brake status</a:t>
            </a:r>
          </a:p>
          <a:p>
            <a:pPr>
              <a:defRPr/>
            </a:pPr>
            <a:endParaRPr lang="en-US" sz="2800" dirty="0">
              <a:solidFill>
                <a:prstClr val="black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</a:rPr>
              <a:t>Other messages</a:t>
            </a:r>
          </a:p>
          <a:p>
            <a:pPr marL="914400" lvl="1" indent="-45720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</a:rPr>
              <a:t>Roadside Alert (RSA)</a:t>
            </a:r>
          </a:p>
          <a:p>
            <a:pPr>
              <a:defRPr/>
            </a:pPr>
            <a:endParaRPr lang="en-US" sz="2800" dirty="0">
              <a:solidFill>
                <a:prstClr val="black"/>
              </a:solidFill>
              <a:latin typeface="Calibri"/>
            </a:endParaRPr>
          </a:p>
          <a:p>
            <a:pPr>
              <a:defRPr/>
            </a:pPr>
            <a:endParaRPr lang="en-US" sz="2800" dirty="0">
              <a:solidFill>
                <a:prstClr val="black"/>
              </a:solidFill>
              <a:latin typeface="Calibri"/>
            </a:endParaRPr>
          </a:p>
          <a:p>
            <a:pPr>
              <a:defRPr/>
            </a:pPr>
            <a:endParaRPr lang="en-US" sz="2800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760412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9EB1EA-B4D1-4E68-9080-5BECADB43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02/18/21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13646" y="250809"/>
            <a:ext cx="754604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Other Considerations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783977" y="1377021"/>
            <a:ext cx="770964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  <a:latin typeface="Calibri"/>
              </a:rPr>
              <a:t>Edge processing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  <a:latin typeface="Calibri"/>
              </a:rPr>
              <a:t>Central storage</a:t>
            </a:r>
          </a:p>
          <a:p>
            <a:pPr>
              <a:defRPr/>
            </a:pPr>
            <a:endParaRPr lang="en-US" sz="2800" dirty="0">
              <a:solidFill>
                <a:prstClr val="black"/>
              </a:solidFill>
              <a:latin typeface="Calibri"/>
            </a:endParaRPr>
          </a:p>
          <a:p>
            <a:pPr>
              <a:defRPr/>
            </a:pPr>
            <a:endParaRPr lang="en-US" sz="2800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079655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A9327EB-1A00-4612-BB7F-6E9F9AD472D4}"/>
              </a:ext>
            </a:extLst>
          </p:cNvPr>
          <p:cNvSpPr txBox="1">
            <a:spLocks/>
          </p:cNvSpPr>
          <p:nvPr/>
        </p:nvSpPr>
        <p:spPr>
          <a:xfrm>
            <a:off x="1484310" y="637235"/>
            <a:ext cx="10018713" cy="156779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QUESTIONS?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8D2D56B3-36E4-4105-B5A5-ACE30B29F6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02/18/21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897CFCC-07D6-471C-A64F-AE9EF7AFE99A}"/>
              </a:ext>
            </a:extLst>
          </p:cNvPr>
          <p:cNvSpPr/>
          <p:nvPr/>
        </p:nvSpPr>
        <p:spPr>
          <a:xfrm>
            <a:off x="1484310" y="2119281"/>
            <a:ext cx="8811094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</a:rPr>
              <a:t>Should Central Office/SunGuide team start collecting BSM’s?</a:t>
            </a:r>
          </a:p>
          <a:p>
            <a:pPr marL="914400" lvl="1" indent="-45720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</a:rPr>
              <a:t>Produce a </a:t>
            </a:r>
            <a:r>
              <a:rPr lang="en-US" sz="2800" dirty="0" err="1">
                <a:solidFill>
                  <a:prstClr val="black"/>
                </a:solidFill>
              </a:rPr>
              <a:t>ConOps</a:t>
            </a:r>
            <a:endParaRPr lang="en-US" sz="2800" dirty="0">
              <a:solidFill>
                <a:prstClr val="black"/>
              </a:solidFill>
            </a:endParaRPr>
          </a:p>
          <a:p>
            <a:pPr>
              <a:defRPr/>
            </a:pPr>
            <a:endParaRPr lang="en-US" sz="2800" dirty="0">
              <a:solidFill>
                <a:prstClr val="black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</a:rPr>
              <a:t>Do any of the districts have a project (current and/or planned) that produces BSM’s or other relevant messages that can be shared with CO?</a:t>
            </a:r>
          </a:p>
        </p:txBody>
      </p:sp>
    </p:spTree>
    <p:extLst>
      <p:ext uri="{BB962C8B-B14F-4D97-AF65-F5344CB8AC3E}">
        <p14:creationId xmlns:p14="http://schemas.microsoft.com/office/powerpoint/2010/main" val="18219995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9EB1EA-B4D1-4E68-9080-5BECADB43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02/18/21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398416" y="0"/>
            <a:ext cx="872472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Enhancement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562577" y="1078477"/>
            <a:ext cx="973094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</a:rPr>
              <a:t>Current Behavior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</a:rPr>
              <a:t>When selecting TSS links from the Operator Map, the Map removes all icons except TSS links.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en-US" sz="2800" dirty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</a:rPr>
              <a:t>Proposed Change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</a:rPr>
              <a:t>To more easily determine at which link to end the travel time, the DMS icons would also be left of the Operator Map when in this selection mode.</a:t>
            </a:r>
          </a:p>
        </p:txBody>
      </p:sp>
    </p:spTree>
    <p:extLst>
      <p:ext uri="{BB962C8B-B14F-4D97-AF65-F5344CB8AC3E}">
        <p14:creationId xmlns:p14="http://schemas.microsoft.com/office/powerpoint/2010/main" val="37046786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A9327EB-1A00-4612-BB7F-6E9F9AD472D4}"/>
              </a:ext>
            </a:extLst>
          </p:cNvPr>
          <p:cNvSpPr txBox="1">
            <a:spLocks/>
          </p:cNvSpPr>
          <p:nvPr/>
        </p:nvSpPr>
        <p:spPr>
          <a:xfrm>
            <a:off x="1484310" y="1309511"/>
            <a:ext cx="10018713" cy="156779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QUESTIONS?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8D2D56B3-36E4-4105-B5A5-ACE30B29F6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02/18/21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0654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4657" y="1473199"/>
            <a:ext cx="10038365" cy="2616199"/>
          </a:xfrm>
        </p:spPr>
        <p:txBody>
          <a:bodyPr>
            <a:normAutofit/>
          </a:bodyPr>
          <a:lstStyle/>
          <a:p>
            <a:pPr lvl="0"/>
            <a:r>
              <a:rPr lang="en-US" sz="5400" dirty="0"/>
              <a:t>SG-3632: Investigate discontinuous lane blockages in relation to open roads durations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/>
              <a:t>Tucker Brown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42D39E-1476-45CC-858A-210BA5E95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02/18/21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66994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9EB1EA-B4D1-4E68-9080-5BECADB43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02/18/21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398416" y="0"/>
            <a:ext cx="872472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Issue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562577" y="673875"/>
            <a:ext cx="9730948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</a:rPr>
              <a:t>Current Behavior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</a:rPr>
              <a:t>The issue is actually already resolved but wanted to make users aware of the implications.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</a:rPr>
              <a:t>At the time, there was an issue calculating blockage time for discontinuous blockage.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</a:rPr>
              <a:t>This would have affected systems pre-6.2 (Q2 2016)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en-US" sz="2800" dirty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</a:rPr>
              <a:t>Potential Change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</a:rPr>
              <a:t>A tool was suggested to be developed to back-fix any data however this never went forward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</a:rPr>
              <a:t>At this time, would recommend closing the issue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</a:rPr>
              <a:t>Are any users seeing requests for event data 5+ years back for blockage time that would justify the need for this?</a:t>
            </a:r>
          </a:p>
        </p:txBody>
      </p:sp>
    </p:spTree>
    <p:extLst>
      <p:ext uri="{BB962C8B-B14F-4D97-AF65-F5344CB8AC3E}">
        <p14:creationId xmlns:p14="http://schemas.microsoft.com/office/powerpoint/2010/main" val="39354672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A9327EB-1A00-4612-BB7F-6E9F9AD472D4}"/>
              </a:ext>
            </a:extLst>
          </p:cNvPr>
          <p:cNvSpPr txBox="1">
            <a:spLocks/>
          </p:cNvSpPr>
          <p:nvPr/>
        </p:nvSpPr>
        <p:spPr>
          <a:xfrm>
            <a:off x="1484310" y="1309511"/>
            <a:ext cx="10018713" cy="156779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QUESTIONS?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8D2D56B3-36E4-4105-B5A5-ACE30B29F6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02/18/21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0432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4657" y="1473199"/>
            <a:ext cx="10038365" cy="2616199"/>
          </a:xfrm>
        </p:spPr>
        <p:txBody>
          <a:bodyPr>
            <a:normAutofit/>
          </a:bodyPr>
          <a:lstStyle/>
          <a:p>
            <a:pPr lvl="0"/>
            <a:r>
              <a:rPr lang="en-US" sz="5400" dirty="0"/>
              <a:t>SG-4806: Response Plan "511 ATIS" preview section does not match what is posted to FLATIS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/>
              <a:t>Tucker Brown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42D39E-1476-45CC-858A-210BA5E95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02/18/21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87475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9EB1EA-B4D1-4E68-9080-5BECADB43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02/18/21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398416" y="0"/>
            <a:ext cx="872472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Enhancement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96491" y="520511"/>
            <a:ext cx="9730948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</a:rPr>
              <a:t>Current Behavior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</a:rPr>
              <a:t>The preview of the 511 item in the response plan does not </a:t>
            </a:r>
            <a:r>
              <a:rPr lang="en-US" sz="2800" dirty="0"/>
              <a:t>match the output at 511.</a:t>
            </a:r>
          </a:p>
          <a:p>
            <a:pPr marL="1200150" lvl="2" indent="-285750">
              <a:buFont typeface="Arial" panose="020B0604020202020204" pitchFamily="34" charset="0"/>
              <a:buChar char="•"/>
              <a:defRPr/>
            </a:pPr>
            <a:r>
              <a:rPr lang="en-US" sz="2400" b="0" i="0" dirty="0">
                <a:effectLst/>
                <a:latin typeface="-apple-system"/>
              </a:rPr>
              <a:t>Response Plan Generation "511 ATIS" Preview window, at the top of a suggested response plan.</a:t>
            </a:r>
          </a:p>
          <a:p>
            <a:pPr marL="1657350" lvl="3" indent="-285750">
              <a:buFont typeface="Arial" panose="020B0604020202020204" pitchFamily="34" charset="0"/>
              <a:buChar char="•"/>
              <a:defRPr/>
            </a:pPr>
            <a:r>
              <a:rPr lang="en-US" sz="2400" b="0" i="0" dirty="0">
                <a:effectLst/>
                <a:latin typeface="-apple-system"/>
              </a:rPr>
              <a:t>Location Long Name (As part of Location Config)</a:t>
            </a:r>
          </a:p>
          <a:p>
            <a:pPr marL="1200150" lvl="2" indent="-285750">
              <a:buFont typeface="Arial" panose="020B0604020202020204" pitchFamily="34" charset="0"/>
              <a:buChar char="•"/>
              <a:defRPr/>
            </a:pPr>
            <a:endParaRPr lang="en-US" sz="2400" b="0" i="0" dirty="0">
              <a:effectLst/>
              <a:latin typeface="-apple-system"/>
            </a:endParaRPr>
          </a:p>
          <a:p>
            <a:pPr marL="1200150" lvl="2" indent="-285750">
              <a:buFont typeface="Arial" panose="020B0604020202020204" pitchFamily="34" charset="0"/>
              <a:buChar char="•"/>
              <a:defRPr/>
            </a:pPr>
            <a:r>
              <a:rPr lang="en-US" sz="2400" b="0" i="0" dirty="0">
                <a:effectLst/>
                <a:latin typeface="-apple-system"/>
              </a:rPr>
              <a:t>The actual event location that a DMS will display, as populated by the Response Plan </a:t>
            </a:r>
          </a:p>
          <a:p>
            <a:pPr marL="1657350" lvl="3" indent="-285750">
              <a:buFont typeface="Arial" panose="020B0604020202020204" pitchFamily="34" charset="0"/>
              <a:buChar char="•"/>
              <a:defRPr/>
            </a:pPr>
            <a:r>
              <a:rPr lang="en-US" sz="2400" b="0" i="0" dirty="0">
                <a:effectLst/>
                <a:latin typeface="-apple-system"/>
              </a:rPr>
              <a:t>Reference Point (Name in Location Config) (Field populated from Reference Point Long name, in Reference Point config)</a:t>
            </a:r>
          </a:p>
          <a:p>
            <a:pPr marL="1200150" lvl="2" indent="-285750">
              <a:buFont typeface="Arial" panose="020B0604020202020204" pitchFamily="34" charset="0"/>
              <a:buChar char="•"/>
              <a:defRPr/>
            </a:pPr>
            <a:endParaRPr lang="en-US" sz="2400" b="0" i="0" dirty="0">
              <a:effectLst/>
              <a:latin typeface="-apple-system"/>
            </a:endParaRPr>
          </a:p>
          <a:p>
            <a:pPr marL="1200150" lvl="2" indent="-285750">
              <a:buFont typeface="Arial" panose="020B0604020202020204" pitchFamily="34" charset="0"/>
              <a:buChar char="•"/>
              <a:defRPr/>
            </a:pPr>
            <a:r>
              <a:rPr lang="en-US" sz="2400" b="0" i="0" dirty="0">
                <a:effectLst/>
                <a:latin typeface="-apple-system"/>
              </a:rPr>
              <a:t>The location that FLATIS displays on the actual site.</a:t>
            </a:r>
          </a:p>
          <a:p>
            <a:pPr marL="1657350" lvl="3" indent="-285750">
              <a:buFont typeface="Arial" panose="020B0604020202020204" pitchFamily="34" charset="0"/>
              <a:buChar char="•"/>
              <a:defRPr/>
            </a:pPr>
            <a:r>
              <a:rPr lang="en-US" sz="2400" b="0" i="0" dirty="0">
                <a:effectLst/>
                <a:latin typeface="-apple-system"/>
              </a:rPr>
              <a:t>Reference Point (Name in Location Config) (Field populated from Reference Point Long name, in Reference Point config)</a:t>
            </a:r>
            <a:endParaRPr lang="en-US" sz="28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22637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9EB1EA-B4D1-4E68-9080-5BECADB43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02/18/21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398416" y="0"/>
            <a:ext cx="872472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Enhancement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562577" y="673875"/>
            <a:ext cx="973094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</a:rPr>
              <a:t>Proposed Change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</a:rPr>
              <a:t>Change the Preview window of the response plan to:</a:t>
            </a:r>
          </a:p>
          <a:p>
            <a:pPr marL="1200150" lvl="2" indent="-285750">
              <a:buFont typeface="Arial" panose="020B0604020202020204" pitchFamily="34" charset="0"/>
              <a:buChar char="•"/>
              <a:defRPr/>
            </a:pPr>
            <a:r>
              <a:rPr lang="en-US" sz="2800" b="0" i="0" dirty="0">
                <a:effectLst/>
                <a:latin typeface="-apple-system"/>
              </a:rPr>
              <a:t>Reference Point (Name in Location Config) (Field populated from Reference Point Long name, in Reference Point config)</a:t>
            </a:r>
          </a:p>
          <a:p>
            <a:pPr marL="1200150" lvl="2" indent="-285750">
              <a:buFont typeface="Arial" panose="020B0604020202020204" pitchFamily="34" charset="0"/>
              <a:buChar char="•"/>
              <a:defRPr/>
            </a:pPr>
            <a:endParaRPr lang="en-US" sz="2800" dirty="0">
              <a:latin typeface="-apple-system"/>
            </a:endParaRP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800" b="0" i="0" dirty="0">
                <a:effectLst/>
                <a:latin typeface="-apple-system"/>
              </a:rPr>
              <a:t>Would make them consistent across all views.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endParaRPr lang="en-US" sz="2800" dirty="0">
              <a:solidFill>
                <a:prstClr val="black"/>
              </a:solidFill>
            </a:endParaRPr>
          </a:p>
          <a:p>
            <a:pPr marL="1657350" lvl="3" indent="-285750">
              <a:buFont typeface="Arial" panose="020B0604020202020204" pitchFamily="34" charset="0"/>
              <a:buChar char="•"/>
              <a:defRPr/>
            </a:pPr>
            <a:endParaRPr lang="en-US" sz="28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19766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16849</TotalTime>
  <Words>687</Words>
  <Application>Microsoft Office PowerPoint</Application>
  <PresentationFormat>Widescreen</PresentationFormat>
  <Paragraphs>147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-apple-system</vt:lpstr>
      <vt:lpstr>Arial</vt:lpstr>
      <vt:lpstr>Calibri</vt:lpstr>
      <vt:lpstr>Parallax</vt:lpstr>
      <vt:lpstr>SG-4649: Keep DMS device icons on map when using TVT configuration</vt:lpstr>
      <vt:lpstr>PowerPoint Presentation</vt:lpstr>
      <vt:lpstr>PowerPoint Presentation</vt:lpstr>
      <vt:lpstr>SG-3632: Investigate discontinuous lane blockages in relation to open roads durations</vt:lpstr>
      <vt:lpstr>PowerPoint Presentation</vt:lpstr>
      <vt:lpstr>PowerPoint Presentation</vt:lpstr>
      <vt:lpstr>SG-4806: Response Plan "511 ATIS" preview section does not match what is posted to FLATIS</vt:lpstr>
      <vt:lpstr>PowerPoint Presentation</vt:lpstr>
      <vt:lpstr>PowerPoint Presentation</vt:lpstr>
      <vt:lpstr>PowerPoint Presentation</vt:lpstr>
      <vt:lpstr>SG-5629: Trauma Alert</vt:lpstr>
      <vt:lpstr>PowerPoint Presentation</vt:lpstr>
      <vt:lpstr>PowerPoint Presentation</vt:lpstr>
      <vt:lpstr>PowerPoint Presentation</vt:lpstr>
      <vt:lpstr>SG-3570: Capture Additional BSM1 and BSM2 Data from Connected Vehicles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Change Management Board Meeting</dc:title>
  <dc:creator>Moser, Kelli</dc:creator>
  <cp:lastModifiedBy>Mark Dunthorn</cp:lastModifiedBy>
  <cp:revision>697</cp:revision>
  <cp:lastPrinted>2015-01-14T21:03:00Z</cp:lastPrinted>
  <dcterms:created xsi:type="dcterms:W3CDTF">2014-08-07T17:38:39Z</dcterms:created>
  <dcterms:modified xsi:type="dcterms:W3CDTF">2021-02-16T19:41:08Z</dcterms:modified>
</cp:coreProperties>
</file>