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85" r:id="rId2"/>
    <p:sldId id="551" r:id="rId3"/>
    <p:sldId id="552" r:id="rId4"/>
    <p:sldId id="553" r:id="rId5"/>
    <p:sldId id="542" r:id="rId6"/>
    <p:sldId id="543" r:id="rId7"/>
    <p:sldId id="544" r:id="rId8"/>
    <p:sldId id="548" r:id="rId9"/>
    <p:sldId id="546" r:id="rId10"/>
    <p:sldId id="547" r:id="rId11"/>
    <p:sldId id="545" r:id="rId12"/>
    <p:sldId id="549" r:id="rId13"/>
    <p:sldId id="550" r:id="rId14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385"/>
            <p14:sldId id="551"/>
            <p14:sldId id="552"/>
            <p14:sldId id="553"/>
            <p14:sldId id="542"/>
            <p14:sldId id="543"/>
            <p14:sldId id="544"/>
            <p14:sldId id="548"/>
            <p14:sldId id="546"/>
            <p14:sldId id="547"/>
            <p14:sldId id="545"/>
            <p14:sldId id="549"/>
            <p14:sldId id="5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62" autoAdjust="0"/>
    <p:restoredTop sz="94660"/>
  </p:normalViewPr>
  <p:slideViewPr>
    <p:cSldViewPr snapToGrid="0">
      <p:cViewPr varScale="1">
        <p:scale>
          <a:sx n="86" d="100"/>
          <a:sy n="86" d="100"/>
        </p:scale>
        <p:origin x="413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2/1/2021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2/1/2021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/>
              <a:t>Change Management Board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1351722"/>
            <a:ext cx="10421655" cy="2176117"/>
          </a:xfrm>
        </p:spPr>
        <p:txBody>
          <a:bodyPr>
            <a:noAutofit/>
          </a:bodyPr>
          <a:lstStyle/>
          <a:p>
            <a:r>
              <a:rPr lang="en-US" sz="4800" dirty="0"/>
              <a:t>SSUG 2-4-21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z="3600" dirty="0"/>
          </a:p>
          <a:p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27E3B76-4173-4B33-A465-EF4FAD9EBD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7832506"/>
              </p:ext>
            </p:extLst>
          </p:nvPr>
        </p:nvGraphicFramePr>
        <p:xfrm>
          <a:off x="5894674" y="6334190"/>
          <a:ext cx="4943902" cy="365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6484">
                  <a:extLst>
                    <a:ext uri="{9D8B030D-6E8A-4147-A177-3AD203B41FA5}">
                      <a16:colId xmlns:a16="http://schemas.microsoft.com/office/drawing/2014/main" val="2651439784"/>
                    </a:ext>
                  </a:extLst>
                </a:gridCol>
                <a:gridCol w="1227418">
                  <a:extLst>
                    <a:ext uri="{9D8B030D-6E8A-4147-A177-3AD203B41FA5}">
                      <a16:colId xmlns:a16="http://schemas.microsoft.com/office/drawing/2014/main" val="3661404882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SunGuide Software Users Group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2/4/21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730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7878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02/04/21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739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SG-5601: Addition of bike lanes to lane configuration options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/>
              <a:t>Tucker Brown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02/04/21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361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02/04/21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98416" y="0"/>
            <a:ext cx="8724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62577" y="673875"/>
            <a:ext cx="97309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Proposed Change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Add bike lane to lane configuration options in order to provide a more accurate representation of arterial roadway lane mappings. 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As the arterial management coverage areas increase, districts are starting to see more of these types of lanes which might need to be configured.</a:t>
            </a:r>
          </a:p>
        </p:txBody>
      </p:sp>
    </p:spTree>
    <p:extLst>
      <p:ext uri="{BB962C8B-B14F-4D97-AF65-F5344CB8AC3E}">
        <p14:creationId xmlns:p14="http://schemas.microsoft.com/office/powerpoint/2010/main" val="19840316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02/04/21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164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/>
              <a:t>SG-5561: Give permitted users ability to assign active event to a user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Jason Evans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02/04/21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289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02/04/21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98416" y="0"/>
            <a:ext cx="8724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62577" y="673875"/>
            <a:ext cx="973094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Current Behavior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When releasing an event, the event owner is blank (no ownership)</a:t>
            </a:r>
          </a:p>
          <a:p>
            <a:pPr marL="1200150" marR="0" lvl="2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can lead to a failed reassigning of the event to an operator.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Proposed Change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When releasing an event, the user would be able to see the list of active users in the system and select a user to assign ownership of the event.</a:t>
            </a:r>
          </a:p>
          <a:p>
            <a:pPr marL="1200150" marR="0" lvl="2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selected user would be notified by a pop up with a link to the event.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Operators without permission would get the release event functionality only.</a:t>
            </a:r>
          </a:p>
        </p:txBody>
      </p:sp>
    </p:spTree>
    <p:extLst>
      <p:ext uri="{BB962C8B-B14F-4D97-AF65-F5344CB8AC3E}">
        <p14:creationId xmlns:p14="http://schemas.microsoft.com/office/powerpoint/2010/main" val="3577275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02/04/21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569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SG-5093: Change the Lane Mapping Icons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/>
              <a:t>Tucker Brown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02/04/21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326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02/04/21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98416" y="0"/>
            <a:ext cx="8724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62577" y="673875"/>
            <a:ext cx="97309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Current Behavior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Lane Types, especially mainlines, use the same icon making it difficult to pick the right type of lane.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Proposed Change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Change the lane types to have a unique icon or make the icons configurable.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0B1BA12-6B27-40B5-BFE5-0220705A0E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89" y="3506470"/>
            <a:ext cx="4572638" cy="160042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D157234-61DC-4576-9906-DE76904FE7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3018" y="3506469"/>
            <a:ext cx="4572638" cy="160042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4544FEA7-E197-4A64-8AC3-3B8D6F58952F}"/>
              </a:ext>
            </a:extLst>
          </p:cNvPr>
          <p:cNvSpPr/>
          <p:nvPr/>
        </p:nvSpPr>
        <p:spPr>
          <a:xfrm>
            <a:off x="4758117" y="3486490"/>
            <a:ext cx="477430" cy="51991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B2BEB74-2007-43B0-AF8A-E557833DF6E8}"/>
              </a:ext>
            </a:extLst>
          </p:cNvPr>
          <p:cNvSpPr/>
          <p:nvPr/>
        </p:nvSpPr>
        <p:spPr>
          <a:xfrm>
            <a:off x="9984223" y="3486491"/>
            <a:ext cx="477430" cy="51991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678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02/04/21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65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/>
              <a:t>SG-5413: Executive Notification Email recipients populate on "CC" line rather than "To" line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/>
              <a:t>Tucker Brown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02/04/21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589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02/04/21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98416" y="0"/>
            <a:ext cx="8724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62577" y="673875"/>
            <a:ext cx="973094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Current Behavior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All recipients are added to the CC list.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Some users may have rules to move/trash these or ignore the email if on the CC list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Proposed Change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Allow the users to select who appears on the To, CC, and BCC lines</a:t>
            </a:r>
          </a:p>
        </p:txBody>
      </p:sp>
    </p:spTree>
    <p:extLst>
      <p:ext uri="{BB962C8B-B14F-4D97-AF65-F5344CB8AC3E}">
        <p14:creationId xmlns:p14="http://schemas.microsoft.com/office/powerpoint/2010/main" val="4662450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16632</TotalTime>
  <Words>376</Words>
  <Application>Microsoft Office PowerPoint</Application>
  <PresentationFormat>Widescreen</PresentationFormat>
  <Paragraphs>88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Parallax</vt:lpstr>
      <vt:lpstr>SSUG 2-4-21</vt:lpstr>
      <vt:lpstr>SG-5561: Give permitted users ability to assign active event to a user </vt:lpstr>
      <vt:lpstr>PowerPoint Presentation</vt:lpstr>
      <vt:lpstr>PowerPoint Presentation</vt:lpstr>
      <vt:lpstr>SG-5093: Change the Lane Mapping Icons</vt:lpstr>
      <vt:lpstr>PowerPoint Presentation</vt:lpstr>
      <vt:lpstr>PowerPoint Presentation</vt:lpstr>
      <vt:lpstr>SG-5413: Executive Notification Email recipients populate on "CC" line rather than "To" line </vt:lpstr>
      <vt:lpstr>PowerPoint Presentation</vt:lpstr>
      <vt:lpstr>PowerPoint Presentation</vt:lpstr>
      <vt:lpstr>SG-5601: Addition of bike lanes to lane configuration options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Dudley, Gregory</cp:lastModifiedBy>
  <cp:revision>690</cp:revision>
  <cp:lastPrinted>2015-01-14T21:03:00Z</cp:lastPrinted>
  <dcterms:created xsi:type="dcterms:W3CDTF">2014-08-07T17:38:39Z</dcterms:created>
  <dcterms:modified xsi:type="dcterms:W3CDTF">2021-02-01T22:32:26Z</dcterms:modified>
</cp:coreProperties>
</file>