
<file path=[Content_Types].xml><?xml version="1.0" encoding="utf-8"?>
<Types xmlns="http://schemas.openxmlformats.org/package/2006/content-types">
  <Default Extension="1"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handoutMasterIdLst>
    <p:handoutMasterId r:id="rId23"/>
  </p:handoutMasterIdLst>
  <p:sldIdLst>
    <p:sldId id="570" r:id="rId2"/>
    <p:sldId id="575" r:id="rId3"/>
    <p:sldId id="556" r:id="rId4"/>
    <p:sldId id="557" r:id="rId5"/>
    <p:sldId id="560" r:id="rId6"/>
    <p:sldId id="582" r:id="rId7"/>
    <p:sldId id="583" r:id="rId8"/>
    <p:sldId id="584" r:id="rId9"/>
    <p:sldId id="585" r:id="rId10"/>
    <p:sldId id="586" r:id="rId11"/>
    <p:sldId id="587" r:id="rId12"/>
    <p:sldId id="588" r:id="rId13"/>
    <p:sldId id="589" r:id="rId14"/>
    <p:sldId id="590" r:id="rId15"/>
    <p:sldId id="591" r:id="rId16"/>
    <p:sldId id="592" r:id="rId17"/>
    <p:sldId id="595" r:id="rId18"/>
    <p:sldId id="593" r:id="rId19"/>
    <p:sldId id="594" r:id="rId20"/>
    <p:sldId id="581" r:id="rId21"/>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2E4D6C5-0CE4-4519-88E3-556790433D2A}">
          <p14:sldIdLst>
            <p14:sldId id="570"/>
            <p14:sldId id="575"/>
            <p14:sldId id="556"/>
            <p14:sldId id="557"/>
            <p14:sldId id="560"/>
            <p14:sldId id="582"/>
            <p14:sldId id="583"/>
            <p14:sldId id="584"/>
            <p14:sldId id="585"/>
            <p14:sldId id="586"/>
            <p14:sldId id="587"/>
            <p14:sldId id="588"/>
            <p14:sldId id="589"/>
            <p14:sldId id="590"/>
            <p14:sldId id="591"/>
            <p14:sldId id="592"/>
            <p14:sldId id="595"/>
            <p14:sldId id="593"/>
            <p14:sldId id="594"/>
            <p14:sldId id="58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y P. Packard" initials="CPP" lastIdx="7" clrIdx="0">
    <p:extLst>
      <p:ext uri="{19B8F6BF-5375-455C-9EA6-DF929625EA0E}">
        <p15:presenceInfo xmlns:p15="http://schemas.microsoft.com/office/powerpoint/2012/main" userId="S-1-5-21-2940023445-2052603907-4043798523-1169" providerId="AD"/>
      </p:ext>
    </p:extLst>
  </p:cmAuthor>
  <p:cmAuthor id="2" name="Moser, Kelli" initials="KDM" lastIdx="0" clrIdx="1"/>
  <p:cmAuthor id="3" name="Carla Holmes" initials="CH" lastIdx="19" clrIdx="2">
    <p:extLst>
      <p:ext uri="{19B8F6BF-5375-455C-9EA6-DF929625EA0E}">
        <p15:presenceInfo xmlns:p15="http://schemas.microsoft.com/office/powerpoint/2012/main" userId="S::carla.holmes@greshamsmith.com::63659360-a344-4139-81ff-eba22c698b61" providerId="AD"/>
      </p:ext>
    </p:extLst>
  </p:cmAuthor>
  <p:cmAuthor id="4" name="Brown, Tucker" initials="BT" lastIdx="10" clrIdx="3">
    <p:extLst>
      <p:ext uri="{19B8F6BF-5375-455C-9EA6-DF929625EA0E}">
        <p15:presenceInfo xmlns:p15="http://schemas.microsoft.com/office/powerpoint/2012/main" userId="S::Tucker.Brown@datasys.swri.edu::376a8cc3-1ea3-4656-b1c5-49cbe529c2b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0000"/>
    <a:srgbClr val="1B396F"/>
    <a:srgbClr val="1F4283"/>
    <a:srgbClr val="0502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p:normalViewPr>
  <p:slideViewPr>
    <p:cSldViewPr snapToGrid="0">
      <p:cViewPr varScale="1">
        <p:scale>
          <a:sx n="61" d="100"/>
          <a:sy n="61" d="100"/>
        </p:scale>
        <p:origin x="62" y="33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6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dirty="0"/>
          </a:p>
        </p:txBody>
      </p:sp>
      <p:sp>
        <p:nvSpPr>
          <p:cNvPr id="3" name="Date Placeholder 2"/>
          <p:cNvSpPr>
            <a:spLocks noGrp="1"/>
          </p:cNvSpPr>
          <p:nvPr>
            <p:ph type="dt" sz="quarter" idx="1"/>
          </p:nvPr>
        </p:nvSpPr>
        <p:spPr>
          <a:xfrm>
            <a:off x="4142962" y="0"/>
            <a:ext cx="3170583" cy="480388"/>
          </a:xfrm>
          <a:prstGeom prst="rect">
            <a:avLst/>
          </a:prstGeom>
        </p:spPr>
        <p:txBody>
          <a:bodyPr vert="horz" lIns="94851" tIns="47425" rIns="94851" bIns="47425" rtlCol="0"/>
          <a:lstStyle>
            <a:lvl1pPr algn="r">
              <a:defRPr sz="1200"/>
            </a:lvl1pPr>
          </a:lstStyle>
          <a:p>
            <a:fld id="{FFFFC65B-9DB3-447A-B124-A738FD9C8185}" type="datetimeFigureOut">
              <a:rPr lang="en-US" smtClean="0"/>
              <a:pPr/>
              <a:t>6/23/2021</a:t>
            </a:fld>
            <a:endParaRPr lang="en-US" dirty="0"/>
          </a:p>
        </p:txBody>
      </p:sp>
      <p:sp>
        <p:nvSpPr>
          <p:cNvPr id="4" name="Footer Placeholder 3"/>
          <p:cNvSpPr>
            <a:spLocks noGrp="1"/>
          </p:cNvSpPr>
          <p:nvPr>
            <p:ph type="ftr" sz="quarter" idx="2"/>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51" tIns="47425" rIns="94851" bIns="47425" rtlCol="0" anchor="b"/>
          <a:lstStyle>
            <a:lvl1pPr algn="r">
              <a:defRPr sz="1200"/>
            </a:lvl1pPr>
          </a:lstStyle>
          <a:p>
            <a:fld id="{24B06F28-850F-4070-BAFD-8C1D8F86B5EE}" type="slidenum">
              <a:rPr lang="en-US" smtClean="0"/>
              <a:pPr/>
              <a:t>‹#›</a:t>
            </a:fld>
            <a:endParaRPr lang="en-US" dirty="0"/>
          </a:p>
        </p:txBody>
      </p:sp>
    </p:spTree>
    <p:extLst>
      <p:ext uri="{BB962C8B-B14F-4D97-AF65-F5344CB8AC3E}">
        <p14:creationId xmlns:p14="http://schemas.microsoft.com/office/powerpoint/2010/main" val="545887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6382BCBC-BC1F-49FF-9795-0DF8221B8526}" type="datetimeFigureOut">
              <a:rPr lang="en-US" smtClean="0"/>
              <a:pPr/>
              <a:t>6/23/2021</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7224070D-343A-41A8-B8E1-34F3348194F1}" type="slidenum">
              <a:rPr lang="en-US" smtClean="0"/>
              <a:pPr/>
              <a:t>‹#›</a:t>
            </a:fld>
            <a:endParaRPr lang="en-US" dirty="0"/>
          </a:p>
        </p:txBody>
      </p:sp>
    </p:spTree>
    <p:extLst>
      <p:ext uri="{BB962C8B-B14F-4D97-AF65-F5344CB8AC3E}">
        <p14:creationId xmlns:p14="http://schemas.microsoft.com/office/powerpoint/2010/main" val="1483476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4070D-343A-41A8-B8E1-34F3348194F1}" type="slidenum">
              <a:rPr lang="en-US" smtClean="0"/>
              <a:pPr/>
              <a:t>16</a:t>
            </a:fld>
            <a:endParaRPr lang="en-US" dirty="0"/>
          </a:p>
        </p:txBody>
      </p:sp>
    </p:spTree>
    <p:extLst>
      <p:ext uri="{BB962C8B-B14F-4D97-AF65-F5344CB8AC3E}">
        <p14:creationId xmlns:p14="http://schemas.microsoft.com/office/powerpoint/2010/main" val="1257857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spcAft>
                <a:spcPts val="1200"/>
              </a:spcAft>
              <a:buFont typeface="Arial" panose="020B0604020202020204" pitchFamily="34" charset="0"/>
              <a:buChar char="•"/>
              <a:defRPr/>
            </a:pPr>
            <a:r>
              <a:rPr lang="en-US" sz="1200" dirty="0">
                <a:latin typeface="-apple-system"/>
              </a:rPr>
              <a:t>Central Office and </a:t>
            </a:r>
            <a:r>
              <a:rPr lang="en-US" sz="1200" dirty="0" err="1">
                <a:latin typeface="-apple-system"/>
              </a:rPr>
              <a:t>SwRI</a:t>
            </a:r>
            <a:r>
              <a:rPr lang="en-US" sz="1200" dirty="0">
                <a:latin typeface="-apple-system"/>
              </a:rPr>
              <a:t> are currently reviewing all open Jira issues to keep new items moving forward and clear out backlog of old issues that have stalled.</a:t>
            </a:r>
          </a:p>
          <a:p>
            <a:pPr marL="457200" indent="-457200">
              <a:spcAft>
                <a:spcPts val="1200"/>
              </a:spcAft>
              <a:buFont typeface="Arial" panose="020B0604020202020204" pitchFamily="34" charset="0"/>
              <a:buChar char="•"/>
              <a:defRPr/>
            </a:pPr>
            <a:r>
              <a:rPr lang="en-US" sz="1200" dirty="0">
                <a:latin typeface="-apple-system"/>
              </a:rPr>
              <a:t>Please respond to any requests for more information from </a:t>
            </a:r>
            <a:r>
              <a:rPr lang="en-US" sz="1200" dirty="0" err="1">
                <a:latin typeface="-apple-system"/>
              </a:rPr>
              <a:t>SwRI</a:t>
            </a:r>
            <a:r>
              <a:rPr lang="en-US" sz="1200" dirty="0">
                <a:latin typeface="-apple-system"/>
              </a:rPr>
              <a:t> or Central Office as we continue with this process.</a:t>
            </a:r>
          </a:p>
          <a:p>
            <a:pPr marL="457200" indent="-457200">
              <a:spcAft>
                <a:spcPts val="1200"/>
              </a:spcAft>
              <a:buFont typeface="Arial" panose="020B0604020202020204" pitchFamily="34" charset="0"/>
              <a:buChar char="•"/>
              <a:defRPr/>
            </a:pPr>
            <a:r>
              <a:rPr lang="en-US" sz="1200" dirty="0">
                <a:latin typeface="-apple-system"/>
              </a:rPr>
              <a:t>Please review </a:t>
            </a:r>
            <a:r>
              <a:rPr lang="en-US" sz="1200" dirty="0" err="1">
                <a:latin typeface="-apple-system"/>
              </a:rPr>
              <a:t>Jiras</a:t>
            </a:r>
            <a:r>
              <a:rPr lang="en-US" sz="1200" dirty="0">
                <a:latin typeface="-apple-system"/>
              </a:rPr>
              <a:t> created by your District to ensure the issue is accurately represented and any supporting  information is provided.</a:t>
            </a:r>
          </a:p>
          <a:p>
            <a:endParaRPr lang="en-US" dirty="0"/>
          </a:p>
        </p:txBody>
      </p:sp>
      <p:sp>
        <p:nvSpPr>
          <p:cNvPr id="4" name="Slide Number Placeholder 3"/>
          <p:cNvSpPr>
            <a:spLocks noGrp="1"/>
          </p:cNvSpPr>
          <p:nvPr>
            <p:ph type="sldNum" sz="quarter" idx="5"/>
          </p:nvPr>
        </p:nvSpPr>
        <p:spPr/>
        <p:txBody>
          <a:bodyPr/>
          <a:lstStyle/>
          <a:p>
            <a:fld id="{7224070D-343A-41A8-B8E1-34F3348194F1}" type="slidenum">
              <a:rPr lang="en-US" smtClean="0"/>
              <a:pPr/>
              <a:t>18</a:t>
            </a:fld>
            <a:endParaRPr lang="en-US" dirty="0"/>
          </a:p>
        </p:txBody>
      </p:sp>
    </p:spTree>
    <p:extLst>
      <p:ext uri="{BB962C8B-B14F-4D97-AF65-F5344CB8AC3E}">
        <p14:creationId xmlns:p14="http://schemas.microsoft.com/office/powerpoint/2010/main" val="2295547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spcAft>
                <a:spcPts val="1200"/>
              </a:spcAft>
              <a:buFont typeface="Arial" panose="020B0604020202020204" pitchFamily="34" charset="0"/>
              <a:buChar char="•"/>
              <a:defRPr/>
            </a:pPr>
            <a:r>
              <a:rPr lang="en-US" sz="1200" dirty="0">
                <a:latin typeface="-apple-system"/>
              </a:rPr>
              <a:t>All Districts are scheduled to be</a:t>
            </a:r>
          </a:p>
          <a:p>
            <a:pPr>
              <a:spcAft>
                <a:spcPts val="1200"/>
              </a:spcAft>
              <a:defRPr/>
            </a:pPr>
            <a:r>
              <a:rPr lang="en-US" sz="1200" dirty="0">
                <a:latin typeface="-apple-system"/>
              </a:rPr>
              <a:t>on </a:t>
            </a:r>
            <a:r>
              <a:rPr lang="en-US" sz="1200" dirty="0" err="1">
                <a:latin typeface="-apple-system"/>
              </a:rPr>
              <a:t>SunGuide</a:t>
            </a:r>
            <a:r>
              <a:rPr lang="en-US" sz="1200" dirty="0">
                <a:latin typeface="-apple-system"/>
              </a:rPr>
              <a:t> 8.0 by mid-July!</a:t>
            </a:r>
          </a:p>
          <a:p>
            <a:pPr marL="457200" indent="-457200">
              <a:spcAft>
                <a:spcPts val="1200"/>
              </a:spcAft>
              <a:buFont typeface="Arial" panose="020B0604020202020204" pitchFamily="34" charset="0"/>
              <a:buChar char="•"/>
              <a:defRPr/>
            </a:pPr>
            <a:r>
              <a:rPr lang="en-US" sz="1200" dirty="0">
                <a:latin typeface="-apple-system"/>
              </a:rPr>
              <a:t>Thank you for your cooperation in deploying </a:t>
            </a:r>
            <a:r>
              <a:rPr lang="en-US" sz="1200" dirty="0" err="1">
                <a:latin typeface="-apple-system"/>
              </a:rPr>
              <a:t>SunGuide</a:t>
            </a:r>
            <a:r>
              <a:rPr lang="en-US" sz="1200" dirty="0">
                <a:latin typeface="-apple-system"/>
              </a:rPr>
              <a:t> 8.0 in such a timely manner!</a:t>
            </a:r>
          </a:p>
          <a:p>
            <a:pPr marL="457200" indent="-457200">
              <a:spcAft>
                <a:spcPts val="1200"/>
              </a:spcAft>
              <a:buFont typeface="Arial" panose="020B0604020202020204" pitchFamily="34" charset="0"/>
              <a:buChar char="•"/>
              <a:defRPr/>
            </a:pPr>
            <a:r>
              <a:rPr lang="en-US" sz="1200" dirty="0">
                <a:latin typeface="-apple-system"/>
              </a:rPr>
              <a:t>If you have any Lessons Learned from your  </a:t>
            </a:r>
            <a:r>
              <a:rPr lang="en-US" sz="1200" dirty="0" err="1">
                <a:latin typeface="-apple-system"/>
              </a:rPr>
              <a:t>SunGuide</a:t>
            </a:r>
            <a:r>
              <a:rPr lang="en-US" sz="1200" dirty="0">
                <a:latin typeface="-apple-system"/>
              </a:rPr>
              <a:t> 8.0 deployment,  please let us know so the rollout of </a:t>
            </a:r>
            <a:r>
              <a:rPr lang="en-US" sz="1200" dirty="0" err="1">
                <a:latin typeface="-apple-system"/>
              </a:rPr>
              <a:t>SunGuide</a:t>
            </a:r>
            <a:r>
              <a:rPr lang="en-US" sz="1200" dirty="0">
                <a:latin typeface="-apple-system"/>
              </a:rPr>
              <a:t> 8.1, coming later this year, can go as smoothly as possible.</a:t>
            </a:r>
          </a:p>
          <a:p>
            <a:endParaRPr lang="en-US" dirty="0"/>
          </a:p>
        </p:txBody>
      </p:sp>
      <p:sp>
        <p:nvSpPr>
          <p:cNvPr id="4" name="Slide Number Placeholder 3"/>
          <p:cNvSpPr>
            <a:spLocks noGrp="1"/>
          </p:cNvSpPr>
          <p:nvPr>
            <p:ph type="sldNum" sz="quarter" idx="5"/>
          </p:nvPr>
        </p:nvSpPr>
        <p:spPr/>
        <p:txBody>
          <a:bodyPr/>
          <a:lstStyle/>
          <a:p>
            <a:fld id="{7224070D-343A-41A8-B8E1-34F3348194F1}" type="slidenum">
              <a:rPr lang="en-US" smtClean="0"/>
              <a:pPr/>
              <a:t>19</a:t>
            </a:fld>
            <a:endParaRPr lang="en-US" dirty="0"/>
          </a:p>
        </p:txBody>
      </p:sp>
    </p:spTree>
    <p:extLst>
      <p:ext uri="{BB962C8B-B14F-4D97-AF65-F5344CB8AC3E}">
        <p14:creationId xmlns:p14="http://schemas.microsoft.com/office/powerpoint/2010/main" val="37058523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rgbClr val="C00000"/>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1F4283"/>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1B396F"/>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rgbClr val="A40000"/>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rgbClr val="C00000"/>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1F4283"/>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a:xfrm>
            <a:off x="5332412" y="6151628"/>
            <a:ext cx="4324044" cy="365125"/>
          </a:xfrm>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4"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nchor="ctr"/>
          <a:lstStyle>
            <a:lvl1pPr>
              <a:defRPr sz="28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9732656" y="6201323"/>
            <a:ext cx="1143000" cy="365125"/>
          </a:xfrm>
        </p:spPr>
        <p:txBody>
          <a:bodyPr/>
          <a:lstStyle>
            <a:lvl1pPr>
              <a:defRPr/>
            </a:lvl1pPr>
          </a:lstStyle>
          <a:p>
            <a:r>
              <a:rPr lang="en-US" dirty="0"/>
              <a:t>05/11/2015</a:t>
            </a:r>
          </a:p>
        </p:txBody>
      </p:sp>
      <p:sp>
        <p:nvSpPr>
          <p:cNvPr id="5" name="Footer Placeholder 4"/>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6" name="Slide Number Placeholder 5"/>
          <p:cNvSpPr>
            <a:spLocks noGrp="1"/>
          </p:cNvSpPr>
          <p:nvPr>
            <p:ph type="sldNum" sz="quarter" idx="12"/>
          </p:nvPr>
        </p:nvSpPr>
        <p:spPr>
          <a:xfrm>
            <a:off x="10951856" y="6185179"/>
            <a:ext cx="551167" cy="365125"/>
          </a:xfrm>
        </p:spPr>
        <p:txBody>
          <a:bodyPr/>
          <a:lstStyle/>
          <a:p>
            <a:fld id="{D57F1E4F-1CFF-5643-939E-217C01CDF565}" type="slidenum">
              <a:rPr lang="en-US" dirty="0"/>
              <a:pPr/>
              <a:t>‹#›</a:t>
            </a:fld>
            <a:endParaRPr lang="en-US" dirty="0"/>
          </a:p>
        </p:txBody>
      </p:sp>
      <p:pic>
        <p:nvPicPr>
          <p:cNvPr id="7"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dirty="0"/>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p:cNvSpPr>
            <a:spLocks noGrp="1"/>
          </p:cNvSpPr>
          <p:nvPr>
            <p:ph type="dt" sz="half" idx="10"/>
          </p:nvPr>
        </p:nvSpPr>
        <p:spPr>
          <a:xfrm>
            <a:off x="9732656" y="6161567"/>
            <a:ext cx="1143000" cy="365125"/>
          </a:xfrm>
        </p:spPr>
        <p:txBody>
          <a:bodyPr/>
          <a:lstStyle/>
          <a:p>
            <a:r>
              <a:rPr lang="en-US" dirty="0"/>
              <a:t>05/11/2015</a:t>
            </a:r>
          </a:p>
        </p:txBody>
      </p:sp>
      <p:sp>
        <p:nvSpPr>
          <p:cNvPr id="8" name="Slide Number Placeholder 7"/>
          <p:cNvSpPr>
            <a:spLocks noGrp="1"/>
          </p:cNvSpPr>
          <p:nvPr>
            <p:ph type="sldNum" sz="quarter" idx="11"/>
          </p:nvPr>
        </p:nvSpPr>
        <p:spPr>
          <a:xfrm>
            <a:off x="10951856" y="6161567"/>
            <a:ext cx="551167" cy="365125"/>
          </a:xfrm>
        </p:spPr>
        <p:txBody>
          <a:bodyPr/>
          <a:lstStyle/>
          <a:p>
            <a:fld id="{D57F1E4F-1CFF-5643-939E-217C01CDF565}" type="slidenum">
              <a:rPr lang="en-US" smtClean="0"/>
              <a:pPr/>
              <a:t>‹#›</a:t>
            </a:fld>
            <a:endParaRPr lang="en-US" dirty="0"/>
          </a:p>
        </p:txBody>
      </p:sp>
      <p:sp>
        <p:nvSpPr>
          <p:cNvPr id="9" name="Footer Placeholder 8"/>
          <p:cNvSpPr>
            <a:spLocks noGrp="1"/>
          </p:cNvSpPr>
          <p:nvPr>
            <p:ph type="ftr" sz="quarter" idx="12"/>
          </p:nvPr>
        </p:nvSpPr>
        <p:spPr>
          <a:xfrm>
            <a:off x="2572279" y="6161567"/>
            <a:ext cx="7084177" cy="365125"/>
          </a:xfrm>
        </p:spPr>
        <p:txBody>
          <a:bodyPr/>
          <a:lstStyle/>
          <a:p>
            <a:r>
              <a:rPr lang="en-US" dirty="0"/>
              <a:t>Change Management Board</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dirty="0"/>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9732656" y="6201323"/>
            <a:ext cx="1143000" cy="365125"/>
          </a:xfrm>
        </p:spPr>
        <p:txBody>
          <a:bodyPr/>
          <a:lstStyle>
            <a:lvl1pPr>
              <a:defRPr/>
            </a:lvl1pPr>
          </a:lstStyle>
          <a:p>
            <a:r>
              <a:rPr lang="en-US" dirty="0"/>
              <a:t>05/11/2015</a:t>
            </a:r>
          </a:p>
        </p:txBody>
      </p:sp>
      <p:sp>
        <p:nvSpPr>
          <p:cNvPr id="6" name="Footer Placeholder 5"/>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7" name="Slide Number Placeholder 6"/>
          <p:cNvSpPr>
            <a:spLocks noGrp="1"/>
          </p:cNvSpPr>
          <p:nvPr>
            <p:ph type="sldNum" sz="quarter" idx="12"/>
          </p:nvPr>
        </p:nvSpPr>
        <p:spPr>
          <a:xfrm>
            <a:off x="10951856" y="6201323"/>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9732656" y="6181445"/>
            <a:ext cx="1143000" cy="365125"/>
          </a:xfrm>
        </p:spPr>
        <p:txBody>
          <a:bodyPr/>
          <a:lstStyle>
            <a:lvl1pPr>
              <a:defRPr/>
            </a:lvl1pPr>
          </a:lstStyle>
          <a:p>
            <a:r>
              <a:rPr lang="en-US" dirty="0"/>
              <a:t>05/11/2015</a:t>
            </a:r>
          </a:p>
        </p:txBody>
      </p:sp>
      <p:sp>
        <p:nvSpPr>
          <p:cNvPr id="8" name="Footer Placeholder 7"/>
          <p:cNvSpPr>
            <a:spLocks noGrp="1"/>
          </p:cNvSpPr>
          <p:nvPr>
            <p:ph type="ftr" sz="quarter" idx="11"/>
          </p:nvPr>
        </p:nvSpPr>
        <p:spPr>
          <a:xfrm>
            <a:off x="2572279" y="6181445"/>
            <a:ext cx="7084177" cy="365125"/>
          </a:xfrm>
        </p:spPr>
        <p:txBody>
          <a:bodyPr/>
          <a:lstStyle/>
          <a:p>
            <a:pPr>
              <a:defRPr/>
            </a:pPr>
            <a:r>
              <a:rPr lang="en-US" dirty="0"/>
              <a:t>Change Management Board</a:t>
            </a:r>
          </a:p>
        </p:txBody>
      </p:sp>
      <p:sp>
        <p:nvSpPr>
          <p:cNvPr id="9" name="Slide Number Placeholder 8"/>
          <p:cNvSpPr>
            <a:spLocks noGrp="1"/>
          </p:cNvSpPr>
          <p:nvPr>
            <p:ph type="sldNum" sz="quarter" idx="12"/>
          </p:nvPr>
        </p:nvSpPr>
        <p:spPr>
          <a:xfrm>
            <a:off x="10951856" y="6181445"/>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r>
              <a:rPr lang="en-US" dirty="0"/>
              <a:t>05/11/2015</a:t>
            </a:r>
          </a:p>
        </p:txBody>
      </p:sp>
      <p:sp>
        <p:nvSpPr>
          <p:cNvPr id="4" name="Footer Placeholder 3"/>
          <p:cNvSpPr>
            <a:spLocks noGrp="1"/>
          </p:cNvSpPr>
          <p:nvPr>
            <p:ph type="ftr" sz="quarter" idx="11"/>
          </p:nvPr>
        </p:nvSpPr>
        <p:spPr/>
        <p:txBody>
          <a:bodyPr/>
          <a:lstStyle/>
          <a:p>
            <a:r>
              <a:rPr lang="en-US" dirty="0"/>
              <a:t>Change Management Board</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dirty="0"/>
              <a:t>05/11/2015</a:t>
            </a:r>
          </a:p>
        </p:txBody>
      </p:sp>
      <p:sp>
        <p:nvSpPr>
          <p:cNvPr id="3" name="Footer Placeholder 2"/>
          <p:cNvSpPr>
            <a:spLocks noGrp="1"/>
          </p:cNvSpPr>
          <p:nvPr>
            <p:ph type="ftr" sz="quarter" idx="11"/>
          </p:nvPr>
        </p:nvSpPr>
        <p:spPr/>
        <p:txBody>
          <a:bodyPr/>
          <a:lstStyle/>
          <a:p>
            <a:r>
              <a:rPr lang="en-US" dirty="0"/>
              <a:t>Change Management Board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a:solidFill>
            <a:srgbClr val="C00000"/>
          </a:solidFill>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grp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1F4283"/>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1B396F"/>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rgbClr val="A40000"/>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rgbClr val="C00000"/>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1F4283"/>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6151628"/>
            <a:ext cx="1143000"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r>
              <a:rPr lang="en-US" dirty="0"/>
              <a:t>05/11/2015</a:t>
            </a:r>
          </a:p>
        </p:txBody>
      </p:sp>
      <p:sp>
        <p:nvSpPr>
          <p:cNvPr id="5" name="Footer Placeholder 4"/>
          <p:cNvSpPr>
            <a:spLocks noGrp="1"/>
          </p:cNvSpPr>
          <p:nvPr>
            <p:ph type="ftr" sz="quarter" idx="3"/>
          </p:nvPr>
        </p:nvSpPr>
        <p:spPr>
          <a:xfrm>
            <a:off x="2572279" y="6151628"/>
            <a:ext cx="7084177" cy="365125"/>
          </a:xfrm>
          <a:prstGeom prst="rect">
            <a:avLst/>
          </a:prstGeom>
        </p:spPr>
        <p:txBody>
          <a:bodyPr vert="horz" lIns="91440" tIns="45720" rIns="91440" bIns="45720" rtlCol="0" anchor="ctr"/>
          <a:lstStyle>
            <a:lvl1pPr algn="l">
              <a:defRPr sz="1200" b="0" i="0">
                <a:solidFill>
                  <a:schemeClr val="tx1"/>
                </a:solidFill>
                <a:effectLst/>
                <a:latin typeface="Calibri" panose="020F0502020204030204" pitchFamily="34" charset="0"/>
                <a:cs typeface="Calibri" panose="020F0502020204030204" pitchFamily="34" charset="0"/>
              </a:defRPr>
            </a:lvl1pPr>
          </a:lstStyle>
          <a:p>
            <a:r>
              <a:rPr lang="en-US" dirty="0"/>
              <a:t>Change Management Board</a:t>
            </a:r>
          </a:p>
        </p:txBody>
      </p:sp>
      <p:sp>
        <p:nvSpPr>
          <p:cNvPr id="6" name="Slide Number Placeholder 5"/>
          <p:cNvSpPr>
            <a:spLocks noGrp="1"/>
          </p:cNvSpPr>
          <p:nvPr>
            <p:ph type="sldNum" sz="quarter" idx="4"/>
          </p:nvPr>
        </p:nvSpPr>
        <p:spPr>
          <a:xfrm>
            <a:off x="10951856" y="6151628"/>
            <a:ext cx="551167"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fld id="{D57F1E4F-1CFF-5643-939E-217C01CDF565}" type="slidenum">
              <a:rPr lang="en-US" smtClean="0"/>
              <a:pPr/>
              <a:t>‹#›</a:t>
            </a:fld>
            <a:endParaRPr lang="en-US" dirty="0"/>
          </a:p>
        </p:txBody>
      </p:sp>
      <p:pic>
        <p:nvPicPr>
          <p:cNvPr id="14" name="Picture 2" descr="image001"/>
          <p:cNvPicPr>
            <a:picLocks noChangeAspect="1" noChangeArrowheads="1"/>
          </p:cNvPicPr>
          <p:nvPr userDrawn="1"/>
        </p:nvPicPr>
        <p:blipFill rotWithShape="1">
          <a:blip r:embed="rId19">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20">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p:txStyles>
    <p:title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800" kern="1200" cap="none">
          <a:solidFill>
            <a:schemeClr val="tx1"/>
          </a:solidFill>
          <a:effectLst/>
          <a:latin typeface="Calibri" panose="020F0502020204030204" pitchFamily="34" charset="0"/>
          <a:ea typeface="+mn-ea"/>
          <a:cs typeface="Calibri" panose="020F0502020204030204" pitchFamily="34" charset="0"/>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Calibri" panose="020F0502020204030204" pitchFamily="34" charset="0"/>
          <a:ea typeface="+mn-ea"/>
          <a:cs typeface="Calibri" panose="020F0502020204030204" pitchFamily="34" charset="0"/>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Calibri" panose="020F0502020204030204" pitchFamily="34" charset="0"/>
          <a:ea typeface="+mn-ea"/>
          <a:cs typeface="Calibri" panose="020F0502020204030204" pitchFamily="34" charset="0"/>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Calibri" panose="020F0502020204030204" pitchFamily="34" charset="0"/>
          <a:ea typeface="+mn-ea"/>
          <a:cs typeface="Calibri" panose="020F0502020204030204" pitchFamily="34" charset="0"/>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Calibri" panose="020F0502020204030204" pitchFamily="34" charset="0"/>
          <a:ea typeface="+mn-ea"/>
          <a:cs typeface="Calibri" panose="020F0502020204030204" pitchFamily="34" charset="0"/>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1"/><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rawpixel.com/image/2041736/cursive-handwriting-banne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9764" y="2432374"/>
            <a:ext cx="10421655" cy="2176117"/>
          </a:xfrm>
        </p:spPr>
        <p:txBody>
          <a:bodyPr>
            <a:noAutofit/>
          </a:bodyPr>
          <a:lstStyle/>
          <a:p>
            <a:pPr>
              <a:spcBef>
                <a:spcPts val="1200"/>
              </a:spcBef>
            </a:pPr>
            <a:r>
              <a:rPr lang="en-US" sz="7200" b="1" dirty="0"/>
              <a:t>SunGuide Software </a:t>
            </a:r>
            <a:br>
              <a:rPr lang="en-US" sz="7200" b="1" dirty="0"/>
            </a:br>
            <a:r>
              <a:rPr lang="en-US" sz="7200" b="1" dirty="0"/>
              <a:t>Users Group Meeting</a:t>
            </a:r>
            <a:endParaRPr lang="en-US" sz="5400" dirty="0"/>
          </a:p>
        </p:txBody>
      </p:sp>
      <p:sp>
        <p:nvSpPr>
          <p:cNvPr id="4" name="Subtitle 3"/>
          <p:cNvSpPr>
            <a:spLocks noGrp="1"/>
          </p:cNvSpPr>
          <p:nvPr>
            <p:ph type="subTitle" idx="1"/>
          </p:nvPr>
        </p:nvSpPr>
        <p:spPr>
          <a:xfrm>
            <a:off x="4523774" y="5035137"/>
            <a:ext cx="6987645" cy="848427"/>
          </a:xfrm>
        </p:spPr>
        <p:txBody>
          <a:bodyPr/>
          <a:lstStyle/>
          <a:p>
            <a:r>
              <a:rPr lang="en-US" b="1" i="1" dirty="0"/>
              <a:t>June 24, 2021</a:t>
            </a:r>
          </a:p>
        </p:txBody>
      </p:sp>
      <p:pic>
        <p:nvPicPr>
          <p:cNvPr id="7" name="Picture 2" descr="image001"/>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859314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595120"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a:ea typeface="+mn-ea"/>
                <a:cs typeface="+mn-cs"/>
              </a:rPr>
              <a:t>Enhancement</a:t>
            </a:r>
          </a:p>
        </p:txBody>
      </p:sp>
      <p:sp>
        <p:nvSpPr>
          <p:cNvPr id="8" name="TextBox 7">
            <a:extLst>
              <a:ext uri="{FF2B5EF4-FFF2-40B4-BE49-F238E27FC236}">
                <a16:creationId xmlns:a16="http://schemas.microsoft.com/office/drawing/2014/main" id="{D3169DF3-675A-445A-A1B4-04B2224FCAF5}"/>
              </a:ext>
            </a:extLst>
          </p:cNvPr>
          <p:cNvSpPr txBox="1"/>
          <p:nvPr/>
        </p:nvSpPr>
        <p:spPr>
          <a:xfrm>
            <a:off x="1595120" y="1240208"/>
            <a:ext cx="10007072" cy="2708434"/>
          </a:xfrm>
          <a:prstGeom prst="rect">
            <a:avLst/>
          </a:prstGeom>
          <a:noFill/>
        </p:spPr>
        <p:txBody>
          <a:bodyPr wrap="square" rtlCol="0">
            <a:spAutoFit/>
          </a:bodyPr>
          <a:lstStyle/>
          <a:p>
            <a:pPr marL="285750" indent="-285750">
              <a:spcAft>
                <a:spcPts val="1200"/>
              </a:spcAft>
              <a:buFont typeface="Arial" panose="020B0604020202020204" pitchFamily="34" charset="0"/>
              <a:buChar char="•"/>
              <a:defRPr/>
            </a:pPr>
            <a:r>
              <a:rPr lang="en-US" sz="3200" dirty="0">
                <a:latin typeface="-apple-system"/>
              </a:rPr>
              <a:t>Enhancement</a:t>
            </a:r>
          </a:p>
          <a:p>
            <a:pPr marL="800100" lvl="1" indent="-342900">
              <a:spcAft>
                <a:spcPts val="1200"/>
              </a:spcAft>
              <a:buFont typeface="Courier New" panose="02070309020205020404" pitchFamily="49" charset="0"/>
              <a:buChar char="o"/>
              <a:defRPr/>
            </a:pPr>
            <a:r>
              <a:rPr lang="en-US" sz="2800" dirty="0">
                <a:latin typeface="-apple-system"/>
              </a:rPr>
              <a:t>Add a report that shows instances in which a camera was not used for a configurable amount of time.</a:t>
            </a:r>
          </a:p>
          <a:p>
            <a:pPr marL="800100" lvl="1" indent="-342900">
              <a:spcAft>
                <a:spcPts val="1200"/>
              </a:spcAft>
              <a:buFont typeface="Courier New" panose="02070309020205020404" pitchFamily="49" charset="0"/>
              <a:buChar char="o"/>
              <a:defRPr/>
            </a:pPr>
            <a:r>
              <a:rPr lang="en-US" sz="2800" dirty="0">
                <a:latin typeface="-apple-system"/>
              </a:rPr>
              <a:t>This would be a report run after the instances occurred.</a:t>
            </a:r>
          </a:p>
          <a:p>
            <a:pPr marL="1257300" lvl="2" indent="-342900">
              <a:spcAft>
                <a:spcPts val="1200"/>
              </a:spcAft>
              <a:buFont typeface="Wingdings" panose="05000000000000000000" pitchFamily="2" charset="2"/>
              <a:buChar char="§"/>
              <a:defRPr/>
            </a:pPr>
            <a:r>
              <a:rPr lang="en-US" sz="2400" dirty="0">
                <a:latin typeface="-apple-system"/>
              </a:rPr>
              <a:t>Any interest in doing this in real time?</a:t>
            </a: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3173621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SUPPORT?</a:t>
            </a:r>
          </a:p>
        </p:txBody>
      </p:sp>
    </p:spTree>
    <p:extLst>
      <p:ext uri="{BB962C8B-B14F-4D97-AF65-F5344CB8AC3E}">
        <p14:creationId xmlns:p14="http://schemas.microsoft.com/office/powerpoint/2010/main" val="791679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464657" y="1473199"/>
            <a:ext cx="10038365" cy="2616199"/>
          </a:xfrm>
        </p:spPr>
        <p:txBody>
          <a:bodyPr>
            <a:normAutofit/>
          </a:bodyPr>
          <a:lstStyle/>
          <a:p>
            <a:pPr lvl="0"/>
            <a:r>
              <a:rPr lang="en-US" sz="5400" dirty="0"/>
              <a:t>SG-5589: Add table to track SPARR phone battery percentage</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1552032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595120"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a:ea typeface="+mn-ea"/>
                <a:cs typeface="+mn-cs"/>
              </a:rPr>
              <a:t>Current State and Enhancement</a:t>
            </a:r>
          </a:p>
        </p:txBody>
      </p:sp>
      <p:sp>
        <p:nvSpPr>
          <p:cNvPr id="8" name="TextBox 7">
            <a:extLst>
              <a:ext uri="{FF2B5EF4-FFF2-40B4-BE49-F238E27FC236}">
                <a16:creationId xmlns:a16="http://schemas.microsoft.com/office/drawing/2014/main" id="{D3169DF3-675A-445A-A1B4-04B2224FCAF5}"/>
              </a:ext>
            </a:extLst>
          </p:cNvPr>
          <p:cNvSpPr txBox="1"/>
          <p:nvPr/>
        </p:nvSpPr>
        <p:spPr>
          <a:xfrm>
            <a:off x="1595120" y="1166842"/>
            <a:ext cx="10007072" cy="4862870"/>
          </a:xfrm>
          <a:prstGeom prst="rect">
            <a:avLst/>
          </a:prstGeom>
          <a:noFill/>
        </p:spPr>
        <p:txBody>
          <a:bodyPr wrap="square" rtlCol="0">
            <a:spAutoFit/>
          </a:bodyPr>
          <a:lstStyle/>
          <a:p>
            <a:pPr marL="285750" indent="-285750">
              <a:spcAft>
                <a:spcPts val="1200"/>
              </a:spcAft>
              <a:buFont typeface="Arial" panose="020B0604020202020204" pitchFamily="34" charset="0"/>
              <a:buChar char="•"/>
              <a:defRPr/>
            </a:pPr>
            <a:r>
              <a:rPr lang="en-US" sz="3200" dirty="0">
                <a:latin typeface="-apple-system"/>
              </a:rPr>
              <a:t>Current State</a:t>
            </a:r>
          </a:p>
          <a:p>
            <a:pPr marL="914400" lvl="1" indent="-457200">
              <a:spcAft>
                <a:spcPts val="1200"/>
              </a:spcAft>
              <a:buFont typeface="Courier New" panose="02070309020205020404" pitchFamily="49" charset="0"/>
              <a:buChar char="o"/>
              <a:defRPr/>
            </a:pPr>
            <a:r>
              <a:rPr lang="en-US" sz="2800" dirty="0">
                <a:latin typeface="-apple-system"/>
              </a:rPr>
              <a:t>Certain phones will shut down battery consuming applications (like GPS) when the phone battery is low in an attempt to keep the phone going.</a:t>
            </a:r>
          </a:p>
          <a:p>
            <a:pPr marL="742950" lvl="1" indent="-285750">
              <a:spcAft>
                <a:spcPts val="1200"/>
              </a:spcAft>
              <a:buFont typeface="Arial" panose="020B0604020202020204" pitchFamily="34" charset="0"/>
              <a:buChar char="•"/>
              <a:defRPr/>
            </a:pPr>
            <a:endParaRPr lang="en-US" sz="1400" dirty="0">
              <a:latin typeface="-apple-system"/>
            </a:endParaRPr>
          </a:p>
          <a:p>
            <a:pPr marL="285750" indent="-285750">
              <a:spcAft>
                <a:spcPts val="1200"/>
              </a:spcAft>
              <a:buFont typeface="Arial" panose="020B0604020202020204" pitchFamily="34" charset="0"/>
              <a:buChar char="•"/>
              <a:defRPr/>
            </a:pPr>
            <a:r>
              <a:rPr lang="en-US" sz="3200" dirty="0">
                <a:latin typeface="-apple-system"/>
              </a:rPr>
              <a:t>Enhancement</a:t>
            </a:r>
          </a:p>
          <a:p>
            <a:pPr marL="914400" lvl="1" indent="-457200">
              <a:spcAft>
                <a:spcPts val="1200"/>
              </a:spcAft>
              <a:buFont typeface="Courier New" panose="02070309020205020404" pitchFamily="49" charset="0"/>
              <a:buChar char="o"/>
              <a:defRPr/>
            </a:pPr>
            <a:r>
              <a:rPr lang="en-US" sz="2800" dirty="0">
                <a:latin typeface="-apple-system"/>
              </a:rPr>
              <a:t>Add battery percentage to the status tracked by the system.</a:t>
            </a:r>
          </a:p>
          <a:p>
            <a:pPr marL="914400" lvl="1" indent="-457200">
              <a:spcAft>
                <a:spcPts val="1200"/>
              </a:spcAft>
              <a:buFont typeface="Courier New" panose="02070309020205020404" pitchFamily="49" charset="0"/>
              <a:buChar char="o"/>
              <a:defRPr/>
            </a:pPr>
            <a:r>
              <a:rPr lang="en-US" sz="2800" dirty="0">
                <a:latin typeface="-apple-system"/>
              </a:rPr>
              <a:t>Add a flag to indicate GPS could not be found.</a:t>
            </a:r>
          </a:p>
          <a:p>
            <a:pPr marL="914400" lvl="1" indent="-457200">
              <a:spcAft>
                <a:spcPts val="1200"/>
              </a:spcAft>
              <a:buFont typeface="Courier New" panose="02070309020205020404" pitchFamily="49" charset="0"/>
              <a:buChar char="o"/>
              <a:defRPr/>
            </a:pPr>
            <a:r>
              <a:rPr lang="en-US" sz="2800" dirty="0">
                <a:latin typeface="-apple-system"/>
              </a:rPr>
              <a:t>Optional elements so it wouldn’t affect 3</a:t>
            </a:r>
            <a:r>
              <a:rPr lang="en-US" sz="2800" baseline="30000" dirty="0">
                <a:latin typeface="-apple-system"/>
              </a:rPr>
              <a:t>rd</a:t>
            </a:r>
            <a:r>
              <a:rPr lang="en-US" sz="2800" dirty="0">
                <a:latin typeface="-apple-system"/>
              </a:rPr>
              <a:t> parties.</a:t>
            </a: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2023819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SUPPORT?</a:t>
            </a:r>
          </a:p>
        </p:txBody>
      </p:sp>
    </p:spTree>
    <p:extLst>
      <p:ext uri="{BB962C8B-B14F-4D97-AF65-F5344CB8AC3E}">
        <p14:creationId xmlns:p14="http://schemas.microsoft.com/office/powerpoint/2010/main" val="1359753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5400" dirty="0"/>
              <a:t>Supported Microsoft Products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a:ea typeface="+mn-ea"/>
                <a:cs typeface="+mn-cs"/>
              </a:rPr>
              <a:t>Mark Dunthorn</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Date Placeholder 3">
            <a:extLst>
              <a:ext uri="{FF2B5EF4-FFF2-40B4-BE49-F238E27FC236}">
                <a16:creationId xmlns:a16="http://schemas.microsoft.com/office/drawing/2014/main" id="{8D2D56B3-36E4-4105-B5A5-ACE30B29F675}"/>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077690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595120"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Supported Microsoft Products</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595120" y="1257963"/>
            <a:ext cx="10007072" cy="4031873"/>
          </a:xfrm>
          <a:prstGeom prst="rect">
            <a:avLst/>
          </a:prstGeom>
          <a:noFill/>
        </p:spPr>
        <p:txBody>
          <a:bodyPr wrap="square" rtlCol="0">
            <a:spAutoFit/>
          </a:bodyPr>
          <a:lstStyle/>
          <a:p>
            <a:pPr marL="457200" indent="-457200">
              <a:buFont typeface="Arial" panose="020B0604020202020204" pitchFamily="34" charset="0"/>
              <a:buChar char="•"/>
              <a:defRPr/>
            </a:pPr>
            <a:r>
              <a:rPr lang="en-US" sz="3200" dirty="0">
                <a:latin typeface="-apple-system"/>
              </a:rPr>
              <a:t>Server: Windows Server 2016, 2019</a:t>
            </a:r>
          </a:p>
          <a:p>
            <a:pPr>
              <a:defRPr/>
            </a:pPr>
            <a:endParaRPr lang="en-US" sz="3200" dirty="0">
              <a:latin typeface="-apple-system"/>
            </a:endParaRPr>
          </a:p>
          <a:p>
            <a:pPr marL="457200" indent="-457200">
              <a:buFont typeface="Arial" panose="020B0604020202020204" pitchFamily="34" charset="0"/>
              <a:buChar char="•"/>
              <a:defRPr/>
            </a:pPr>
            <a:r>
              <a:rPr lang="en-US" sz="3200" dirty="0">
                <a:latin typeface="-apple-system"/>
              </a:rPr>
              <a:t>Database: SQL Server 2016, 2017, 2019</a:t>
            </a:r>
          </a:p>
          <a:p>
            <a:pPr marL="914400" lvl="1" indent="-457200">
              <a:buFont typeface="Courier New" panose="02070309020205020404" pitchFamily="49" charset="0"/>
              <a:buChar char="o"/>
              <a:defRPr/>
            </a:pPr>
            <a:r>
              <a:rPr lang="en-US" sz="2800" dirty="0">
                <a:latin typeface="-apple-system"/>
              </a:rPr>
              <a:t>We’re only going to test MSSQL 2016, 2019 installed on Windows Server 2016</a:t>
            </a:r>
          </a:p>
          <a:p>
            <a:pPr lvl="1">
              <a:defRPr/>
            </a:pPr>
            <a:endParaRPr lang="en-US" sz="3200" dirty="0">
              <a:latin typeface="-apple-system"/>
            </a:endParaRPr>
          </a:p>
          <a:p>
            <a:pPr marL="457200" indent="-457200">
              <a:buFont typeface="Arial" panose="020B0604020202020204" pitchFamily="34" charset="0"/>
              <a:buChar char="•"/>
              <a:defRPr/>
            </a:pPr>
            <a:r>
              <a:rPr lang="en-US" sz="3200" dirty="0">
                <a:latin typeface="-apple-system"/>
              </a:rPr>
              <a:t>Operator Workstation: Windows 10</a:t>
            </a:r>
          </a:p>
          <a:p>
            <a:pPr>
              <a:defRPr/>
            </a:pPr>
            <a:endParaRPr lang="en-US" sz="32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1309342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933143" y="199844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defTabSz="457200" rtl="0" eaLnBrk="1" fontAlgn="auto" latinLnBrk="0" hangingPunct="1">
              <a:lnSpc>
                <a:spcPct val="100000"/>
              </a:lnSpc>
              <a:spcBef>
                <a:spcPct val="0"/>
              </a:spcBef>
              <a:spcAft>
                <a:spcPts val="0"/>
              </a:spcAft>
              <a:buClrTx/>
              <a:buSzTx/>
              <a:buFontTx/>
              <a:buNone/>
              <a:tabLst/>
              <a:defRPr/>
            </a:pPr>
            <a:r>
              <a:rPr lang="en-US" sz="5400" dirty="0"/>
              <a:t>Announcements</a:t>
            </a:r>
          </a:p>
          <a:p>
            <a:pPr marL="0" marR="0" lvl="0" indent="0" defTabSz="457200" rtl="0" eaLnBrk="1" fontAlgn="auto" latinLnBrk="0" hangingPunct="1">
              <a:lnSpc>
                <a:spcPct val="100000"/>
              </a:lnSpc>
              <a:spcBef>
                <a:spcPct val="0"/>
              </a:spcBef>
              <a:spcAft>
                <a:spcPts val="0"/>
              </a:spcAft>
              <a:buClrTx/>
              <a:buSzTx/>
              <a:buFontTx/>
              <a:buNone/>
              <a:tabLst/>
              <a:defRPr/>
            </a:pPr>
            <a:endParaRPr lang="en-US" sz="5400" dirty="0"/>
          </a:p>
          <a:p>
            <a:pPr marL="0" marR="0" lvl="0" indent="0" defTabSz="457200" rtl="0" eaLnBrk="1" fontAlgn="auto" latinLnBrk="0" hangingPunct="1">
              <a:lnSpc>
                <a:spcPct val="100000"/>
              </a:lnSpc>
              <a:spcBef>
                <a:spcPct val="0"/>
              </a:spcBef>
              <a:spcAft>
                <a:spcPts val="0"/>
              </a:spcAft>
              <a:buClrTx/>
              <a:buSzTx/>
              <a:buFontTx/>
              <a:buNone/>
              <a:tabLst/>
              <a:defRPr/>
            </a:pPr>
            <a:r>
              <a:rPr lang="en-US" sz="4400" dirty="0"/>
              <a:t>Christine Shafik</a:t>
            </a:r>
          </a:p>
          <a:p>
            <a:pPr marL="0" marR="0" lvl="0" indent="0" defTabSz="457200" rtl="0" eaLnBrk="1" fontAlgn="auto" latinLnBrk="0" hangingPunct="1">
              <a:lnSpc>
                <a:spcPct val="100000"/>
              </a:lnSpc>
              <a:spcBef>
                <a:spcPct val="0"/>
              </a:spcBef>
              <a:spcAft>
                <a:spcPts val="0"/>
              </a:spcAft>
              <a:buClrTx/>
              <a:buSzTx/>
              <a:buFontTx/>
              <a:buNone/>
              <a:tabLst/>
              <a:defRPr/>
            </a:pPr>
            <a:r>
              <a:rPr lang="en-US" sz="3200" dirty="0"/>
              <a:t>State TSM&amp;O Software Engineer</a:t>
            </a:r>
          </a:p>
          <a:p>
            <a:pPr marL="0" marR="0" lvl="0" indent="0" algn="r" defTabSz="457200" rtl="0" eaLnBrk="1" fontAlgn="auto" latinLnBrk="0" hangingPunct="1">
              <a:lnSpc>
                <a:spcPct val="100000"/>
              </a:lnSpc>
              <a:spcBef>
                <a:spcPct val="0"/>
              </a:spcBef>
              <a:spcAft>
                <a:spcPts val="0"/>
              </a:spcAft>
              <a:buClrTx/>
              <a:buSzTx/>
              <a:buFontTx/>
              <a:buNone/>
              <a:tabLst/>
              <a:defRPr/>
            </a:pPr>
            <a:endParaRPr lang="en-US" sz="5400" dirty="0"/>
          </a:p>
        </p:txBody>
      </p:sp>
      <p:sp>
        <p:nvSpPr>
          <p:cNvPr id="9" name="Date Placeholder 3">
            <a:extLst>
              <a:ext uri="{FF2B5EF4-FFF2-40B4-BE49-F238E27FC236}">
                <a16:creationId xmlns:a16="http://schemas.microsoft.com/office/drawing/2014/main" id="{8D2D56B3-36E4-4105-B5A5-ACE30B29F675}"/>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629316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595120" y="533933"/>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err="1">
                <a:ln>
                  <a:noFill/>
                </a:ln>
                <a:solidFill>
                  <a:prstClr val="black"/>
                </a:solidFill>
                <a:effectLst/>
                <a:uLnTx/>
                <a:uFillTx/>
                <a:latin typeface="Calibri"/>
                <a:ea typeface="+mn-ea"/>
                <a:cs typeface="+mn-cs"/>
              </a:rPr>
              <a:t>Jir</a:t>
            </a:r>
            <a:r>
              <a:rPr lang="en-US" sz="4000" dirty="0">
                <a:solidFill>
                  <a:prstClr val="black"/>
                </a:solidFill>
                <a:latin typeface="Calibri"/>
              </a:rPr>
              <a:t>a Issues Review &amp; Clean-Up</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595120" y="1997839"/>
            <a:ext cx="10007072" cy="2862322"/>
          </a:xfrm>
          <a:prstGeom prst="rect">
            <a:avLst/>
          </a:prstGeom>
          <a:noFill/>
        </p:spPr>
        <p:txBody>
          <a:bodyPr wrap="square" rtlCol="0">
            <a:spAutoFit/>
          </a:bodyPr>
          <a:lstStyle/>
          <a:p>
            <a:pPr marL="457200" indent="-457200">
              <a:spcAft>
                <a:spcPts val="1200"/>
              </a:spcAft>
              <a:buFont typeface="Arial" panose="020B0604020202020204" pitchFamily="34" charset="0"/>
              <a:buChar char="•"/>
              <a:defRPr/>
            </a:pPr>
            <a:r>
              <a:rPr lang="en-US" sz="3200" dirty="0">
                <a:latin typeface="-apple-system"/>
              </a:rPr>
              <a:t>Reviewing all open Jira issues to clear out backlog.</a:t>
            </a:r>
          </a:p>
          <a:p>
            <a:pPr marL="457200" indent="-457200">
              <a:spcAft>
                <a:spcPts val="1200"/>
              </a:spcAft>
              <a:buFont typeface="Arial" panose="020B0604020202020204" pitchFamily="34" charset="0"/>
              <a:buChar char="•"/>
              <a:defRPr/>
            </a:pPr>
            <a:r>
              <a:rPr lang="en-US" sz="3200" dirty="0">
                <a:latin typeface="-apple-system"/>
              </a:rPr>
              <a:t>Requesting the districts input.</a:t>
            </a:r>
          </a:p>
          <a:p>
            <a:pPr marL="457200" indent="-457200">
              <a:spcAft>
                <a:spcPts val="1200"/>
              </a:spcAft>
              <a:buFont typeface="Arial" panose="020B0604020202020204" pitchFamily="34" charset="0"/>
              <a:buChar char="•"/>
              <a:defRPr/>
            </a:pPr>
            <a:r>
              <a:rPr lang="en-US" sz="3200" dirty="0">
                <a:latin typeface="-apple-system"/>
              </a:rPr>
              <a:t>Please review Jiras created by your District to ensure the issue is accurately represented and any supporting  information is provided.</a:t>
            </a: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89467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ext&#10;&#10;Description automatically generated">
            <a:extLst>
              <a:ext uri="{FF2B5EF4-FFF2-40B4-BE49-F238E27FC236}">
                <a16:creationId xmlns:a16="http://schemas.microsoft.com/office/drawing/2014/main" id="{F8CB03BC-6193-4BE1-9C38-41D45C10CE8A}"/>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7382578" y="1453836"/>
            <a:ext cx="4547755" cy="4547755"/>
          </a:xfrm>
          <a:prstGeom prst="rect">
            <a:avLst/>
          </a:prstGeom>
          <a:ln>
            <a:noFill/>
          </a:ln>
          <a:effectLst>
            <a:softEdge rad="112500"/>
          </a:effectLst>
        </p:spPr>
      </p:pic>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707854" y="74595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a:ea typeface="+mn-ea"/>
                <a:cs typeface="+mn-cs"/>
              </a:rPr>
              <a:t>SunGuide 8.0 Deployment Update</a:t>
            </a:r>
          </a:p>
        </p:txBody>
      </p:sp>
      <p:sp>
        <p:nvSpPr>
          <p:cNvPr id="8" name="TextBox 7">
            <a:extLst>
              <a:ext uri="{FF2B5EF4-FFF2-40B4-BE49-F238E27FC236}">
                <a16:creationId xmlns:a16="http://schemas.microsoft.com/office/drawing/2014/main" id="{D3169DF3-675A-445A-A1B4-04B2224FCAF5}"/>
              </a:ext>
            </a:extLst>
          </p:cNvPr>
          <p:cNvSpPr txBox="1"/>
          <p:nvPr/>
        </p:nvSpPr>
        <p:spPr>
          <a:xfrm>
            <a:off x="1495951" y="2549552"/>
            <a:ext cx="10007072" cy="2523768"/>
          </a:xfrm>
          <a:prstGeom prst="rect">
            <a:avLst/>
          </a:prstGeom>
          <a:noFill/>
        </p:spPr>
        <p:txBody>
          <a:bodyPr wrap="square" rtlCol="0">
            <a:spAutoFit/>
          </a:bodyPr>
          <a:lstStyle/>
          <a:p>
            <a:pPr marL="457200" indent="-457200">
              <a:spcAft>
                <a:spcPts val="1200"/>
              </a:spcAft>
              <a:buFont typeface="Arial" panose="020B0604020202020204" pitchFamily="34" charset="0"/>
              <a:buChar char="•"/>
              <a:defRPr/>
            </a:pPr>
            <a:r>
              <a:rPr lang="en-US" sz="3200" dirty="0">
                <a:latin typeface="-apple-system"/>
              </a:rPr>
              <a:t>All Districts are scheduled to be</a:t>
            </a:r>
          </a:p>
          <a:p>
            <a:pPr>
              <a:spcAft>
                <a:spcPts val="1200"/>
              </a:spcAft>
              <a:defRPr/>
            </a:pPr>
            <a:r>
              <a:rPr lang="en-US" sz="3200" dirty="0">
                <a:latin typeface="-apple-system"/>
              </a:rPr>
              <a:t>on SunGuide 8.0 by mid-July!</a:t>
            </a:r>
          </a:p>
          <a:p>
            <a:pPr>
              <a:spcAft>
                <a:spcPts val="1200"/>
              </a:spcAft>
              <a:defRPr/>
            </a:pPr>
            <a:endParaRPr lang="en-US" sz="3200" dirty="0">
              <a:latin typeface="-apple-system"/>
            </a:endParaRPr>
          </a:p>
          <a:p>
            <a:pPr marL="457200" indent="-457200">
              <a:spcAft>
                <a:spcPts val="1200"/>
              </a:spcAft>
              <a:buFont typeface="Arial" panose="020B0604020202020204" pitchFamily="34" charset="0"/>
              <a:buChar char="•"/>
              <a:defRPr/>
            </a:pPr>
            <a:r>
              <a:rPr lang="en-US" sz="3200" dirty="0">
                <a:latin typeface="-apple-system"/>
              </a:rPr>
              <a:t>Lessons Learned</a:t>
            </a: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165068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WELCOME</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ATTENDEE ROLL CALL</a:t>
            </a:r>
          </a:p>
        </p:txBody>
      </p:sp>
      <p:sp>
        <p:nvSpPr>
          <p:cNvPr id="9" name="Date Placeholder 3">
            <a:extLst>
              <a:ext uri="{FF2B5EF4-FFF2-40B4-BE49-F238E27FC236}">
                <a16:creationId xmlns:a16="http://schemas.microsoft.com/office/drawing/2014/main" id="{8D2D56B3-36E4-4105-B5A5-ACE30B29F675}"/>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982359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ADJOURN</a:t>
            </a: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62D3EA3C-35EE-4D88-81AE-AC580466C59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4123719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464657" y="1473199"/>
            <a:ext cx="10038365" cy="2616199"/>
          </a:xfrm>
        </p:spPr>
        <p:txBody>
          <a:bodyPr>
            <a:normAutofit/>
          </a:bodyPr>
          <a:lstStyle/>
          <a:p>
            <a:pPr lvl="0"/>
            <a:r>
              <a:rPr lang="en-US" sz="5400" dirty="0"/>
              <a:t>SG-5865: Improve EM DMS suggestions if message </a:t>
            </a:r>
            <a:br>
              <a:rPr lang="en-US" sz="5400" dirty="0"/>
            </a:br>
            <a:r>
              <a:rPr lang="en-US" sz="5400" dirty="0"/>
              <a:t>does not fit</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279321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595120"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a:ea typeface="+mn-ea"/>
                <a:cs typeface="+mn-cs"/>
              </a:rPr>
              <a:t>Current State and Enhancement</a:t>
            </a:r>
          </a:p>
        </p:txBody>
      </p:sp>
      <p:sp>
        <p:nvSpPr>
          <p:cNvPr id="8" name="TextBox 7">
            <a:extLst>
              <a:ext uri="{FF2B5EF4-FFF2-40B4-BE49-F238E27FC236}">
                <a16:creationId xmlns:a16="http://schemas.microsoft.com/office/drawing/2014/main" id="{D3169DF3-675A-445A-A1B4-04B2224FCAF5}"/>
              </a:ext>
            </a:extLst>
          </p:cNvPr>
          <p:cNvSpPr txBox="1"/>
          <p:nvPr/>
        </p:nvSpPr>
        <p:spPr>
          <a:xfrm>
            <a:off x="1595120" y="1240208"/>
            <a:ext cx="10007072" cy="4955203"/>
          </a:xfrm>
          <a:prstGeom prst="rect">
            <a:avLst/>
          </a:prstGeom>
          <a:noFill/>
        </p:spPr>
        <p:txBody>
          <a:bodyPr wrap="square" rtlCol="0">
            <a:spAutoFit/>
          </a:bodyPr>
          <a:lstStyle/>
          <a:p>
            <a:pPr marL="285750" indent="-285750">
              <a:spcAft>
                <a:spcPts val="1200"/>
              </a:spcAft>
              <a:buFont typeface="Arial" panose="020B0604020202020204" pitchFamily="34" charset="0"/>
              <a:buChar char="•"/>
              <a:defRPr/>
            </a:pPr>
            <a:r>
              <a:rPr lang="en-US" sz="3200" dirty="0">
                <a:latin typeface="-apple-system"/>
              </a:rPr>
              <a:t>Current State</a:t>
            </a:r>
            <a:endParaRPr lang="en-US" sz="3200" b="0" i="0" dirty="0">
              <a:effectLst/>
              <a:latin typeface="-apple-system"/>
            </a:endParaRPr>
          </a:p>
          <a:p>
            <a:pPr marL="800100" lvl="1" indent="-342900">
              <a:spcAft>
                <a:spcPts val="1200"/>
              </a:spcAft>
              <a:buFont typeface="Courier New" panose="02070309020205020404" pitchFamily="49" charset="0"/>
              <a:buChar char="o"/>
              <a:defRPr/>
            </a:pPr>
            <a:r>
              <a:rPr lang="en-US" sz="2800" dirty="0">
                <a:latin typeface="-apple-system"/>
              </a:rPr>
              <a:t>In response plans, w</a:t>
            </a:r>
            <a:r>
              <a:rPr lang="en-US" sz="2800" b="0" i="0" dirty="0">
                <a:effectLst/>
                <a:latin typeface="-apple-system"/>
              </a:rPr>
              <a:t>hen a message is too long for a sign, the sign is returned as part of the plan, but the message is blank.</a:t>
            </a:r>
          </a:p>
          <a:p>
            <a:pPr marL="1257300" lvl="2" indent="-342900">
              <a:spcAft>
                <a:spcPts val="1200"/>
              </a:spcAft>
              <a:buFont typeface="Wingdings" panose="05000000000000000000" pitchFamily="2" charset="2"/>
              <a:buChar char="§"/>
              <a:defRPr/>
            </a:pPr>
            <a:r>
              <a:rPr lang="en-US" sz="2400" dirty="0">
                <a:latin typeface="-apple-system"/>
              </a:rPr>
              <a:t>Operators have to add a message or remove the sign to activate the plan.</a:t>
            </a:r>
            <a:endParaRPr lang="en-US" sz="2400" b="0" i="0" dirty="0">
              <a:effectLst/>
              <a:latin typeface="-apple-system"/>
            </a:endParaRPr>
          </a:p>
          <a:p>
            <a:pPr marL="285750" indent="-285750">
              <a:spcAft>
                <a:spcPts val="1200"/>
              </a:spcAft>
              <a:buFont typeface="Arial" panose="020B0604020202020204" pitchFamily="34" charset="0"/>
              <a:buChar char="•"/>
              <a:defRPr/>
            </a:pPr>
            <a:endParaRPr lang="en-US" sz="1400" dirty="0">
              <a:latin typeface="-apple-system"/>
            </a:endParaRPr>
          </a:p>
          <a:p>
            <a:pPr marL="285750" indent="-285750">
              <a:spcAft>
                <a:spcPts val="1200"/>
              </a:spcAft>
              <a:buFont typeface="Arial" panose="020B0604020202020204" pitchFamily="34" charset="0"/>
              <a:buChar char="•"/>
              <a:defRPr/>
            </a:pPr>
            <a:r>
              <a:rPr lang="en-US" sz="3200" dirty="0">
                <a:latin typeface="-apple-system"/>
              </a:rPr>
              <a:t>Enhancement</a:t>
            </a:r>
          </a:p>
          <a:p>
            <a:pPr marL="800100" lvl="1" indent="-342900">
              <a:spcAft>
                <a:spcPts val="1200"/>
              </a:spcAft>
              <a:buFont typeface="Courier New" panose="02070309020205020404" pitchFamily="49" charset="0"/>
              <a:buChar char="o"/>
              <a:defRPr/>
            </a:pPr>
            <a:r>
              <a:rPr lang="en-US" sz="2800" dirty="0">
                <a:latin typeface="-apple-system"/>
              </a:rPr>
              <a:t>Add the error message (ex “Message too long”) and the originally generated message to the response plan item so it can be used by the user to create the message on the sign.</a:t>
            </a:r>
            <a:endParaRPr lang="en-US" sz="24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1267949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SUPPORT?</a:t>
            </a:r>
          </a:p>
        </p:txBody>
      </p:sp>
    </p:spTree>
    <p:extLst>
      <p:ext uri="{BB962C8B-B14F-4D97-AF65-F5344CB8AC3E}">
        <p14:creationId xmlns:p14="http://schemas.microsoft.com/office/powerpoint/2010/main" val="3885498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464657" y="1473199"/>
            <a:ext cx="10038365" cy="2616199"/>
          </a:xfrm>
        </p:spPr>
        <p:txBody>
          <a:bodyPr>
            <a:normAutofit/>
          </a:bodyPr>
          <a:lstStyle/>
          <a:p>
            <a:pPr lvl="0"/>
            <a:r>
              <a:rPr lang="en-US" sz="5400" dirty="0"/>
              <a:t>SG-5707: Option to not open a report on completion </a:t>
            </a:r>
            <a:br>
              <a:rPr lang="en-US" sz="5400" dirty="0"/>
            </a:br>
            <a:r>
              <a:rPr lang="en-US" sz="5400" dirty="0"/>
              <a:t>(only email)</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4107910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595120"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a:ea typeface="+mn-ea"/>
                <a:cs typeface="+mn-cs"/>
              </a:rPr>
              <a:t>Current State and Enhancement</a:t>
            </a:r>
          </a:p>
        </p:txBody>
      </p:sp>
      <p:sp>
        <p:nvSpPr>
          <p:cNvPr id="8" name="TextBox 7">
            <a:extLst>
              <a:ext uri="{FF2B5EF4-FFF2-40B4-BE49-F238E27FC236}">
                <a16:creationId xmlns:a16="http://schemas.microsoft.com/office/drawing/2014/main" id="{D3169DF3-675A-445A-A1B4-04B2224FCAF5}"/>
              </a:ext>
            </a:extLst>
          </p:cNvPr>
          <p:cNvSpPr txBox="1"/>
          <p:nvPr/>
        </p:nvSpPr>
        <p:spPr>
          <a:xfrm>
            <a:off x="1595120" y="1240208"/>
            <a:ext cx="10007072" cy="4062651"/>
          </a:xfrm>
          <a:prstGeom prst="rect">
            <a:avLst/>
          </a:prstGeom>
          <a:noFill/>
        </p:spPr>
        <p:txBody>
          <a:bodyPr wrap="square" rtlCol="0">
            <a:spAutoFit/>
          </a:bodyPr>
          <a:lstStyle/>
          <a:p>
            <a:pPr marL="285750" indent="-285750">
              <a:spcAft>
                <a:spcPts val="1200"/>
              </a:spcAft>
              <a:buFont typeface="Arial" panose="020B0604020202020204" pitchFamily="34" charset="0"/>
              <a:buChar char="•"/>
              <a:defRPr/>
            </a:pPr>
            <a:r>
              <a:rPr lang="en-US" sz="3200" dirty="0">
                <a:latin typeface="-apple-system"/>
              </a:rPr>
              <a:t>Current State</a:t>
            </a:r>
            <a:endParaRPr lang="en-US" sz="3200" b="0" i="0" dirty="0">
              <a:effectLst/>
              <a:latin typeface="-apple-system"/>
            </a:endParaRPr>
          </a:p>
          <a:p>
            <a:pPr marL="800100" lvl="1" indent="-342900">
              <a:spcAft>
                <a:spcPts val="1200"/>
              </a:spcAft>
              <a:buFont typeface="Courier New" panose="02070309020205020404" pitchFamily="49" charset="0"/>
              <a:buChar char="o"/>
              <a:defRPr/>
            </a:pPr>
            <a:r>
              <a:rPr lang="en-US" sz="2800" dirty="0">
                <a:latin typeface="-apple-system"/>
              </a:rPr>
              <a:t>When a report is generated from the Map, it will always pop up to the user that generated the report, unless they log out before it generates.</a:t>
            </a:r>
            <a:endParaRPr lang="en-US" sz="2800" b="0" i="0" dirty="0">
              <a:effectLst/>
              <a:latin typeface="-apple-system"/>
            </a:endParaRPr>
          </a:p>
          <a:p>
            <a:pPr marL="285750" indent="-285750">
              <a:spcAft>
                <a:spcPts val="1200"/>
              </a:spcAft>
              <a:buFont typeface="Arial" panose="020B0604020202020204" pitchFamily="34" charset="0"/>
              <a:buChar char="•"/>
              <a:defRPr/>
            </a:pPr>
            <a:endParaRPr lang="en-US" sz="1400" dirty="0">
              <a:latin typeface="-apple-system"/>
            </a:endParaRPr>
          </a:p>
          <a:p>
            <a:pPr marL="285750" indent="-285750">
              <a:spcAft>
                <a:spcPts val="1200"/>
              </a:spcAft>
              <a:buFont typeface="Arial" panose="020B0604020202020204" pitchFamily="34" charset="0"/>
              <a:buChar char="•"/>
              <a:defRPr/>
            </a:pPr>
            <a:r>
              <a:rPr lang="en-US" sz="3200" dirty="0">
                <a:latin typeface="-apple-system"/>
              </a:rPr>
              <a:t>Enhancement</a:t>
            </a:r>
          </a:p>
          <a:p>
            <a:pPr marL="800100" lvl="1" indent="-342900">
              <a:spcAft>
                <a:spcPts val="1200"/>
              </a:spcAft>
              <a:buFont typeface="Courier New" panose="02070309020205020404" pitchFamily="49" charset="0"/>
              <a:buChar char="o"/>
              <a:defRPr/>
            </a:pPr>
            <a:r>
              <a:rPr lang="en-US" sz="2800" dirty="0">
                <a:latin typeface="-apple-system"/>
              </a:rPr>
              <a:t>Add a checkbox to the report creation to allow the user to specify they ONLY want an email with no popup.</a:t>
            </a:r>
            <a:endParaRPr lang="en-US" sz="2400" dirty="0">
              <a:latin typeface="-apple-system"/>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2665831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SUPPORT?</a:t>
            </a:r>
          </a:p>
        </p:txBody>
      </p:sp>
    </p:spTree>
    <p:extLst>
      <p:ext uri="{BB962C8B-B14F-4D97-AF65-F5344CB8AC3E}">
        <p14:creationId xmlns:p14="http://schemas.microsoft.com/office/powerpoint/2010/main" val="2697098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464657" y="1473199"/>
            <a:ext cx="10038365" cy="2616199"/>
          </a:xfrm>
        </p:spPr>
        <p:txBody>
          <a:bodyPr>
            <a:normAutofit/>
          </a:bodyPr>
          <a:lstStyle/>
          <a:p>
            <a:pPr lvl="0"/>
            <a:r>
              <a:rPr lang="en-US" sz="5400" dirty="0"/>
              <a:t>SG-5849: New Report - Cameras that haven't been used</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6/24/2021</a:t>
            </a:r>
          </a:p>
        </p:txBody>
      </p:sp>
    </p:spTree>
    <p:extLst>
      <p:ext uri="{BB962C8B-B14F-4D97-AF65-F5344CB8AC3E}">
        <p14:creationId xmlns:p14="http://schemas.microsoft.com/office/powerpoint/2010/main" val="17402799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17966</TotalTime>
  <Words>705</Words>
  <Application>Microsoft Office PowerPoint</Application>
  <PresentationFormat>Widescreen</PresentationFormat>
  <Paragraphs>154</Paragraphs>
  <Slides>20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-apple-system</vt:lpstr>
      <vt:lpstr>Arial</vt:lpstr>
      <vt:lpstr>Calibri</vt:lpstr>
      <vt:lpstr>Courier New</vt:lpstr>
      <vt:lpstr>Wingdings</vt:lpstr>
      <vt:lpstr>Parallax</vt:lpstr>
      <vt:lpstr>SunGuide Software  Users Group Meeting</vt:lpstr>
      <vt:lpstr>PowerPoint Presentation</vt:lpstr>
      <vt:lpstr>SG-5865: Improve EM DMS suggestions if message  does not fit</vt:lpstr>
      <vt:lpstr>PowerPoint Presentation</vt:lpstr>
      <vt:lpstr>PowerPoint Presentation</vt:lpstr>
      <vt:lpstr>SG-5707: Option to not open a report on completion  (only email)</vt:lpstr>
      <vt:lpstr>PowerPoint Presentation</vt:lpstr>
      <vt:lpstr>PowerPoint Presentation</vt:lpstr>
      <vt:lpstr>SG-5849: New Report - Cameras that haven't been used</vt:lpstr>
      <vt:lpstr>PowerPoint Presentation</vt:lpstr>
      <vt:lpstr>PowerPoint Presentation</vt:lpstr>
      <vt:lpstr>SG-5589: Add table to track SPARR phone battery percentage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Management Board Meeting</dc:title>
  <dc:creator>Moser, Kelli</dc:creator>
  <cp:lastModifiedBy>Shafik, Christine</cp:lastModifiedBy>
  <cp:revision>763</cp:revision>
  <cp:lastPrinted>2015-01-14T21:03:00Z</cp:lastPrinted>
  <dcterms:created xsi:type="dcterms:W3CDTF">2014-08-07T17:38:39Z</dcterms:created>
  <dcterms:modified xsi:type="dcterms:W3CDTF">2021-06-23T13:23:13Z</dcterms:modified>
</cp:coreProperties>
</file>