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570" r:id="rId2"/>
    <p:sldId id="575" r:id="rId3"/>
    <p:sldId id="595" r:id="rId4"/>
    <p:sldId id="603" r:id="rId5"/>
    <p:sldId id="596" r:id="rId6"/>
    <p:sldId id="581" r:id="rId7"/>
    <p:sldId id="604" r:id="rId8"/>
    <p:sldId id="601" r:id="rId9"/>
    <p:sldId id="602" r:id="rId10"/>
    <p:sldId id="605" r:id="rId11"/>
    <p:sldId id="608" r:id="rId12"/>
    <p:sldId id="609" r:id="rId13"/>
    <p:sldId id="610" r:id="rId14"/>
    <p:sldId id="611" r:id="rId15"/>
    <p:sldId id="582" r:id="rId16"/>
    <p:sldId id="583" r:id="rId17"/>
    <p:sldId id="590" r:id="rId18"/>
    <p:sldId id="591" r:id="rId19"/>
    <p:sldId id="584" r:id="rId20"/>
    <p:sldId id="585" r:id="rId21"/>
    <p:sldId id="586" r:id="rId22"/>
    <p:sldId id="612" r:id="rId23"/>
    <p:sldId id="588" r:id="rId24"/>
    <p:sldId id="593" r:id="rId25"/>
    <p:sldId id="589" r:id="rId26"/>
    <p:sldId id="560" r:id="rId27"/>
    <p:sldId id="556" r:id="rId28"/>
    <p:sldId id="557" r:id="rId29"/>
    <p:sldId id="592" r:id="rId30"/>
    <p:sldId id="613" r:id="rId31"/>
    <p:sldId id="598" r:id="rId32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595"/>
            <p14:sldId id="603"/>
            <p14:sldId id="596"/>
            <p14:sldId id="581"/>
            <p14:sldId id="604"/>
            <p14:sldId id="601"/>
            <p14:sldId id="602"/>
            <p14:sldId id="605"/>
            <p14:sldId id="608"/>
            <p14:sldId id="609"/>
            <p14:sldId id="610"/>
            <p14:sldId id="611"/>
            <p14:sldId id="582"/>
            <p14:sldId id="583"/>
            <p14:sldId id="590"/>
            <p14:sldId id="591"/>
            <p14:sldId id="584"/>
            <p14:sldId id="585"/>
            <p14:sldId id="586"/>
            <p14:sldId id="612"/>
            <p14:sldId id="588"/>
            <p14:sldId id="593"/>
            <p14:sldId id="589"/>
            <p14:sldId id="560"/>
            <p14:sldId id="556"/>
            <p14:sldId id="557"/>
            <p14:sldId id="592"/>
            <p14:sldId id="613"/>
            <p14:sldId id="59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9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19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/>
  </p:normalViewPr>
  <p:slideViewPr>
    <p:cSldViewPr snapToGrid="0">
      <p:cViewPr varScale="1">
        <p:scale>
          <a:sx n="60" d="100"/>
          <a:sy n="60" d="100"/>
        </p:scale>
        <p:origin x="90" y="696"/>
      </p:cViewPr>
      <p:guideLst>
        <p:guide orient="horz" pos="2160"/>
        <p:guide pos="37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7/6/2021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7/6/2021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7282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9396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043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Device Location Report &amp; Detector List Report are scheduled For August.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4451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-apple-system"/>
              </a:rPr>
              <a:t>In the past, RTMC Management Staff attended IV&amp;V. Senior Operations Staff may have more flexible schedules, so districts are free to send whom they choose.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2604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046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5789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0686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5446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8142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203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2432374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July 8, 2021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62D3EA3C-35EE-4D88-81AE-AC580466C5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</p:spTree>
    <p:extLst>
      <p:ext uri="{BB962C8B-B14F-4D97-AF65-F5344CB8AC3E}">
        <p14:creationId xmlns:p14="http://schemas.microsoft.com/office/powerpoint/2010/main" val="4132213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088" y="1246173"/>
            <a:ext cx="8913935" cy="2716543"/>
          </a:xfrm>
        </p:spPr>
        <p:txBody>
          <a:bodyPr>
            <a:normAutofit fontScale="90000"/>
          </a:bodyPr>
          <a:lstStyle/>
          <a:p>
            <a:r>
              <a:rPr lang="en-US" dirty="0"/>
              <a:t>RTMC Operations Staff to Participate in </a:t>
            </a:r>
            <a:br>
              <a:rPr lang="en-US" dirty="0"/>
            </a:br>
            <a:r>
              <a:rPr lang="en-US" dirty="0"/>
              <a:t>SunGuide 8.1 IV&amp;V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Christine Shafik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EF8319F-B6F0-46AC-A9DC-286753F54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EB3E537-9173-45EB-9F30-91581EF4F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51628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34557AF-250E-4EAB-9BD9-8932B01D72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</p:spTree>
    <p:extLst>
      <p:ext uri="{BB962C8B-B14F-4D97-AF65-F5344CB8AC3E}">
        <p14:creationId xmlns:p14="http://schemas.microsoft.com/office/powerpoint/2010/main" val="1394563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82746" y="285703"/>
            <a:ext cx="78017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Background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2004216" y="1505396"/>
            <a:ext cx="794334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200" dirty="0">
                <a:latin typeface="-apple-system"/>
              </a:rPr>
              <a:t>CO requests that a few Districts provide a representative to be on-site at the TERL for IV&amp;V Testing for SG 8.1.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CO will coordinate with TSM&amp;O Engineers and RTMC Managers on schedule and logistics for districts who would like to participate.</a:t>
            </a:r>
          </a:p>
          <a:p>
            <a: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14780F8-45BA-48D6-8B19-2D19CE51F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FDA285C-75C8-4ADF-92FD-438CE4B61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A35E158-5CC6-4F61-BBB7-24904818A0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</p:spTree>
    <p:extLst>
      <p:ext uri="{BB962C8B-B14F-4D97-AF65-F5344CB8AC3E}">
        <p14:creationId xmlns:p14="http://schemas.microsoft.com/office/powerpoint/2010/main" val="3583341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82746" y="285703"/>
            <a:ext cx="78017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Purpose &amp; Schedule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948797" y="1289953"/>
            <a:ext cx="7915639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200" dirty="0">
                <a:latin typeface="-apple-system"/>
              </a:rPr>
              <a:t>Purpose:</a:t>
            </a:r>
          </a:p>
          <a:p>
            <a:pPr marL="8001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latin typeface="-apple-system"/>
              </a:rPr>
              <a:t>Ensure that testing replicates as closely as possible real-world SunGuide usage.</a:t>
            </a:r>
          </a:p>
          <a:p>
            <a:pPr marL="800100" marR="0" lvl="1" indent="-34290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2800" dirty="0">
                <a:latin typeface="-apple-system"/>
              </a:rPr>
              <a:t>Provide information that will refine the development and application of test cases.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Schedule:</a:t>
            </a:r>
          </a:p>
          <a:p>
            <a:pPr marL="8001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latin typeface="-apple-system"/>
              </a:rPr>
              <a:t>SG 8.1 IV&amp;V currently scheduled for the September/October timeframe.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9A40342-F77D-4EDD-A6C9-4F34B3D9B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4A82E5B1-6C91-4916-9F70-00195CD5E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E2016BA-7441-4074-844D-56259E4435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</p:spTree>
    <p:extLst>
      <p:ext uri="{BB962C8B-B14F-4D97-AF65-F5344CB8AC3E}">
        <p14:creationId xmlns:p14="http://schemas.microsoft.com/office/powerpoint/2010/main" val="42626846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62D3EA3C-35EE-4D88-81AE-AC580466C5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</p:spTree>
    <p:extLst>
      <p:ext uri="{BB962C8B-B14F-4D97-AF65-F5344CB8AC3E}">
        <p14:creationId xmlns:p14="http://schemas.microsoft.com/office/powerpoint/2010/main" val="425900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SG-5327: Integrate TrafficVision video analytic alerts into SunGuide</a:t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Mark Dunthorn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</p:spTree>
    <p:extLst>
      <p:ext uri="{BB962C8B-B14F-4D97-AF65-F5344CB8AC3E}">
        <p14:creationId xmlns:p14="http://schemas.microsoft.com/office/powerpoint/2010/main" val="36552736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Current State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  <p:sp>
        <p:nvSpPr>
          <p:cNvPr id="3" name="AutoShape 4">
            <a:extLst>
              <a:ext uri="{FF2B5EF4-FFF2-40B4-BE49-F238E27FC236}">
                <a16:creationId xmlns:a16="http://schemas.microsoft.com/office/drawing/2014/main" id="{6579E152-B240-4150-B5A1-5DC8B3ECA5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F62985-3EE8-4997-8C1B-2AF1DBE03E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0821" y="1400384"/>
            <a:ext cx="4674170" cy="3631102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27F7933-6835-4800-A927-DDA8E770CE8C}"/>
              </a:ext>
            </a:extLst>
          </p:cNvPr>
          <p:cNvSpPr/>
          <p:nvPr/>
        </p:nvSpPr>
        <p:spPr>
          <a:xfrm>
            <a:off x="1595120" y="1513756"/>
            <a:ext cx="5367154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-apple-system"/>
              </a:rPr>
              <a:t>WWD detection devices on the APL send multiple images.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-apple-system"/>
              </a:rPr>
              <a:t>SunGuide displays this sequence of images in the WWD Alarms dialog.</a:t>
            </a:r>
          </a:p>
        </p:txBody>
      </p:sp>
    </p:spTree>
    <p:extLst>
      <p:ext uri="{BB962C8B-B14F-4D97-AF65-F5344CB8AC3E}">
        <p14:creationId xmlns:p14="http://schemas.microsoft.com/office/powerpoint/2010/main" val="39478913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Enhancement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  <p:sp>
        <p:nvSpPr>
          <p:cNvPr id="3" name="AutoShape 4">
            <a:extLst>
              <a:ext uri="{FF2B5EF4-FFF2-40B4-BE49-F238E27FC236}">
                <a16:creationId xmlns:a16="http://schemas.microsoft.com/office/drawing/2014/main" id="{6579E152-B240-4150-B5A1-5DC8B3ECA5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7F7933-6835-4800-A927-DDA8E770CE8C}"/>
              </a:ext>
            </a:extLst>
          </p:cNvPr>
          <p:cNvSpPr/>
          <p:nvPr/>
        </p:nvSpPr>
        <p:spPr>
          <a:xfrm>
            <a:off x="1595120" y="1513756"/>
            <a:ext cx="5832375" cy="4724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-apple-system"/>
              </a:rPr>
              <a:t>TrafficVision only provides a single image.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-apple-system"/>
              </a:rPr>
              <a:t>No changes to dialog are proposed.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-apple-system"/>
              </a:rPr>
              <a:t>Will a single image provide the detail needed to operationally handle the alert?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-apple-system"/>
              </a:rPr>
              <a:t>Targeted for release in SG 8.1.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8E20E08-04F8-4287-A9C7-506847DCA3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9506" y="1747848"/>
            <a:ext cx="4538053" cy="3523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0700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Possible Future Enhancements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  <p:sp>
        <p:nvSpPr>
          <p:cNvPr id="3" name="AutoShape 4">
            <a:extLst>
              <a:ext uri="{FF2B5EF4-FFF2-40B4-BE49-F238E27FC236}">
                <a16:creationId xmlns:a16="http://schemas.microsoft.com/office/drawing/2014/main" id="{6579E152-B240-4150-B5A1-5DC8B3ECA5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7F7933-6835-4800-A927-DDA8E770CE8C}"/>
              </a:ext>
            </a:extLst>
          </p:cNvPr>
          <p:cNvSpPr/>
          <p:nvPr/>
        </p:nvSpPr>
        <p:spPr>
          <a:xfrm>
            <a:off x="3628444" y="1565463"/>
            <a:ext cx="582870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Other Alert Types:</a:t>
            </a:r>
          </a:p>
          <a:p>
            <a:endParaRPr lang="en-US" sz="3200" dirty="0">
              <a:latin typeface="-apple-system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/>
              <a:t>stopped_vehicle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/>
              <a:t>congestion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/>
              <a:t>slow_speeds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/>
              <a:t>pedestrian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/>
              <a:t>low_visibility</a:t>
            </a:r>
          </a:p>
          <a:p>
            <a:endParaRPr lang="en-US" sz="3200" dirty="0"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14139282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1956" y="6155016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411272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743371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SG-5895: Map tile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Mark Dunthorn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</p:spTree>
    <p:extLst>
      <p:ext uri="{BB962C8B-B14F-4D97-AF65-F5344CB8AC3E}">
        <p14:creationId xmlns:p14="http://schemas.microsoft.com/office/powerpoint/2010/main" val="34865016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Current State and 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240208"/>
            <a:ext cx="831088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Current State</a:t>
            </a:r>
            <a:endParaRPr lang="en-US" sz="3200" b="0" i="0" dirty="0">
              <a:effectLst/>
              <a:latin typeface="-apple-system"/>
            </a:endParaRPr>
          </a:p>
          <a:p>
            <a:pPr marL="8001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latin typeface="-apple-system"/>
              </a:rPr>
              <a:t>ESRI delivers updates quarterly</a:t>
            </a:r>
          </a:p>
          <a:p>
            <a:pPr marL="8001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b="0" i="0" dirty="0">
                <a:effectLst/>
                <a:latin typeface="-apple-system"/>
              </a:rPr>
              <a:t>CO updates tiles </a:t>
            </a:r>
            <a:r>
              <a:rPr lang="en-US" sz="2800" dirty="0">
                <a:latin typeface="-apple-system"/>
              </a:rPr>
              <a:t>on request (last update was SG 7.2)</a:t>
            </a:r>
            <a:endParaRPr lang="en-US" sz="2400" b="0" i="0" dirty="0">
              <a:effectLst/>
              <a:latin typeface="-apple-system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-apple-system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8001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latin typeface="-apple-system"/>
              </a:rPr>
              <a:t>Would there be value in a new tile set being generated on a more regular basis?</a:t>
            </a:r>
          </a:p>
          <a:p>
            <a:pPr marL="8001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latin typeface="-apple-system"/>
              </a:rPr>
              <a:t>Would annual updates be acceptable?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</p:spTree>
    <p:extLst>
      <p:ext uri="{BB962C8B-B14F-4D97-AF65-F5344CB8AC3E}">
        <p14:creationId xmlns:p14="http://schemas.microsoft.com/office/powerpoint/2010/main" val="8916618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1956" y="6155016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411272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0551916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SG-5808: Event Attribute for approval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Mark Dunthorn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</p:spTree>
    <p:extLst>
      <p:ext uri="{BB962C8B-B14F-4D97-AF65-F5344CB8AC3E}">
        <p14:creationId xmlns:p14="http://schemas.microsoft.com/office/powerpoint/2010/main" val="8239462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Current State and Enhancement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F83BFE6-B948-4128-B5FA-48E4CCDB64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3315" y="1233106"/>
            <a:ext cx="2914650" cy="45529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866A63E-B2CC-40BF-885F-FFFE2744C554}"/>
              </a:ext>
            </a:extLst>
          </p:cNvPr>
          <p:cNvSpPr/>
          <p:nvPr/>
        </p:nvSpPr>
        <p:spPr>
          <a:xfrm>
            <a:off x="1944073" y="1263567"/>
            <a:ext cx="4261872" cy="15081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172B4D"/>
                </a:solidFill>
                <a:latin typeface="-apple-system"/>
              </a:rPr>
              <a:t>Proposed new attribute:</a:t>
            </a:r>
          </a:p>
          <a:p>
            <a:endParaRPr lang="en-US" sz="2800" dirty="0">
              <a:solidFill>
                <a:srgbClr val="172B4D"/>
              </a:solidFill>
              <a:latin typeface="-apple-system"/>
            </a:endParaRPr>
          </a:p>
          <a:p>
            <a:r>
              <a:rPr lang="en-US" sz="3600" dirty="0">
                <a:solidFill>
                  <a:srgbClr val="172B4D"/>
                </a:solidFill>
                <a:latin typeface="-apple-system"/>
              </a:rPr>
              <a:t>Vehicle vs. Toll Gantry</a:t>
            </a:r>
            <a:endParaRPr lang="en-US" sz="3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7DB34D2-2452-4E4F-AC92-CF44B0E5173C}"/>
              </a:ext>
            </a:extLst>
          </p:cNvPr>
          <p:cNvSpPr/>
          <p:nvPr/>
        </p:nvSpPr>
        <p:spPr>
          <a:xfrm>
            <a:off x="1944073" y="3533626"/>
            <a:ext cx="496472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172B4D"/>
                </a:solidFill>
                <a:latin typeface="-apple-system"/>
              </a:rPr>
              <a:t>Usage:</a:t>
            </a:r>
          </a:p>
          <a:p>
            <a:endParaRPr lang="en-US" sz="2800" dirty="0">
              <a:solidFill>
                <a:srgbClr val="172B4D"/>
              </a:solidFill>
              <a:latin typeface="-apple-system"/>
            </a:endParaRPr>
          </a:p>
          <a:p>
            <a:r>
              <a:rPr lang="en-US" sz="3600" dirty="0">
                <a:solidFill>
                  <a:srgbClr val="172B4D"/>
                </a:solidFill>
                <a:latin typeface="-apple-system"/>
              </a:rPr>
              <a:t>Used when a vehicle strikes a toll gantry.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223230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SOG Updates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710107-C9D4-4D2D-B69B-BD50D7A7AA65}"/>
              </a:ext>
            </a:extLst>
          </p:cNvPr>
          <p:cNvSpPr/>
          <p:nvPr/>
        </p:nvSpPr>
        <p:spPr>
          <a:xfrm>
            <a:off x="1595120" y="1513756"/>
            <a:ext cx="8864113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-apple-system"/>
              </a:rPr>
              <a:t>Updates to the SOGs to clarify usage of each attribute are in-progress.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-apple-system"/>
              </a:rPr>
              <a:t>This effort will help ensure consistent usage across districts and facilitate statewide reporting.</a:t>
            </a:r>
          </a:p>
        </p:txBody>
      </p:sp>
    </p:spTree>
    <p:extLst>
      <p:ext uri="{BB962C8B-B14F-4D97-AF65-F5344CB8AC3E}">
        <p14:creationId xmlns:p14="http://schemas.microsoft.com/office/powerpoint/2010/main" val="13081305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A1AF548-3229-4E6C-BE5F-E6ABE759C932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411272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7533777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SG-4887: TIM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Mark Dunthorn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</p:spTree>
    <p:extLst>
      <p:ext uri="{BB962C8B-B14F-4D97-AF65-F5344CB8AC3E}">
        <p14:creationId xmlns:p14="http://schemas.microsoft.com/office/powerpoint/2010/main" val="19349864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Status Update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9A009D-979E-46BB-AA17-39138F45CA10}"/>
              </a:ext>
            </a:extLst>
          </p:cNvPr>
          <p:cNvSpPr/>
          <p:nvPr/>
        </p:nvSpPr>
        <p:spPr>
          <a:xfrm>
            <a:off x="1595120" y="1513756"/>
            <a:ext cx="8864113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At the December 2020 SSUG, the districts requested a way to automate delivery of this data.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A report template has been prepared and was designed to be configured to run automatically in SAS and deliver the report via email to an FDOT address.</a:t>
            </a:r>
          </a:p>
          <a:p>
            <a:endParaRPr lang="en-US" sz="3200" dirty="0"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37494237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Next Steps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9A009D-979E-46BB-AA17-39138F45CA10}"/>
              </a:ext>
            </a:extLst>
          </p:cNvPr>
          <p:cNvSpPr/>
          <p:nvPr/>
        </p:nvSpPr>
        <p:spPr>
          <a:xfrm>
            <a:off x="1595120" y="1513756"/>
            <a:ext cx="8864113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We’ll need the districts to run the report manually one or more times in order to catch up.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First automatic run will be July 31, which will send the June data to the CO.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We’ll send an email after the meeting with details.</a:t>
            </a:r>
          </a:p>
          <a:p>
            <a:endParaRPr lang="en-US" sz="3200" dirty="0"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3289509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933143" y="199844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dirty="0"/>
              <a:t>Announcements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5400" dirty="0"/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/>
              <a:t>Christine Shafik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/>
              <a:t>State TSM&amp;O Software Engineer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54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7952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A1AF548-3229-4E6C-BE5F-E6ABE759C932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411272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38715895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430158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 algn="l"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lvl="0" algn="l">
              <a:defRPr/>
            </a:pPr>
            <a:endParaRPr lang="en-US" dirty="0">
              <a:solidFill>
                <a:prstClr val="black"/>
              </a:solidFill>
            </a:endParaRPr>
          </a:p>
          <a:p>
            <a:pPr lvl="0" algn="l"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lvl="0" algn="l">
              <a:defRPr/>
            </a:pPr>
            <a:endParaRPr lang="en-US" dirty="0">
              <a:solidFill>
                <a:prstClr val="black"/>
              </a:solidFill>
            </a:endParaRPr>
          </a:p>
          <a:p>
            <a:pPr lvl="0" algn="l">
              <a:defRPr/>
            </a:pPr>
            <a:r>
              <a:rPr lang="en-US" dirty="0">
                <a:solidFill>
                  <a:prstClr val="black"/>
                </a:solidFill>
              </a:rPr>
              <a:t>DISTRICT 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62D3EA3C-35EE-4D88-81AE-AC580466C5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</p:spTree>
    <p:extLst>
      <p:ext uri="{BB962C8B-B14F-4D97-AF65-F5344CB8AC3E}">
        <p14:creationId xmlns:p14="http://schemas.microsoft.com/office/powerpoint/2010/main" val="1449045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088" y="1246174"/>
            <a:ext cx="8913935" cy="1537486"/>
          </a:xfrm>
        </p:spPr>
        <p:txBody>
          <a:bodyPr>
            <a:normAutofit/>
          </a:bodyPr>
          <a:lstStyle/>
          <a:p>
            <a:r>
              <a:rPr lang="en-US" dirty="0"/>
              <a:t>Annual Database Request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Christine Shafik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7CB162D-782B-4284-97E9-17A9B008C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21121A1-F23E-42AF-AEF3-CF64FC998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51628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DFE9B9A-E38A-4C78-8630-176013B7C1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</p:spTree>
    <p:extLst>
      <p:ext uri="{BB962C8B-B14F-4D97-AF65-F5344CB8AC3E}">
        <p14:creationId xmlns:p14="http://schemas.microsoft.com/office/powerpoint/2010/main" val="2445232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0" y="533933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Annual Database Request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48A67B3-D0D1-4AC6-B5B0-EFF384605218}"/>
              </a:ext>
            </a:extLst>
          </p:cNvPr>
          <p:cNvSpPr/>
          <p:nvPr/>
        </p:nvSpPr>
        <p:spPr>
          <a:xfrm>
            <a:off x="1595119" y="3453284"/>
            <a:ext cx="831088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CO will send an email with the formal request:</a:t>
            </a:r>
          </a:p>
          <a:p>
            <a:pPr marL="8001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latin typeface="-apple-system"/>
              </a:rPr>
              <a:t>We need a full backup through the end of the day on 6/30/2021.</a:t>
            </a:r>
          </a:p>
          <a:p>
            <a:pPr marL="8001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latin typeface="-apple-system"/>
              </a:rPr>
              <a:t>Upload to TERL FTP server by COB 7/31/2021.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BFB4D9A-6365-4E89-B47F-4B2802E5DF00}"/>
              </a:ext>
            </a:extLst>
          </p:cNvPr>
          <p:cNvSpPr/>
          <p:nvPr/>
        </p:nvSpPr>
        <p:spPr>
          <a:xfrm>
            <a:off x="1595120" y="1610359"/>
            <a:ext cx="831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Used for:</a:t>
            </a:r>
          </a:p>
          <a:p>
            <a:pPr marL="8001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latin typeface="-apple-system"/>
              </a:rPr>
              <a:t>Statewide reporting</a:t>
            </a:r>
          </a:p>
          <a:p>
            <a:pPr marL="8001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latin typeface="-apple-system"/>
              </a:rPr>
              <a:t>IV&amp;V test systems</a:t>
            </a:r>
          </a:p>
        </p:txBody>
      </p:sp>
    </p:spTree>
    <p:extLst>
      <p:ext uri="{BB962C8B-B14F-4D97-AF65-F5344CB8AC3E}">
        <p14:creationId xmlns:p14="http://schemas.microsoft.com/office/powerpoint/2010/main" val="1823247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62D3EA3C-35EE-4D88-81AE-AC580466C5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</p:spTree>
    <p:extLst>
      <p:ext uri="{BB962C8B-B14F-4D97-AF65-F5344CB8AC3E}">
        <p14:creationId xmlns:p14="http://schemas.microsoft.com/office/powerpoint/2010/main" val="3705366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088" y="1246173"/>
            <a:ext cx="8913935" cy="2281665"/>
          </a:xfrm>
        </p:spPr>
        <p:txBody>
          <a:bodyPr>
            <a:normAutofit/>
          </a:bodyPr>
          <a:lstStyle/>
          <a:p>
            <a:r>
              <a:rPr lang="en-US" dirty="0"/>
              <a:t>Report Background Documentation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Christine Shafik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AB8F696-91AB-4E3C-A23D-E87EA03A3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E5958B9-3C74-4E1C-AD29-38C323090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51628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BA728A5-4E3C-4549-9051-84F75A3B93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</p:spTree>
    <p:extLst>
      <p:ext uri="{BB962C8B-B14F-4D97-AF65-F5344CB8AC3E}">
        <p14:creationId xmlns:p14="http://schemas.microsoft.com/office/powerpoint/2010/main" val="2597442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0" y="285703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Report Background Info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741714" y="1452024"/>
            <a:ext cx="8191995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Central Office and SwRI are creating background documents for reports that do not currently have one.</a:t>
            </a:r>
          </a:p>
          <a:p>
            <a:pPr marL="285750" lvl="1" indent="-28575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Current priority is based on district input and report frequency.</a:t>
            </a:r>
          </a:p>
          <a:p>
            <a:pPr marL="285750" lvl="1" indent="-28575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All newly developed reports will come with background documents.</a:t>
            </a:r>
          </a:p>
          <a:p>
            <a:pPr lvl="1"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CB56579-60F7-474C-851A-D6A965A35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C6DFFF4-42E9-4DD9-B7F2-879E554B5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ABE62E16-5664-441B-90D6-3474E60669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</p:spTree>
    <p:extLst>
      <p:ext uri="{BB962C8B-B14F-4D97-AF65-F5344CB8AC3E}">
        <p14:creationId xmlns:p14="http://schemas.microsoft.com/office/powerpoint/2010/main" val="3783786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F5781-36E3-42F8-B6AF-257592AF9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9600" y="1385454"/>
            <a:ext cx="7984836" cy="4253345"/>
          </a:xfrm>
        </p:spPr>
        <p:txBody>
          <a:bodyPr>
            <a:noAutofit/>
          </a:bodyPr>
          <a:lstStyle/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sz="3200" dirty="0"/>
              <a:t>Event Chronology </a:t>
            </a:r>
            <a:r>
              <a:rPr lang="en-US" sz="3200" dirty="0">
                <a:solidFill>
                  <a:srgbClr val="00B050"/>
                </a:solidFill>
              </a:rPr>
              <a:t>(Done)</a:t>
            </a:r>
            <a:endParaRPr lang="en-US" sz="3200" dirty="0"/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sz="3200" dirty="0"/>
              <a:t>Event List </a:t>
            </a:r>
            <a:r>
              <a:rPr lang="en-US" sz="3200" dirty="0">
                <a:solidFill>
                  <a:srgbClr val="00B050"/>
                </a:solidFill>
              </a:rPr>
              <a:t>(Done)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sz="3200" dirty="0"/>
              <a:t>Camera Usage Summary </a:t>
            </a:r>
            <a:r>
              <a:rPr lang="en-US" sz="3200" dirty="0">
                <a:solidFill>
                  <a:srgbClr val="00B050"/>
                </a:solidFill>
              </a:rPr>
              <a:t>(Done)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sz="3200" dirty="0"/>
              <a:t>Beat Coverage Summary </a:t>
            </a:r>
            <a:r>
              <a:rPr lang="en-US" sz="3200" dirty="0">
                <a:solidFill>
                  <a:srgbClr val="00B050"/>
                </a:solidFill>
              </a:rPr>
              <a:t>(Done)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sz="3200" dirty="0"/>
              <a:t>AVL Summary (In-progress)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sz="3200" dirty="0"/>
              <a:t>Event Summary (In-progress)</a:t>
            </a:r>
          </a:p>
          <a:p>
            <a:pPr>
              <a:buClrTx/>
              <a:buSzPct val="100000"/>
            </a:pPr>
            <a:r>
              <a:rPr lang="en-US" sz="3200" dirty="0"/>
              <a:t>Others pending district input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3C0C102-32DE-4117-99A2-1C372A652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15FBBB7-D4B1-4BBC-AD38-85EF98140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433F3C59-5EE5-4FBA-975C-5EDD972436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7/8/2021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F1C088D-2F5D-49E3-87F0-9ECD23DCF477}"/>
              </a:ext>
            </a:extLst>
          </p:cNvPr>
          <p:cNvSpPr/>
          <p:nvPr/>
        </p:nvSpPr>
        <p:spPr>
          <a:xfrm>
            <a:off x="0" y="285703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Current Priority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DFD598-F47B-4FFC-B99C-E8D96ACADD6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250" t="5807" r="7168" b="1903"/>
          <a:stretch/>
        </p:blipFill>
        <p:spPr>
          <a:xfrm>
            <a:off x="8366780" y="1243364"/>
            <a:ext cx="3546505" cy="4949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25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19086</TotalTime>
  <Words>853</Words>
  <Application>Microsoft Office PowerPoint</Application>
  <PresentationFormat>Widescreen</PresentationFormat>
  <Paragraphs>244</Paragraphs>
  <Slides>31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-apple-system</vt:lpstr>
      <vt:lpstr>Arial</vt:lpstr>
      <vt:lpstr>Calibri</vt:lpstr>
      <vt:lpstr>Courier New</vt:lpstr>
      <vt:lpstr>Parallax</vt:lpstr>
      <vt:lpstr>SunGuide Software  Users Group Meeting</vt:lpstr>
      <vt:lpstr>PowerPoint Presentation</vt:lpstr>
      <vt:lpstr>PowerPoint Presentation</vt:lpstr>
      <vt:lpstr>Annual Database Request</vt:lpstr>
      <vt:lpstr>PowerPoint Presentation</vt:lpstr>
      <vt:lpstr>PowerPoint Presentation</vt:lpstr>
      <vt:lpstr>Report Background Documentation</vt:lpstr>
      <vt:lpstr>PowerPoint Presentation</vt:lpstr>
      <vt:lpstr>PowerPoint Presentation</vt:lpstr>
      <vt:lpstr>PowerPoint Presentation</vt:lpstr>
      <vt:lpstr>RTMC Operations Staff to Participate in  SunGuide 8.1 IV&amp;V</vt:lpstr>
      <vt:lpstr>PowerPoint Presentation</vt:lpstr>
      <vt:lpstr>PowerPoint Presentation</vt:lpstr>
      <vt:lpstr>PowerPoint Presentation</vt:lpstr>
      <vt:lpstr>SG-5327: Integrate TrafficVision video analytic alerts into SunGuide </vt:lpstr>
      <vt:lpstr>PowerPoint Presentation</vt:lpstr>
      <vt:lpstr>PowerPoint Presentation</vt:lpstr>
      <vt:lpstr>PowerPoint Presentation</vt:lpstr>
      <vt:lpstr>PowerPoint Presentation</vt:lpstr>
      <vt:lpstr>SG-5895: Map tile updates</vt:lpstr>
      <vt:lpstr>PowerPoint Presentation</vt:lpstr>
      <vt:lpstr>PowerPoint Presentation</vt:lpstr>
      <vt:lpstr>SG-5808: Event Attribute for approval</vt:lpstr>
      <vt:lpstr>PowerPoint Presentation</vt:lpstr>
      <vt:lpstr>PowerPoint Presentation</vt:lpstr>
      <vt:lpstr>PowerPoint Presentation</vt:lpstr>
      <vt:lpstr>SG-4887: TIM Report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782</cp:revision>
  <cp:lastPrinted>2015-01-14T21:03:00Z</cp:lastPrinted>
  <dcterms:created xsi:type="dcterms:W3CDTF">2014-08-07T17:38:39Z</dcterms:created>
  <dcterms:modified xsi:type="dcterms:W3CDTF">2021-07-06T20:44:18Z</dcterms:modified>
</cp:coreProperties>
</file>