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17"/>
  </p:notesMasterIdLst>
  <p:handoutMasterIdLst>
    <p:handoutMasterId r:id="rId18"/>
  </p:handoutMasterIdLst>
  <p:sldIdLst>
    <p:sldId id="570" r:id="rId2"/>
    <p:sldId id="575" r:id="rId3"/>
    <p:sldId id="556" r:id="rId4"/>
    <p:sldId id="557" r:id="rId5"/>
    <p:sldId id="560" r:id="rId6"/>
    <p:sldId id="576" r:id="rId7"/>
    <p:sldId id="577" r:id="rId8"/>
    <p:sldId id="578" r:id="rId9"/>
    <p:sldId id="579" r:id="rId10"/>
    <p:sldId id="580" r:id="rId11"/>
    <p:sldId id="581" r:id="rId12"/>
    <p:sldId id="582" r:id="rId13"/>
    <p:sldId id="585" r:id="rId14"/>
    <p:sldId id="583" r:id="rId15"/>
    <p:sldId id="584" r:id="rId16"/>
  </p:sldIdLst>
  <p:sldSz cx="12192000" cy="6858000"/>
  <p:notesSz cx="7315200" cy="96012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72E4D6C5-0CE4-4519-88E3-556790433D2A}">
          <p14:sldIdLst>
            <p14:sldId id="570"/>
            <p14:sldId id="575"/>
            <p14:sldId id="556"/>
            <p14:sldId id="557"/>
            <p14:sldId id="560"/>
            <p14:sldId id="576"/>
            <p14:sldId id="577"/>
            <p14:sldId id="578"/>
            <p14:sldId id="579"/>
            <p14:sldId id="580"/>
            <p14:sldId id="581"/>
            <p14:sldId id="582"/>
            <p14:sldId id="585"/>
            <p14:sldId id="583"/>
            <p14:sldId id="584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lay P. Packard" initials="CPP" lastIdx="7" clrIdx="0">
    <p:extLst>
      <p:ext uri="{19B8F6BF-5375-455C-9EA6-DF929625EA0E}">
        <p15:presenceInfo xmlns:p15="http://schemas.microsoft.com/office/powerpoint/2012/main" userId="S-1-5-21-2940023445-2052603907-4043798523-1169" providerId="AD"/>
      </p:ext>
    </p:extLst>
  </p:cmAuthor>
  <p:cmAuthor id="2" name="Moser, Kelli" initials="KDM" lastIdx="0" clrIdx="1"/>
  <p:cmAuthor id="3" name="Carla Holmes" initials="CH" lastIdx="18" clrIdx="2">
    <p:extLst>
      <p:ext uri="{19B8F6BF-5375-455C-9EA6-DF929625EA0E}">
        <p15:presenceInfo xmlns:p15="http://schemas.microsoft.com/office/powerpoint/2012/main" userId="S::carla.holmes@greshamsmith.com::63659360-a344-4139-81ff-eba22c698b61" providerId="AD"/>
      </p:ext>
    </p:extLst>
  </p:cmAuthor>
  <p:cmAuthor id="4" name="Brown, Tucker" initials="BT" lastIdx="10" clrIdx="3">
    <p:extLst>
      <p:ext uri="{19B8F6BF-5375-455C-9EA6-DF929625EA0E}">
        <p15:presenceInfo xmlns:p15="http://schemas.microsoft.com/office/powerpoint/2012/main" userId="S::Tucker.Brown@datasys.swri.edu::376a8cc3-1ea3-4656-b1c5-49cbe529c2be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40000"/>
    <a:srgbClr val="1B396F"/>
    <a:srgbClr val="1F4283"/>
    <a:srgbClr val="05024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461E2D2-FECA-4BDC-857B-2BF6E7D338BF}" v="5" dt="2021-08-17T17:22:29.36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053" autoAdjust="0"/>
    <p:restoredTop sz="86410"/>
  </p:normalViewPr>
  <p:slideViewPr>
    <p:cSldViewPr snapToGrid="0">
      <p:cViewPr varScale="1">
        <p:scale>
          <a:sx n="95" d="100"/>
          <a:sy n="95" d="100"/>
        </p:scale>
        <p:origin x="426" y="90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565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microsoft.com/office/2015/10/relationships/revisionInfo" Target="revisionInfo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583" cy="480388"/>
          </a:xfrm>
          <a:prstGeom prst="rect">
            <a:avLst/>
          </a:prstGeom>
        </p:spPr>
        <p:txBody>
          <a:bodyPr vert="horz" lIns="94851" tIns="47425" rIns="94851" bIns="47425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2962" y="0"/>
            <a:ext cx="3170583" cy="480388"/>
          </a:xfrm>
          <a:prstGeom prst="rect">
            <a:avLst/>
          </a:prstGeom>
        </p:spPr>
        <p:txBody>
          <a:bodyPr vert="horz" lIns="94851" tIns="47425" rIns="94851" bIns="47425" rtlCol="0"/>
          <a:lstStyle>
            <a:lvl1pPr algn="r">
              <a:defRPr sz="1200"/>
            </a:lvl1pPr>
          </a:lstStyle>
          <a:p>
            <a:fld id="{FFFFC65B-9DB3-447A-B124-A738FD9C8185}" type="datetimeFigureOut">
              <a:rPr lang="en-US" smtClean="0"/>
              <a:pPr/>
              <a:t>8/19/2021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19173"/>
            <a:ext cx="3170583" cy="480388"/>
          </a:xfrm>
          <a:prstGeom prst="rect">
            <a:avLst/>
          </a:prstGeom>
        </p:spPr>
        <p:txBody>
          <a:bodyPr vert="horz" lIns="94851" tIns="47425" rIns="94851" bIns="47425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2962" y="9119173"/>
            <a:ext cx="3170583" cy="480388"/>
          </a:xfrm>
          <a:prstGeom prst="rect">
            <a:avLst/>
          </a:prstGeom>
        </p:spPr>
        <p:txBody>
          <a:bodyPr vert="horz" lIns="94851" tIns="47425" rIns="94851" bIns="47425" rtlCol="0" anchor="b"/>
          <a:lstStyle>
            <a:lvl1pPr algn="r">
              <a:defRPr sz="1200"/>
            </a:lvl1pPr>
          </a:lstStyle>
          <a:p>
            <a:fld id="{24B06F28-850F-4070-BAFD-8C1D8F86B5E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588719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7"/>
          </a:xfrm>
          <a:prstGeom prst="rect">
            <a:avLst/>
          </a:prstGeom>
        </p:spPr>
        <p:txBody>
          <a:bodyPr vert="horz" lIns="96653" tIns="48327" rIns="96653" bIns="48327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1727"/>
          </a:xfrm>
          <a:prstGeom prst="rect">
            <a:avLst/>
          </a:prstGeom>
        </p:spPr>
        <p:txBody>
          <a:bodyPr vert="horz" lIns="96653" tIns="48327" rIns="96653" bIns="48327" rtlCol="0"/>
          <a:lstStyle>
            <a:lvl1pPr algn="r">
              <a:defRPr sz="1200"/>
            </a:lvl1pPr>
          </a:lstStyle>
          <a:p>
            <a:fld id="{6382BCBC-BC1F-49FF-9795-0DF8221B8526}" type="datetimeFigureOut">
              <a:rPr lang="en-US" smtClean="0"/>
              <a:pPr/>
              <a:t>8/19/2021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77875" y="1200150"/>
            <a:ext cx="5759450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53" tIns="48327" rIns="96653" bIns="48327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620577"/>
            <a:ext cx="5852160" cy="3780473"/>
          </a:xfrm>
          <a:prstGeom prst="rect">
            <a:avLst/>
          </a:prstGeom>
        </p:spPr>
        <p:txBody>
          <a:bodyPr vert="horz" lIns="96653" tIns="48327" rIns="96653" bIns="48327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5"/>
            <a:ext cx="3169920" cy="481726"/>
          </a:xfrm>
          <a:prstGeom prst="rect">
            <a:avLst/>
          </a:prstGeom>
        </p:spPr>
        <p:txBody>
          <a:bodyPr vert="horz" lIns="96653" tIns="48327" rIns="96653" bIns="48327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5"/>
            <a:ext cx="3169920" cy="481726"/>
          </a:xfrm>
          <a:prstGeom prst="rect">
            <a:avLst/>
          </a:prstGeom>
        </p:spPr>
        <p:txBody>
          <a:bodyPr vert="horz" lIns="96653" tIns="48327" rIns="96653" bIns="48327" rtlCol="0" anchor="b"/>
          <a:lstStyle>
            <a:lvl1pPr algn="r">
              <a:defRPr sz="1200"/>
            </a:lvl1pPr>
          </a:lstStyle>
          <a:p>
            <a:fld id="{7224070D-343A-41A8-B8E1-34F3348194F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34768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546100" y="-4763"/>
            <a:ext cx="5014912" cy="6862763"/>
            <a:chOff x="2928938" y="-4763"/>
            <a:chExt cx="5014912" cy="6862763"/>
          </a:xfrm>
        </p:grpSpPr>
        <p:sp>
          <p:nvSpPr>
            <p:cNvPr id="22" name="Freeform 6"/>
            <p:cNvSpPr/>
            <p:nvPr/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</p:spPr>
        </p:sp>
        <p:sp>
          <p:nvSpPr>
            <p:cNvPr id="23" name="Freeform 7"/>
            <p:cNvSpPr/>
            <p:nvPr/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rgbClr val="1F4283"/>
            </a:solidFill>
            <a:ln>
              <a:noFill/>
            </a:ln>
          </p:spPr>
        </p:sp>
        <p:sp>
          <p:nvSpPr>
            <p:cNvPr id="24" name="Freeform 9"/>
            <p:cNvSpPr/>
            <p:nvPr/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1B396F"/>
            </a:solidFill>
            <a:ln>
              <a:noFill/>
            </a:ln>
          </p:spPr>
        </p:sp>
        <p:sp>
          <p:nvSpPr>
            <p:cNvPr id="25" name="Freeform 10"/>
            <p:cNvSpPr/>
            <p:nvPr/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rgbClr val="A40000"/>
            </a:solidFill>
            <a:ln>
              <a:noFill/>
            </a:ln>
          </p:spPr>
        </p:sp>
        <p:sp>
          <p:nvSpPr>
            <p:cNvPr id="26" name="Freeform 11"/>
            <p:cNvSpPr/>
            <p:nvPr/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</p:spPr>
        </p:sp>
        <p:sp>
          <p:nvSpPr>
            <p:cNvPr id="27" name="Freeform 12"/>
            <p:cNvSpPr/>
            <p:nvPr/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rgbClr val="1F4283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28401" y="1380068"/>
            <a:ext cx="8574622" cy="2616199"/>
          </a:xfrm>
        </p:spPr>
        <p:txBody>
          <a:bodyPr anchor="b">
            <a:normAutofit/>
          </a:bodyPr>
          <a:lstStyle>
            <a:lvl1pPr algn="r">
              <a:defRPr sz="6000">
                <a:effectLst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15377" y="3996267"/>
            <a:ext cx="6987645" cy="1388534"/>
          </a:xfrm>
        </p:spPr>
        <p:txBody>
          <a:bodyPr anchor="t">
            <a:normAutofit/>
          </a:bodyPr>
          <a:lstStyle>
            <a:lvl1pPr marL="0" indent="0" algn="r">
              <a:buNone/>
              <a:defRPr sz="28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2412" y="6151628"/>
            <a:ext cx="4324044" cy="365125"/>
          </a:xfrm>
        </p:spPr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pic>
        <p:nvPicPr>
          <p:cNvPr id="14" name="Picture 2" descr="image001"/>
          <p:cNvPicPr>
            <a:picLocks noChangeAspect="1" noChangeArrowheads="1"/>
          </p:cNvPicPr>
          <p:nvPr userDrawn="1"/>
        </p:nvPicPr>
        <p:blipFill rotWithShape="1"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61" t="3985" r="1890" b="4407"/>
          <a:stretch/>
        </p:blipFill>
        <p:spPr bwMode="auto">
          <a:xfrm>
            <a:off x="9823450" y="0"/>
            <a:ext cx="2260600" cy="10477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3">
            <a:clrChange>
              <a:clrFrom>
                <a:srgbClr val="FEFDFB"/>
              </a:clrFrom>
              <a:clrTo>
                <a:srgbClr val="FEFDFB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00" y="-95285"/>
            <a:ext cx="1500808" cy="1365319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4732865"/>
            <a:ext cx="1001871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386012" y="932112"/>
            <a:ext cx="8225944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1" y="5299603"/>
            <a:ext cx="1001871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685800"/>
            <a:ext cx="1001871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343400"/>
            <a:ext cx="10018713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36811" y="3428999"/>
            <a:ext cx="8532815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3308581"/>
            <a:ext cx="1001870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7381"/>
            <a:ext cx="1001871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3" y="3886200"/>
            <a:ext cx="1001871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5200"/>
            <a:ext cx="1001871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685800"/>
            <a:ext cx="10018712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2" y="3505200"/>
            <a:ext cx="10018713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3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32655" y="685800"/>
            <a:ext cx="1770369" cy="5105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312" y="685800"/>
            <a:ext cx="8019742" cy="510540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>
            <a:lvl1pPr>
              <a:defRPr sz="2800"/>
            </a:lvl1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9732656" y="6201323"/>
            <a:ext cx="1143000" cy="365125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72279" y="6201323"/>
            <a:ext cx="7084177" cy="365125"/>
          </a:xfrm>
        </p:spPr>
        <p:txBody>
          <a:bodyPr/>
          <a:lstStyle/>
          <a:p>
            <a:pPr>
              <a:defRPr/>
            </a:pPr>
            <a:r>
              <a:rPr lang="en-US" dirty="0"/>
              <a:t>Change Management Board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51856" y="6185179"/>
            <a:ext cx="5511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pic>
        <p:nvPicPr>
          <p:cNvPr id="7" name="Picture 2" descr="image001"/>
          <p:cNvPicPr>
            <a:picLocks noChangeAspect="1" noChangeArrowheads="1"/>
          </p:cNvPicPr>
          <p:nvPr userDrawn="1"/>
        </p:nvPicPr>
        <p:blipFill rotWithShape="1"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61" t="3985" r="1890" b="4407"/>
          <a:stretch/>
        </p:blipFill>
        <p:spPr bwMode="auto">
          <a:xfrm>
            <a:off x="9823450" y="0"/>
            <a:ext cx="2260600" cy="10477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>
            <a:clrChange>
              <a:clrFrom>
                <a:srgbClr val="FEFDFB"/>
              </a:clrFrom>
              <a:clrTo>
                <a:srgbClr val="FEFDFB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00" y="-95285"/>
            <a:ext cx="1500808" cy="1365319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2279" y="2666999"/>
            <a:ext cx="8930747" cy="2110382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2278" y="4777381"/>
            <a:ext cx="893074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9732656" y="6161567"/>
            <a:ext cx="1143000" cy="365125"/>
          </a:xfrm>
        </p:spPr>
        <p:txBody>
          <a:bodyPr/>
          <a:lstStyle/>
          <a:p>
            <a:r>
              <a:rPr lang="en-US" dirty="0"/>
              <a:t>05/11/2015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>
          <a:xfrm>
            <a:off x="10951856" y="6161567"/>
            <a:ext cx="5511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>
          <a:xfrm>
            <a:off x="2572279" y="6161567"/>
            <a:ext cx="7084177" cy="365125"/>
          </a:xfrm>
        </p:spPr>
        <p:txBody>
          <a:bodyPr/>
          <a:lstStyle/>
          <a:p>
            <a:r>
              <a:rPr lang="en-US" dirty="0"/>
              <a:t>Change Management Board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312" y="2666999"/>
            <a:ext cx="4895055" cy="3124201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7967" y="2667000"/>
            <a:ext cx="4895056" cy="3124200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9732656" y="6201323"/>
            <a:ext cx="1143000" cy="365125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572279" y="6201323"/>
            <a:ext cx="7084177" cy="365125"/>
          </a:xfrm>
        </p:spPr>
        <p:txBody>
          <a:bodyPr/>
          <a:lstStyle/>
          <a:p>
            <a:pPr>
              <a:defRPr/>
            </a:pPr>
            <a:r>
              <a:rPr lang="en-US" dirty="0"/>
              <a:t>Change Management Board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951856" y="6201323"/>
            <a:ext cx="5511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2179" y="2658533"/>
            <a:ext cx="4607188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4311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80487" y="2667000"/>
            <a:ext cx="462253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7967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9732656" y="6181445"/>
            <a:ext cx="1143000" cy="365125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2572279" y="6181445"/>
            <a:ext cx="7084177" cy="365125"/>
          </a:xfrm>
        </p:spPr>
        <p:txBody>
          <a:bodyPr/>
          <a:lstStyle/>
          <a:p>
            <a:pPr>
              <a:defRPr/>
            </a:pPr>
            <a:r>
              <a:rPr lang="en-US" dirty="0"/>
              <a:t>Change Management Board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10951856" y="6181445"/>
            <a:ext cx="5511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1600200"/>
            <a:ext cx="3549121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62033" y="685799"/>
            <a:ext cx="6240990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2" y="2971800"/>
            <a:ext cx="3549121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2724" y="1752599"/>
            <a:ext cx="5426158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94682" y="914400"/>
            <a:ext cx="3280974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2724" y="3124199"/>
            <a:ext cx="5426158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50812" y="0"/>
            <a:ext cx="2436813" cy="6858001"/>
            <a:chOff x="1320800" y="0"/>
            <a:chExt cx="2436813" cy="6858001"/>
          </a:xfrm>
          <a:solidFill>
            <a:srgbClr val="C00000"/>
          </a:solidFill>
        </p:grpSpPr>
        <p:sp>
          <p:nvSpPr>
            <p:cNvPr id="8" name="Freeform 6"/>
            <p:cNvSpPr/>
            <p:nvPr/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9" name="Freeform 7"/>
            <p:cNvSpPr/>
            <p:nvPr/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rgbClr val="1F4283"/>
            </a:solidFill>
            <a:ln>
              <a:noFill/>
            </a:ln>
          </p:spPr>
        </p:sp>
        <p:sp>
          <p:nvSpPr>
            <p:cNvPr id="10" name="Freeform 8"/>
            <p:cNvSpPr/>
            <p:nvPr/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1B396F"/>
            </a:solidFill>
            <a:ln>
              <a:noFill/>
            </a:ln>
          </p:spPr>
        </p:sp>
        <p:sp>
          <p:nvSpPr>
            <p:cNvPr id="11" name="Freeform 9"/>
            <p:cNvSpPr/>
            <p:nvPr/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A40000"/>
            </a:solidFill>
            <a:ln>
              <a:noFill/>
            </a:ln>
          </p:spPr>
        </p:sp>
        <p:sp>
          <p:nvSpPr>
            <p:cNvPr id="12" name="Freeform 10"/>
            <p:cNvSpPr/>
            <p:nvPr/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</p:spPr>
        </p:sp>
        <p:sp>
          <p:nvSpPr>
            <p:cNvPr id="13" name="Freeform 11"/>
            <p:cNvSpPr/>
            <p:nvPr/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rgbClr val="1F4283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0" y="2666999"/>
            <a:ext cx="10018713" cy="31242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732656" y="6151628"/>
            <a:ext cx="1143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0" i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2279" y="6151628"/>
            <a:ext cx="70841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0" i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 dirty="0"/>
              <a:t>Change Management Board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6151628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0" i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4" name="Picture 2" descr="image001"/>
          <p:cNvPicPr>
            <a:picLocks noChangeAspect="1" noChangeArrowheads="1"/>
          </p:cNvPicPr>
          <p:nvPr userDrawn="1"/>
        </p:nvPicPr>
        <p:blipFill rotWithShape="1">
          <a:blip r:embed="rId19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61" t="3985" r="1890" b="4407"/>
          <a:stretch/>
        </p:blipFill>
        <p:spPr bwMode="auto">
          <a:xfrm>
            <a:off x="9823450" y="0"/>
            <a:ext cx="2260600" cy="10477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20">
            <a:clrChange>
              <a:clrFrom>
                <a:srgbClr val="FEFDFB"/>
              </a:clrFrom>
              <a:clrTo>
                <a:srgbClr val="FEFDFB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00" y="-95285"/>
            <a:ext cx="1500808" cy="1365319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57" r:id="rId10"/>
    <p:sldLayoutId id="2147483663" r:id="rId11"/>
    <p:sldLayoutId id="2147483664" r:id="rId12"/>
    <p:sldLayoutId id="2147483665" r:id="rId13"/>
    <p:sldLayoutId id="2147483666" r:id="rId14"/>
    <p:sldLayoutId id="2147483667" r:id="rId15"/>
    <p:sldLayoutId id="2147483658" r:id="rId16"/>
    <p:sldLayoutId id="2147483659" r:id="rId17"/>
  </p:sldLayoutIdLst>
  <p:hf hdr="0"/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Calibri" panose="020F0502020204030204" pitchFamily="34" charset="0"/>
          <a:ea typeface="+mj-ea"/>
          <a:cs typeface="Calibri" panose="020F0502020204030204" pitchFamily="34" charset="0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800" kern="1200" cap="none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89764" y="2432374"/>
            <a:ext cx="10421655" cy="2176117"/>
          </a:xfrm>
        </p:spPr>
        <p:txBody>
          <a:bodyPr>
            <a:noAutofit/>
          </a:bodyPr>
          <a:lstStyle/>
          <a:p>
            <a:pPr>
              <a:spcBef>
                <a:spcPts val="1200"/>
              </a:spcBef>
            </a:pPr>
            <a:r>
              <a:rPr lang="en-US" sz="7200" b="1" dirty="0"/>
              <a:t>SunGuide Software </a:t>
            </a:r>
            <a:br>
              <a:rPr lang="en-US" sz="7200" b="1" dirty="0"/>
            </a:br>
            <a:r>
              <a:rPr lang="en-US" sz="7200" b="1" dirty="0"/>
              <a:t>Users Group Meeting</a:t>
            </a:r>
            <a:endParaRPr lang="en-US" sz="5400" dirty="0"/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4523774" y="5035137"/>
            <a:ext cx="6987645" cy="848427"/>
          </a:xfrm>
        </p:spPr>
        <p:txBody>
          <a:bodyPr/>
          <a:lstStyle/>
          <a:p>
            <a:r>
              <a:rPr lang="en-US" b="1" i="1" dirty="0"/>
              <a:t>August 19, 2021</a:t>
            </a:r>
          </a:p>
        </p:txBody>
      </p:sp>
      <p:pic>
        <p:nvPicPr>
          <p:cNvPr id="7" name="Picture 2" descr="image001"/>
          <p:cNvPicPr>
            <a:picLocks noChangeAspect="1" noChangeArrowheads="1"/>
          </p:cNvPicPr>
          <p:nvPr/>
        </p:nvPicPr>
        <p:blipFill rotWithShape="1"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61" t="3985" r="1890" b="4407"/>
          <a:stretch/>
        </p:blipFill>
        <p:spPr bwMode="auto">
          <a:xfrm>
            <a:off x="9823450" y="0"/>
            <a:ext cx="2260600" cy="10477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clrChange>
              <a:clrFrom>
                <a:srgbClr val="FEFDFB"/>
              </a:clrFrom>
              <a:clrTo>
                <a:srgbClr val="FEFDFB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00" y="-95285"/>
            <a:ext cx="1500808" cy="1365319"/>
          </a:xfrm>
          <a:prstGeom prst="rect">
            <a:avLst/>
          </a:prstGeom>
        </p:spPr>
      </p:pic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5931414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44E3D3-897D-4771-B4BB-0FBFC0D1A2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E8E112-B7AA-4BE2-B375-509AE7BE11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FB99959-0037-4A07-B97B-957509F6FF82}"/>
              </a:ext>
            </a:extLst>
          </p:cNvPr>
          <p:cNvSpPr/>
          <p:nvPr/>
        </p:nvSpPr>
        <p:spPr>
          <a:xfrm>
            <a:off x="1595120" y="142240"/>
            <a:ext cx="806133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Enhancement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3169DF3-675A-445A-A1B4-04B2224FCAF5}"/>
              </a:ext>
            </a:extLst>
          </p:cNvPr>
          <p:cNvSpPr txBox="1"/>
          <p:nvPr/>
        </p:nvSpPr>
        <p:spPr>
          <a:xfrm>
            <a:off x="1495951" y="1186173"/>
            <a:ext cx="10007072" cy="43959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lvl="1" indent="-285750">
              <a:spcBef>
                <a:spcPct val="20000"/>
              </a:spcBef>
              <a:spcAft>
                <a:spcPts val="1200"/>
              </a:spcAft>
              <a:buClr>
                <a:schemeClr val="accent1">
                  <a:lumMod val="75000"/>
                </a:schemeClr>
              </a:buClr>
              <a:buSzPct val="145000"/>
              <a:buFont typeface="Arial" panose="020B0604020202020204" pitchFamily="34" charset="0"/>
              <a:buChar char="•"/>
              <a:defRPr/>
            </a:pPr>
            <a:r>
              <a:rPr lang="en-US" sz="3200" dirty="0"/>
              <a:t>This is more of an FYI.</a:t>
            </a:r>
          </a:p>
          <a:p>
            <a:pPr marL="285750" lvl="1" indent="-285750">
              <a:spcBef>
                <a:spcPct val="20000"/>
              </a:spcBef>
              <a:buClr>
                <a:schemeClr val="accent1">
                  <a:lumMod val="75000"/>
                </a:schemeClr>
              </a:buClr>
              <a:buSzPct val="145000"/>
              <a:buFont typeface="Arial" panose="020B0604020202020204" pitchFamily="34" charset="0"/>
              <a:buChar char="•"/>
              <a:defRPr/>
            </a:pPr>
            <a:r>
              <a:rPr lang="en-US" sz="3200" dirty="0"/>
              <a:t>Enhancement</a:t>
            </a:r>
          </a:p>
          <a:p>
            <a:pPr marL="914400" lvl="1" indent="-457200">
              <a:lnSpc>
                <a:spcPct val="110000"/>
              </a:lnSpc>
              <a:spcBef>
                <a:spcPct val="20000"/>
              </a:spcBef>
              <a:spcAft>
                <a:spcPts val="1200"/>
              </a:spcAft>
              <a:buClr>
                <a:schemeClr val="accent1">
                  <a:lumMod val="75000"/>
                </a:schemeClr>
              </a:buClr>
              <a:buSzPct val="100000"/>
              <a:buFont typeface="Wingdings" panose="05000000000000000000" pitchFamily="2" charset="2"/>
              <a:buChar char="§"/>
              <a:defRPr/>
            </a:pPr>
            <a:r>
              <a:rPr lang="en-US" sz="2800" dirty="0"/>
              <a:t>Overheight vehicle detection sensors are being added to Release 8.1.</a:t>
            </a:r>
          </a:p>
          <a:p>
            <a:pPr marL="914400" lvl="1" indent="-457200">
              <a:lnSpc>
                <a:spcPct val="110000"/>
              </a:lnSpc>
              <a:spcBef>
                <a:spcPct val="20000"/>
              </a:spcBef>
              <a:spcAft>
                <a:spcPts val="1200"/>
              </a:spcAft>
              <a:buClr>
                <a:schemeClr val="accent1">
                  <a:lumMod val="75000"/>
                </a:schemeClr>
              </a:buClr>
              <a:buSzPct val="100000"/>
              <a:buFont typeface="Wingdings" panose="05000000000000000000" pitchFamily="2" charset="2"/>
              <a:buChar char="§"/>
              <a:defRPr/>
            </a:pPr>
            <a:r>
              <a:rPr lang="en-US" sz="2800" dirty="0"/>
              <a:t>TAPCO was intended to be in the release, however the protocol was not received in time.</a:t>
            </a:r>
          </a:p>
          <a:p>
            <a:pPr marL="914400" lvl="1" indent="-457200">
              <a:lnSpc>
                <a:spcPct val="110000"/>
              </a:lnSpc>
              <a:spcBef>
                <a:spcPct val="20000"/>
              </a:spcBef>
              <a:spcAft>
                <a:spcPts val="1200"/>
              </a:spcAft>
              <a:buClr>
                <a:schemeClr val="accent1">
                  <a:lumMod val="75000"/>
                </a:schemeClr>
              </a:buClr>
              <a:buSzPct val="100000"/>
              <a:buFont typeface="Wingdings" panose="05000000000000000000" pitchFamily="2" charset="2"/>
              <a:buChar char="§"/>
              <a:defRPr/>
            </a:pPr>
            <a:r>
              <a:rPr lang="en-US" sz="2800" dirty="0"/>
              <a:t>This will be added to SG in Release 8.1 HF1.</a:t>
            </a: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326D4531-2D1F-4884-B9B2-8E4D0BF73C2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8/19/2021</a:t>
            </a:r>
          </a:p>
        </p:txBody>
      </p:sp>
    </p:spTree>
    <p:extLst>
      <p:ext uri="{BB962C8B-B14F-4D97-AF65-F5344CB8AC3E}">
        <p14:creationId xmlns:p14="http://schemas.microsoft.com/office/powerpoint/2010/main" val="356062486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A84CE624-B6C6-4A75-94BF-078BC716C5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408156" y="6185179"/>
            <a:ext cx="7084177" cy="365125"/>
          </a:xfrm>
        </p:spPr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3EFC9D1E-985C-4F8C-9438-1A1C1335CF62}"/>
              </a:ext>
            </a:extLst>
          </p:cNvPr>
          <p:cNvSpPr txBox="1">
            <a:spLocks/>
          </p:cNvSpPr>
          <p:nvPr/>
        </p:nvSpPr>
        <p:spPr>
          <a:xfrm>
            <a:off x="11104256" y="6337579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b="0" i="0" kern="1200">
                <a:solidFill>
                  <a:schemeClr val="tx1"/>
                </a:solidFill>
                <a:effectLst/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13" name="Date Placeholder 3">
            <a:extLst>
              <a:ext uri="{FF2B5EF4-FFF2-40B4-BE49-F238E27FC236}">
                <a16:creationId xmlns:a16="http://schemas.microsoft.com/office/drawing/2014/main" id="{E8953E5F-99D1-4736-AF94-C3BC5AD9140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8/19/2021</a:t>
            </a: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333235E8-B45E-4A1A-8640-B7515F56829F}"/>
              </a:ext>
            </a:extLst>
          </p:cNvPr>
          <p:cNvSpPr txBox="1">
            <a:spLocks/>
          </p:cNvSpPr>
          <p:nvPr/>
        </p:nvSpPr>
        <p:spPr>
          <a:xfrm>
            <a:off x="1484310" y="1309510"/>
            <a:ext cx="10018713" cy="3333741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00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+mj-ea"/>
                <a:cs typeface="Calibri" panose="020F0502020204030204" pitchFamily="34" charset="0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QUESTIONS?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4000" b="0" i="0" u="none" strike="noStrike" kern="1200" cap="none" spc="0" normalizeH="0" baseline="0" noProof="0" dirty="0">
              <a:ln w="3175" cmpd="sng"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j-ea"/>
              <a:cs typeface="Calibri" panose="020F0502020204030204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 w="3175" cmpd="sng"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COMMENTS?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4000" b="0" i="0" u="none" strike="noStrike" kern="1200" cap="none" spc="0" normalizeH="0" baseline="0" noProof="0" dirty="0">
              <a:ln w="3175" cmpd="sng"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j-ea"/>
              <a:cs typeface="Calibri" panose="020F0502020204030204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 w="3175" cmpd="sng"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SUPPORT?</a:t>
            </a:r>
          </a:p>
        </p:txBody>
      </p:sp>
    </p:spTree>
    <p:extLst>
      <p:ext uri="{BB962C8B-B14F-4D97-AF65-F5344CB8AC3E}">
        <p14:creationId xmlns:p14="http://schemas.microsoft.com/office/powerpoint/2010/main" val="385744847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92EE8B-5057-4799-ADA7-A7D461C9699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64657" y="1473199"/>
            <a:ext cx="10038365" cy="2616199"/>
          </a:xfrm>
        </p:spPr>
        <p:txBody>
          <a:bodyPr>
            <a:normAutofit/>
          </a:bodyPr>
          <a:lstStyle/>
          <a:p>
            <a:pPr lvl="0"/>
            <a:r>
              <a:rPr lang="en-US" sz="5400" dirty="0"/>
              <a:t>JIRA Issues Clean-up /</a:t>
            </a:r>
            <a:br>
              <a:rPr lang="en-US" sz="5400" dirty="0"/>
            </a:br>
            <a:r>
              <a:rPr lang="en-US" sz="5400" dirty="0"/>
              <a:t>District POC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A03A56A-ADD4-4AC9-89D9-55E6B769635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endParaRPr lang="en-US" dirty="0"/>
          </a:p>
          <a:p>
            <a:endParaRPr lang="en-US" dirty="0"/>
          </a:p>
          <a:p>
            <a:r>
              <a:rPr lang="en-US" dirty="0"/>
              <a:t>Tucker Brown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CD42D2-8FE3-4D78-8A72-F04C4B94B3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B60590-B658-48F3-8AEC-482018F5A0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17910DAE-077B-4EC1-B4AC-ABEDDF75484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8/19/2021</a:t>
            </a:r>
          </a:p>
        </p:txBody>
      </p:sp>
    </p:spTree>
    <p:extLst>
      <p:ext uri="{BB962C8B-B14F-4D97-AF65-F5344CB8AC3E}">
        <p14:creationId xmlns:p14="http://schemas.microsoft.com/office/powerpoint/2010/main" val="342402867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44E3D3-897D-4771-B4BB-0FBFC0D1A2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E8E112-B7AA-4BE2-B375-509AE7BE11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FB99959-0037-4A07-B97B-957509F6FF82}"/>
              </a:ext>
            </a:extLst>
          </p:cNvPr>
          <p:cNvSpPr/>
          <p:nvPr/>
        </p:nvSpPr>
        <p:spPr>
          <a:xfrm>
            <a:off x="1595120" y="142240"/>
            <a:ext cx="806133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000" dirty="0"/>
              <a:t>JIRA Issues Clean-up</a:t>
            </a: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3169DF3-675A-445A-A1B4-04B2224FCAF5}"/>
              </a:ext>
            </a:extLst>
          </p:cNvPr>
          <p:cNvSpPr txBox="1"/>
          <p:nvPr/>
        </p:nvSpPr>
        <p:spPr>
          <a:xfrm>
            <a:off x="1495950" y="1033773"/>
            <a:ext cx="10289649" cy="55030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lvl="1" indent="-285750">
              <a:spcBef>
                <a:spcPct val="20000"/>
              </a:spcBef>
              <a:spcAft>
                <a:spcPts val="1200"/>
              </a:spcAft>
              <a:buClr>
                <a:schemeClr val="accent1">
                  <a:lumMod val="75000"/>
                </a:schemeClr>
              </a:buClr>
              <a:buSzPct val="145000"/>
              <a:buFont typeface="Arial" panose="020B0604020202020204" pitchFamily="34" charset="0"/>
              <a:buChar char="•"/>
              <a:defRPr/>
            </a:pPr>
            <a:r>
              <a:rPr lang="en-US" sz="3200" dirty="0"/>
              <a:t>Thanks to everyone for helping get the older issues verified.</a:t>
            </a:r>
          </a:p>
          <a:p>
            <a:pPr marL="285750" lvl="1" indent="-285750">
              <a:spcBef>
                <a:spcPct val="20000"/>
              </a:spcBef>
              <a:spcAft>
                <a:spcPts val="1200"/>
              </a:spcAft>
              <a:buClr>
                <a:schemeClr val="accent1">
                  <a:lumMod val="75000"/>
                </a:schemeClr>
              </a:buClr>
              <a:buSzPct val="145000"/>
              <a:buFont typeface="Arial" panose="020B0604020202020204" pitchFamily="34" charset="0"/>
              <a:buChar char="•"/>
              <a:defRPr/>
            </a:pPr>
            <a:r>
              <a:rPr lang="en-US" sz="3200" dirty="0"/>
              <a:t>We are working through outstanding Jira tickets in the following states:</a:t>
            </a:r>
          </a:p>
          <a:p>
            <a:pPr marL="914400" marR="0" lvl="1" indent="-457200">
              <a:lnSpc>
                <a:spcPct val="110000"/>
              </a:lnSpc>
              <a:spcBef>
                <a:spcPct val="20000"/>
              </a:spcBef>
              <a:spcAft>
                <a:spcPts val="1200"/>
              </a:spcAft>
              <a:buClr>
                <a:schemeClr val="accent1">
                  <a:lumMod val="75000"/>
                </a:schemeClr>
              </a:buClr>
              <a:buSzPct val="100000"/>
              <a:buFont typeface="Wingdings" panose="05000000000000000000" pitchFamily="2" charset="2"/>
              <a:buChar char="§"/>
              <a:defRPr/>
            </a:pPr>
            <a:r>
              <a:rPr lang="en-US" sz="2800" dirty="0"/>
              <a:t>Waiting for District Confirmation </a:t>
            </a:r>
          </a:p>
          <a:p>
            <a:pPr marL="914400" marR="0" lvl="1" indent="-457200">
              <a:lnSpc>
                <a:spcPct val="110000"/>
              </a:lnSpc>
              <a:spcBef>
                <a:spcPct val="20000"/>
              </a:spcBef>
              <a:spcAft>
                <a:spcPts val="1200"/>
              </a:spcAft>
              <a:buClr>
                <a:schemeClr val="accent1">
                  <a:lumMod val="75000"/>
                </a:schemeClr>
              </a:buClr>
              <a:buSzPct val="100000"/>
              <a:buFont typeface="Wingdings" panose="05000000000000000000" pitchFamily="2" charset="2"/>
              <a:buChar char="§"/>
              <a:defRPr/>
            </a:pPr>
            <a:r>
              <a:rPr lang="en-US" sz="2800" dirty="0"/>
              <a:t>More Information Requested</a:t>
            </a:r>
          </a:p>
          <a:p>
            <a:pPr marL="285750" lvl="1" indent="-285750">
              <a:spcBef>
                <a:spcPct val="20000"/>
              </a:spcBef>
              <a:spcAft>
                <a:spcPts val="1200"/>
              </a:spcAft>
              <a:buClr>
                <a:schemeClr val="accent1">
                  <a:lumMod val="75000"/>
                </a:schemeClr>
              </a:buClr>
              <a:buSzPct val="145000"/>
              <a:buFont typeface="Arial" panose="020B0604020202020204" pitchFamily="34" charset="0"/>
              <a:buChar char="•"/>
              <a:defRPr/>
            </a:pPr>
            <a:r>
              <a:rPr lang="en-US" sz="3200" dirty="0"/>
              <a:t>If you have not already done so, please respond to email requests no later than COB on Friday August 20</a:t>
            </a:r>
            <a:r>
              <a:rPr lang="en-US" sz="3200" baseline="30000" dirty="0"/>
              <a:t>th</a:t>
            </a:r>
            <a:r>
              <a:rPr lang="en-US" sz="3200" dirty="0"/>
              <a:t>. </a:t>
            </a:r>
            <a:endParaRPr lang="en-US" sz="2800" dirty="0"/>
          </a:p>
          <a:p>
            <a:pPr marL="800100" lvl="1" indent="-342900">
              <a:buFont typeface="Courier New" panose="02070309020205020404" pitchFamily="49" charset="0"/>
              <a:buChar char="o"/>
              <a:defRPr/>
            </a:pPr>
            <a:endParaRPr lang="en-US" sz="2400" dirty="0"/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326D4531-2D1F-4884-B9B2-8E4D0BF73C2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8/19/2021</a:t>
            </a:r>
          </a:p>
        </p:txBody>
      </p:sp>
    </p:spTree>
    <p:extLst>
      <p:ext uri="{BB962C8B-B14F-4D97-AF65-F5344CB8AC3E}">
        <p14:creationId xmlns:p14="http://schemas.microsoft.com/office/powerpoint/2010/main" val="310566984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44E3D3-897D-4771-B4BB-0FBFC0D1A2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E8E112-B7AA-4BE2-B375-509AE7BE11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FB99959-0037-4A07-B97B-957509F6FF82}"/>
              </a:ext>
            </a:extLst>
          </p:cNvPr>
          <p:cNvSpPr/>
          <p:nvPr/>
        </p:nvSpPr>
        <p:spPr>
          <a:xfrm>
            <a:off x="1595120" y="142240"/>
            <a:ext cx="806133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000" dirty="0"/>
              <a:t>JIRA Issues POC</a:t>
            </a: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3169DF3-675A-445A-A1B4-04B2224FCAF5}"/>
              </a:ext>
            </a:extLst>
          </p:cNvPr>
          <p:cNvSpPr txBox="1"/>
          <p:nvPr/>
        </p:nvSpPr>
        <p:spPr>
          <a:xfrm>
            <a:off x="1495950" y="1033773"/>
            <a:ext cx="10289649" cy="46104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lvl="1" indent="-285750">
              <a:spcBef>
                <a:spcPct val="20000"/>
              </a:spcBef>
              <a:spcAft>
                <a:spcPts val="1200"/>
              </a:spcAft>
              <a:buClr>
                <a:schemeClr val="accent1">
                  <a:lumMod val="75000"/>
                </a:schemeClr>
              </a:buClr>
              <a:buSzPct val="145000"/>
              <a:buFont typeface="Arial" panose="020B0604020202020204" pitchFamily="34" charset="0"/>
              <a:buChar char="•"/>
              <a:defRPr/>
            </a:pPr>
            <a:r>
              <a:rPr lang="en-US" sz="3200" dirty="0"/>
              <a:t>CO would like each district to have a single Point of Contact that should be added to every issue.</a:t>
            </a:r>
          </a:p>
          <a:p>
            <a:pPr marL="914400" lvl="1" indent="-457200">
              <a:spcBef>
                <a:spcPct val="20000"/>
              </a:spcBef>
              <a:spcAft>
                <a:spcPts val="1200"/>
              </a:spcAft>
              <a:buClr>
                <a:schemeClr val="accent1">
                  <a:lumMod val="75000"/>
                </a:schemeClr>
              </a:buClr>
              <a:buSzPct val="100000"/>
              <a:buFont typeface="Wingdings" panose="05000000000000000000" pitchFamily="2" charset="2"/>
              <a:buChar char="§"/>
              <a:defRPr/>
            </a:pPr>
            <a:r>
              <a:rPr lang="en-US" sz="2800" dirty="0"/>
              <a:t>Should allow a more consistent response and easier communication when CO/SwRI has questions on an issue.</a:t>
            </a:r>
          </a:p>
          <a:p>
            <a:pPr marL="285750" lvl="1" indent="-285750">
              <a:spcBef>
                <a:spcPct val="20000"/>
              </a:spcBef>
              <a:spcAft>
                <a:spcPts val="1200"/>
              </a:spcAft>
              <a:buClr>
                <a:schemeClr val="accent1">
                  <a:lumMod val="75000"/>
                </a:schemeClr>
              </a:buClr>
              <a:buSzPct val="145000"/>
              <a:buFont typeface="Arial" panose="020B0604020202020204" pitchFamily="34" charset="0"/>
              <a:buChar char="•"/>
              <a:defRPr/>
            </a:pPr>
            <a:r>
              <a:rPr lang="en-US" sz="3200" dirty="0"/>
              <a:t>Districts can still have multiple people with Jira accounts who add and comment on issues.</a:t>
            </a:r>
          </a:p>
          <a:p>
            <a:pPr marL="914400" lvl="1" indent="-457200">
              <a:spcBef>
                <a:spcPct val="20000"/>
              </a:spcBef>
              <a:spcAft>
                <a:spcPts val="1200"/>
              </a:spcAft>
              <a:buClr>
                <a:schemeClr val="accent1">
                  <a:lumMod val="75000"/>
                </a:schemeClr>
              </a:buClr>
              <a:buSzPct val="100000"/>
              <a:buFont typeface="Wingdings" panose="05000000000000000000" pitchFamily="2" charset="2"/>
              <a:buChar char="§"/>
              <a:defRPr/>
            </a:pPr>
            <a:r>
              <a:rPr lang="en-US" sz="2800" dirty="0"/>
              <a:t>POC will be added as a Watcher on all issues from that district.</a:t>
            </a:r>
          </a:p>
          <a:p>
            <a:pPr marL="800100" lvl="1" indent="-342900">
              <a:buFont typeface="Courier New" panose="02070309020205020404" pitchFamily="49" charset="0"/>
              <a:buChar char="o"/>
              <a:defRPr/>
            </a:pPr>
            <a:endParaRPr lang="en-US" sz="2400" dirty="0"/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326D4531-2D1F-4884-B9B2-8E4D0BF73C2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8/19/2021</a:t>
            </a:r>
          </a:p>
        </p:txBody>
      </p:sp>
    </p:spTree>
    <p:extLst>
      <p:ext uri="{BB962C8B-B14F-4D97-AF65-F5344CB8AC3E}">
        <p14:creationId xmlns:p14="http://schemas.microsoft.com/office/powerpoint/2010/main" val="166500218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15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1543141" y="2498993"/>
            <a:ext cx="4728207" cy="35179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A84CE624-B6C6-4A75-94BF-078BC716C5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408156" y="6185179"/>
            <a:ext cx="7084177" cy="365125"/>
          </a:xfrm>
        </p:spPr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3EFC9D1E-985C-4F8C-9438-1A1C1335CF62}"/>
              </a:ext>
            </a:extLst>
          </p:cNvPr>
          <p:cNvSpPr txBox="1">
            <a:spLocks/>
          </p:cNvSpPr>
          <p:nvPr/>
        </p:nvSpPr>
        <p:spPr>
          <a:xfrm>
            <a:off x="11104256" y="6337579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b="0" i="0" kern="1200">
                <a:solidFill>
                  <a:schemeClr val="tx1"/>
                </a:solidFill>
                <a:effectLst/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13" name="Date Placeholder 3">
            <a:extLst>
              <a:ext uri="{FF2B5EF4-FFF2-40B4-BE49-F238E27FC236}">
                <a16:creationId xmlns:a16="http://schemas.microsoft.com/office/drawing/2014/main" id="{E8953E5F-99D1-4736-AF94-C3BC5AD9140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8/19/2021</a:t>
            </a: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31BCA9F7-EA25-4117-9023-20CBD2EBAED7}"/>
              </a:ext>
            </a:extLst>
          </p:cNvPr>
          <p:cNvSpPr txBox="1">
            <a:spLocks/>
          </p:cNvSpPr>
          <p:nvPr/>
        </p:nvSpPr>
        <p:spPr>
          <a:xfrm>
            <a:off x="1484310" y="1309510"/>
            <a:ext cx="10018713" cy="3333741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00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+mj-ea"/>
                <a:cs typeface="Calibri" panose="020F0502020204030204" pitchFamily="34" charset="0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QUESTIONS?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4000" b="0" i="0" u="none" strike="noStrike" kern="1200" cap="none" spc="0" normalizeH="0" baseline="0" noProof="0" dirty="0">
              <a:ln w="3175" cmpd="sng"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j-ea"/>
              <a:cs typeface="Calibri" panose="020F0502020204030204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 w="3175" cmpd="sng"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COMMENTS?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4000" b="0" i="0" u="none" strike="noStrike" kern="1200" cap="none" spc="0" normalizeH="0" baseline="0" noProof="0" dirty="0">
              <a:ln w="3175" cmpd="sng"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j-ea"/>
              <a:cs typeface="Calibri" panose="020F0502020204030204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 w="3175" cmpd="sng"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ADJOURN.</a:t>
            </a:r>
          </a:p>
        </p:txBody>
      </p:sp>
    </p:spTree>
    <p:extLst>
      <p:ext uri="{BB962C8B-B14F-4D97-AF65-F5344CB8AC3E}">
        <p14:creationId xmlns:p14="http://schemas.microsoft.com/office/powerpoint/2010/main" val="25188320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1543141" y="2498993"/>
            <a:ext cx="4728207" cy="35179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2A9327EB-1A00-4612-BB7F-6E9F9AD472D4}"/>
              </a:ext>
            </a:extLst>
          </p:cNvPr>
          <p:cNvSpPr txBox="1">
            <a:spLocks/>
          </p:cNvSpPr>
          <p:nvPr/>
        </p:nvSpPr>
        <p:spPr>
          <a:xfrm>
            <a:off x="1484310" y="1309510"/>
            <a:ext cx="10018713" cy="3333741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00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+mj-ea"/>
                <a:cs typeface="Calibri" panose="020F0502020204030204" pitchFamily="34" charset="0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WELCOME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4000" b="0" i="0" u="none" strike="noStrike" kern="1200" cap="none" spc="0" normalizeH="0" baseline="0" noProof="0" dirty="0">
              <a:ln w="3175" cmpd="sng"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j-ea"/>
              <a:cs typeface="Calibri" panose="020F0502020204030204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 w="3175" cmpd="sng"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ATTENDEE ROLL CALL</a:t>
            </a: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8D2D56B3-36E4-4105-B5A5-ACE30B29F67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8/19/2021</a:t>
            </a:r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A84CE624-B6C6-4A75-94BF-078BC716C5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408156" y="6185179"/>
            <a:ext cx="7084177" cy="365125"/>
          </a:xfrm>
        </p:spPr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3EFC9D1E-985C-4F8C-9438-1A1C1335CF62}"/>
              </a:ext>
            </a:extLst>
          </p:cNvPr>
          <p:cNvSpPr txBox="1">
            <a:spLocks/>
          </p:cNvSpPr>
          <p:nvPr/>
        </p:nvSpPr>
        <p:spPr>
          <a:xfrm>
            <a:off x="11104256" y="6337579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b="0" i="0" kern="1200">
                <a:solidFill>
                  <a:schemeClr val="tx1"/>
                </a:solidFill>
                <a:effectLst/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823593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92EE8B-5057-4799-ADA7-A7D461C9699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64657" y="1473199"/>
            <a:ext cx="10038365" cy="2616199"/>
          </a:xfrm>
        </p:spPr>
        <p:txBody>
          <a:bodyPr>
            <a:normAutofit/>
          </a:bodyPr>
          <a:lstStyle/>
          <a:p>
            <a:pPr lvl="0"/>
            <a:r>
              <a:rPr lang="en-US" sz="5400" dirty="0"/>
              <a:t>SG-5948: SPARR Logging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A03A56A-ADD4-4AC9-89D9-55E6B769635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endParaRPr lang="en-US" dirty="0"/>
          </a:p>
          <a:p>
            <a:endParaRPr lang="en-US" dirty="0"/>
          </a:p>
          <a:p>
            <a:r>
              <a:rPr lang="en-US" dirty="0"/>
              <a:t>Tucker Brown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CD42D2-8FE3-4D78-8A72-F04C4B94B3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B60590-B658-48F3-8AEC-482018F5A0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17910DAE-077B-4EC1-B4AC-ABEDDF75484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8/19/2021</a:t>
            </a:r>
          </a:p>
        </p:txBody>
      </p:sp>
    </p:spTree>
    <p:extLst>
      <p:ext uri="{BB962C8B-B14F-4D97-AF65-F5344CB8AC3E}">
        <p14:creationId xmlns:p14="http://schemas.microsoft.com/office/powerpoint/2010/main" val="27932168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44E3D3-897D-4771-B4BB-0FBFC0D1A2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E8E112-B7AA-4BE2-B375-509AE7BE11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FB99959-0037-4A07-B97B-957509F6FF82}"/>
              </a:ext>
            </a:extLst>
          </p:cNvPr>
          <p:cNvSpPr/>
          <p:nvPr/>
        </p:nvSpPr>
        <p:spPr>
          <a:xfrm>
            <a:off x="1595120" y="142240"/>
            <a:ext cx="806133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Current State and Enhancement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3169DF3-675A-445A-A1B4-04B2224FCAF5}"/>
              </a:ext>
            </a:extLst>
          </p:cNvPr>
          <p:cNvSpPr txBox="1"/>
          <p:nvPr/>
        </p:nvSpPr>
        <p:spPr>
          <a:xfrm>
            <a:off x="1495950" y="917993"/>
            <a:ext cx="10238849" cy="58477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lvl="1" indent="-285750">
              <a:spcBef>
                <a:spcPct val="20000"/>
              </a:spcBef>
              <a:buClr>
                <a:schemeClr val="accent1">
                  <a:lumMod val="75000"/>
                </a:schemeClr>
              </a:buClr>
              <a:buSzPct val="145000"/>
              <a:buFont typeface="Arial" panose="020B0604020202020204" pitchFamily="34" charset="0"/>
              <a:buChar char="•"/>
              <a:defRPr/>
            </a:pPr>
            <a:r>
              <a:rPr lang="en-US" sz="3200" dirty="0"/>
              <a:t>Current State</a:t>
            </a:r>
          </a:p>
          <a:p>
            <a:pPr marL="914400" lvl="1" indent="-457200">
              <a:lnSpc>
                <a:spcPct val="110000"/>
              </a:lnSpc>
              <a:spcBef>
                <a:spcPct val="20000"/>
              </a:spcBef>
              <a:spcAft>
                <a:spcPts val="1200"/>
              </a:spcAft>
              <a:buClr>
                <a:schemeClr val="accent1">
                  <a:lumMod val="75000"/>
                </a:schemeClr>
              </a:buClr>
              <a:buSzPct val="100000"/>
              <a:buFont typeface="Wingdings" panose="05000000000000000000" pitchFamily="2" charset="2"/>
              <a:buChar char="§"/>
              <a:defRPr/>
            </a:pPr>
            <a:r>
              <a:rPr lang="en-US" sz="2800" dirty="0"/>
              <a:t>Due to Android restrictions, basic logging in SPARR only captures the last couple of minutes worth of data.</a:t>
            </a:r>
          </a:p>
          <a:p>
            <a:pPr marL="285750" lvl="1" indent="-285750">
              <a:spcBef>
                <a:spcPct val="20000"/>
              </a:spcBef>
              <a:buClr>
                <a:schemeClr val="accent1">
                  <a:lumMod val="75000"/>
                </a:schemeClr>
              </a:buClr>
              <a:buSzPct val="145000"/>
              <a:buFont typeface="Arial" panose="020B0604020202020204" pitchFamily="34" charset="0"/>
              <a:buChar char="•"/>
              <a:defRPr/>
            </a:pPr>
            <a:r>
              <a:rPr lang="en-US" sz="3200" dirty="0"/>
              <a:t>Enhancement</a:t>
            </a:r>
          </a:p>
          <a:p>
            <a:pPr marL="914400" lvl="1" indent="-457200">
              <a:lnSpc>
                <a:spcPct val="110000"/>
              </a:lnSpc>
              <a:spcBef>
                <a:spcPct val="20000"/>
              </a:spcBef>
              <a:spcAft>
                <a:spcPts val="1200"/>
              </a:spcAft>
              <a:buClr>
                <a:schemeClr val="accent1">
                  <a:lumMod val="75000"/>
                </a:schemeClr>
              </a:buClr>
              <a:buSzPct val="100000"/>
              <a:buFont typeface="Wingdings" panose="05000000000000000000" pitchFamily="2" charset="2"/>
              <a:buChar char="§"/>
              <a:defRPr/>
            </a:pPr>
            <a:r>
              <a:rPr lang="en-US" sz="2800" dirty="0"/>
              <a:t>Add custom logging to store logs for a configurable duration to potentially capture a whole shift.</a:t>
            </a:r>
          </a:p>
          <a:p>
            <a:pPr marL="914400" lvl="1" indent="-457200">
              <a:lnSpc>
                <a:spcPct val="110000"/>
              </a:lnSpc>
              <a:spcBef>
                <a:spcPct val="20000"/>
              </a:spcBef>
              <a:buClr>
                <a:schemeClr val="accent1">
                  <a:lumMod val="75000"/>
                </a:schemeClr>
              </a:buClr>
              <a:buSzPct val="100000"/>
              <a:buFont typeface="Wingdings" panose="05000000000000000000" pitchFamily="2" charset="2"/>
              <a:buChar char="§"/>
              <a:defRPr/>
            </a:pPr>
            <a:r>
              <a:rPr lang="en-US" sz="2800" dirty="0"/>
              <a:t>Allow the logs to be manually pulled off the phone (as opposed to emailed.)</a:t>
            </a:r>
          </a:p>
          <a:p>
            <a:pPr marL="1257300" lvl="2" indent="-342900">
              <a:buFont typeface="Courier New" panose="02070309020205020404" pitchFamily="49" charset="0"/>
              <a:buChar char="o"/>
              <a:defRPr/>
            </a:pPr>
            <a:r>
              <a:rPr lang="en-US" sz="2400" dirty="0"/>
              <a:t>These could reach GB in size</a:t>
            </a:r>
            <a:endParaRPr lang="en-US" sz="2400" b="1" dirty="0"/>
          </a:p>
          <a:p>
            <a:pPr marL="1257300" lvl="2" indent="-342900">
              <a:buFont typeface="Courier New" panose="02070309020205020404" pitchFamily="49" charset="0"/>
              <a:buChar char="o"/>
              <a:defRPr/>
            </a:pPr>
            <a:r>
              <a:rPr lang="en-US" sz="2400" dirty="0"/>
              <a:t>Large logs would have trouble being sent to SunGuide over the phone.</a:t>
            </a:r>
          </a:p>
          <a:p>
            <a:pPr marL="800100" lvl="1" indent="-342900">
              <a:buFont typeface="Courier New" panose="02070309020205020404" pitchFamily="49" charset="0"/>
              <a:buChar char="o"/>
              <a:defRPr/>
            </a:pPr>
            <a:endParaRPr lang="en-US" sz="2400" dirty="0"/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326D4531-2D1F-4884-B9B2-8E4D0BF73C2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8/19/2021</a:t>
            </a:r>
          </a:p>
        </p:txBody>
      </p:sp>
    </p:spTree>
    <p:extLst>
      <p:ext uri="{BB962C8B-B14F-4D97-AF65-F5344CB8AC3E}">
        <p14:creationId xmlns:p14="http://schemas.microsoft.com/office/powerpoint/2010/main" val="12679491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A84CE624-B6C6-4A75-94BF-078BC716C5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408156" y="6185179"/>
            <a:ext cx="7084177" cy="365125"/>
          </a:xfrm>
        </p:spPr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3EFC9D1E-985C-4F8C-9438-1A1C1335CF62}"/>
              </a:ext>
            </a:extLst>
          </p:cNvPr>
          <p:cNvSpPr txBox="1">
            <a:spLocks/>
          </p:cNvSpPr>
          <p:nvPr/>
        </p:nvSpPr>
        <p:spPr>
          <a:xfrm>
            <a:off x="11104256" y="6337579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b="0" i="0" kern="1200">
                <a:solidFill>
                  <a:schemeClr val="tx1"/>
                </a:solidFill>
                <a:effectLst/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13" name="Date Placeholder 3">
            <a:extLst>
              <a:ext uri="{FF2B5EF4-FFF2-40B4-BE49-F238E27FC236}">
                <a16:creationId xmlns:a16="http://schemas.microsoft.com/office/drawing/2014/main" id="{E8953E5F-99D1-4736-AF94-C3BC5AD9140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8/19/2021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F5DDBF72-1CD4-4B96-9828-669C3155AC2A}"/>
              </a:ext>
            </a:extLst>
          </p:cNvPr>
          <p:cNvSpPr txBox="1">
            <a:spLocks/>
          </p:cNvSpPr>
          <p:nvPr/>
        </p:nvSpPr>
        <p:spPr>
          <a:xfrm>
            <a:off x="1484310" y="1309510"/>
            <a:ext cx="10018713" cy="3333741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00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+mj-ea"/>
                <a:cs typeface="Calibri" panose="020F0502020204030204" pitchFamily="34" charset="0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QUESTIONS?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4000" b="0" i="0" u="none" strike="noStrike" kern="1200" cap="none" spc="0" normalizeH="0" baseline="0" noProof="0" dirty="0">
              <a:ln w="3175" cmpd="sng"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j-ea"/>
              <a:cs typeface="Calibri" panose="020F0502020204030204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 w="3175" cmpd="sng"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COMMENTS?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4000" b="0" i="0" u="none" strike="noStrike" kern="1200" cap="none" spc="0" normalizeH="0" baseline="0" noProof="0" dirty="0">
              <a:ln w="3175" cmpd="sng"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j-ea"/>
              <a:cs typeface="Calibri" panose="020F0502020204030204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 w="3175" cmpd="sng"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SUPPORT?</a:t>
            </a:r>
          </a:p>
        </p:txBody>
      </p:sp>
    </p:spTree>
    <p:extLst>
      <p:ext uri="{BB962C8B-B14F-4D97-AF65-F5344CB8AC3E}">
        <p14:creationId xmlns:p14="http://schemas.microsoft.com/office/powerpoint/2010/main" val="38854985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92EE8B-5057-4799-ADA7-A7D461C9699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64657" y="1473199"/>
            <a:ext cx="10038365" cy="2616199"/>
          </a:xfrm>
        </p:spPr>
        <p:txBody>
          <a:bodyPr>
            <a:normAutofit/>
          </a:bodyPr>
          <a:lstStyle/>
          <a:p>
            <a:pPr lvl="0"/>
            <a:r>
              <a:rPr lang="en-US" sz="5400" dirty="0"/>
              <a:t>SG-5811: Search Historical Reports by FHP CAD &amp; Case#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A03A56A-ADD4-4AC9-89D9-55E6B769635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endParaRPr lang="en-US" dirty="0"/>
          </a:p>
          <a:p>
            <a:endParaRPr lang="en-US" dirty="0"/>
          </a:p>
          <a:p>
            <a:r>
              <a:rPr lang="en-US" dirty="0"/>
              <a:t>Tucker Brown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CD42D2-8FE3-4D78-8A72-F04C4B94B3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B60590-B658-48F3-8AEC-482018F5A0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17910DAE-077B-4EC1-B4AC-ABEDDF75484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8/19/2021</a:t>
            </a:r>
          </a:p>
        </p:txBody>
      </p:sp>
    </p:spTree>
    <p:extLst>
      <p:ext uri="{BB962C8B-B14F-4D97-AF65-F5344CB8AC3E}">
        <p14:creationId xmlns:p14="http://schemas.microsoft.com/office/powerpoint/2010/main" val="654673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44E3D3-897D-4771-B4BB-0FBFC0D1A2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E8E112-B7AA-4BE2-B375-509AE7BE11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FB99959-0037-4A07-B97B-957509F6FF82}"/>
              </a:ext>
            </a:extLst>
          </p:cNvPr>
          <p:cNvSpPr/>
          <p:nvPr/>
        </p:nvSpPr>
        <p:spPr>
          <a:xfrm>
            <a:off x="1595120" y="142240"/>
            <a:ext cx="806133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Enhancement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3169DF3-675A-445A-A1B4-04B2224FCAF5}"/>
              </a:ext>
            </a:extLst>
          </p:cNvPr>
          <p:cNvSpPr txBox="1"/>
          <p:nvPr/>
        </p:nvSpPr>
        <p:spPr>
          <a:xfrm>
            <a:off x="1495951" y="1083623"/>
            <a:ext cx="10007072" cy="28992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lvl="1" indent="-285750">
              <a:spcBef>
                <a:spcPct val="20000"/>
              </a:spcBef>
              <a:buClr>
                <a:schemeClr val="accent1">
                  <a:lumMod val="75000"/>
                </a:schemeClr>
              </a:buClr>
              <a:buSzPct val="145000"/>
              <a:buFont typeface="Arial" panose="020B0604020202020204" pitchFamily="34" charset="0"/>
              <a:buChar char="•"/>
              <a:defRPr/>
            </a:pPr>
            <a:r>
              <a:rPr lang="en-US" sz="3200" dirty="0"/>
              <a:t>Enhancement</a:t>
            </a:r>
          </a:p>
          <a:p>
            <a:pPr marL="914400" lvl="1" indent="-457200">
              <a:lnSpc>
                <a:spcPct val="110000"/>
              </a:lnSpc>
              <a:spcBef>
                <a:spcPct val="20000"/>
              </a:spcBef>
              <a:buClr>
                <a:schemeClr val="accent1">
                  <a:lumMod val="75000"/>
                </a:schemeClr>
              </a:buClr>
              <a:buSzPct val="100000"/>
              <a:buFont typeface="Wingdings" panose="05000000000000000000" pitchFamily="2" charset="2"/>
              <a:buChar char="§"/>
              <a:defRPr/>
            </a:pPr>
            <a:r>
              <a:rPr lang="en-US" sz="2800" dirty="0"/>
              <a:t>Add additional parameters in RS for:</a:t>
            </a:r>
          </a:p>
          <a:p>
            <a:pPr marL="1257300" lvl="2" indent="-342900">
              <a:buFont typeface="Courier New" panose="02070309020205020404" pitchFamily="49" charset="0"/>
              <a:buChar char="o"/>
              <a:defRPr/>
            </a:pPr>
            <a:r>
              <a:rPr lang="en-US" sz="2400" dirty="0"/>
              <a:t>CAD #</a:t>
            </a:r>
          </a:p>
          <a:p>
            <a:pPr marL="1257300" lvl="2" indent="-342900">
              <a:spcAft>
                <a:spcPts val="1200"/>
              </a:spcAft>
              <a:buFont typeface="Courier New" panose="02070309020205020404" pitchFamily="49" charset="0"/>
              <a:buChar char="o"/>
              <a:defRPr/>
            </a:pPr>
            <a:r>
              <a:rPr lang="en-US" sz="2400" dirty="0"/>
              <a:t>Case #</a:t>
            </a:r>
          </a:p>
          <a:p>
            <a:pPr marL="914400" lvl="1" indent="-457200">
              <a:buFont typeface="Wingdings" panose="05000000000000000000" pitchFamily="2" charset="2"/>
              <a:buChar char="§"/>
              <a:defRPr/>
            </a:pPr>
            <a:r>
              <a:rPr lang="en-US" sz="2800" dirty="0"/>
              <a:t>Will allow for searching for specific events based on FHP criteria as opposed to knowing the event number.</a:t>
            </a: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326D4531-2D1F-4884-B9B2-8E4D0BF73C2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8/19/2021</a:t>
            </a:r>
          </a:p>
        </p:txBody>
      </p:sp>
    </p:spTree>
    <p:extLst>
      <p:ext uri="{BB962C8B-B14F-4D97-AF65-F5344CB8AC3E}">
        <p14:creationId xmlns:p14="http://schemas.microsoft.com/office/powerpoint/2010/main" val="53570440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1543141" y="2498993"/>
            <a:ext cx="4728207" cy="35179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A84CE624-B6C6-4A75-94BF-078BC716C5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408156" y="6185179"/>
            <a:ext cx="7084177" cy="365125"/>
          </a:xfrm>
        </p:spPr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3EFC9D1E-985C-4F8C-9438-1A1C1335CF62}"/>
              </a:ext>
            </a:extLst>
          </p:cNvPr>
          <p:cNvSpPr txBox="1">
            <a:spLocks/>
          </p:cNvSpPr>
          <p:nvPr/>
        </p:nvSpPr>
        <p:spPr>
          <a:xfrm>
            <a:off x="11104256" y="6337579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b="0" i="0" kern="1200">
                <a:solidFill>
                  <a:schemeClr val="tx1"/>
                </a:solidFill>
                <a:effectLst/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13" name="Date Placeholder 3">
            <a:extLst>
              <a:ext uri="{FF2B5EF4-FFF2-40B4-BE49-F238E27FC236}">
                <a16:creationId xmlns:a16="http://schemas.microsoft.com/office/drawing/2014/main" id="{E8953E5F-99D1-4736-AF94-C3BC5AD9140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8/19/2021</a:t>
            </a: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9C60923C-6AE6-4F1B-9A1E-43C06D810296}"/>
              </a:ext>
            </a:extLst>
          </p:cNvPr>
          <p:cNvSpPr txBox="1">
            <a:spLocks/>
          </p:cNvSpPr>
          <p:nvPr/>
        </p:nvSpPr>
        <p:spPr>
          <a:xfrm>
            <a:off x="1484310" y="1309510"/>
            <a:ext cx="10018713" cy="3333741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00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+mj-ea"/>
                <a:cs typeface="Calibri" panose="020F0502020204030204" pitchFamily="34" charset="0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QUESTIONS?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4000" b="0" i="0" u="none" strike="noStrike" kern="1200" cap="none" spc="0" normalizeH="0" baseline="0" noProof="0" dirty="0">
              <a:ln w="3175" cmpd="sng"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j-ea"/>
              <a:cs typeface="Calibri" panose="020F0502020204030204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 w="3175" cmpd="sng"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COMMENTS?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4000" b="0" i="0" u="none" strike="noStrike" kern="1200" cap="none" spc="0" normalizeH="0" baseline="0" noProof="0" dirty="0">
              <a:ln w="3175" cmpd="sng"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j-ea"/>
              <a:cs typeface="Calibri" panose="020F0502020204030204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 w="3175" cmpd="sng"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SUPPORT?</a:t>
            </a:r>
          </a:p>
        </p:txBody>
      </p:sp>
    </p:spTree>
    <p:extLst>
      <p:ext uri="{BB962C8B-B14F-4D97-AF65-F5344CB8AC3E}">
        <p14:creationId xmlns:p14="http://schemas.microsoft.com/office/powerpoint/2010/main" val="25423172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92EE8B-5057-4799-ADA7-A7D461C9699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64657" y="1473199"/>
            <a:ext cx="10038365" cy="2616199"/>
          </a:xfrm>
        </p:spPr>
        <p:txBody>
          <a:bodyPr>
            <a:normAutofit/>
          </a:bodyPr>
          <a:lstStyle/>
          <a:p>
            <a:pPr lvl="0"/>
            <a:r>
              <a:rPr lang="en-US" sz="5400" dirty="0"/>
              <a:t>SG-5774: Integrate TAPCO/Blinklink Overheight Sensors </a:t>
            </a:r>
            <a:br>
              <a:rPr lang="en-US" sz="5400" dirty="0"/>
            </a:br>
            <a:r>
              <a:rPr lang="en-US" sz="5400" dirty="0"/>
              <a:t>into SunGuide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A03A56A-ADD4-4AC9-89D9-55E6B769635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endParaRPr lang="en-US" dirty="0"/>
          </a:p>
          <a:p>
            <a:endParaRPr lang="en-US" dirty="0"/>
          </a:p>
          <a:p>
            <a:r>
              <a:rPr lang="en-US" dirty="0"/>
              <a:t>Tucker Brown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CD42D2-8FE3-4D78-8A72-F04C4B94B3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B60590-B658-48F3-8AEC-482018F5A0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17910DAE-077B-4EC1-B4AC-ABEDDF75484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8/19/2021</a:t>
            </a:r>
          </a:p>
        </p:txBody>
      </p:sp>
    </p:spTree>
    <p:extLst>
      <p:ext uri="{BB962C8B-B14F-4D97-AF65-F5344CB8AC3E}">
        <p14:creationId xmlns:p14="http://schemas.microsoft.com/office/powerpoint/2010/main" val="250942212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rallax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alibri">
      <a:maj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allax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4F7A876A-7598-49CA-AFC8-8EDA2551E4A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18112</TotalTime>
  <Words>451</Words>
  <Application>Microsoft Office PowerPoint</Application>
  <PresentationFormat>Widescreen</PresentationFormat>
  <Paragraphs>115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0" baseType="lpstr">
      <vt:lpstr>Arial</vt:lpstr>
      <vt:lpstr>Calibri</vt:lpstr>
      <vt:lpstr>Courier New</vt:lpstr>
      <vt:lpstr>Wingdings</vt:lpstr>
      <vt:lpstr>Parallax</vt:lpstr>
      <vt:lpstr>SunGuide Software  Users Group Meeting</vt:lpstr>
      <vt:lpstr>PowerPoint Presentation</vt:lpstr>
      <vt:lpstr>SG-5948: SPARR Logging</vt:lpstr>
      <vt:lpstr>PowerPoint Presentation</vt:lpstr>
      <vt:lpstr>PowerPoint Presentation</vt:lpstr>
      <vt:lpstr>SG-5811: Search Historical Reports by FHP CAD &amp; Case#</vt:lpstr>
      <vt:lpstr>PowerPoint Presentation</vt:lpstr>
      <vt:lpstr>PowerPoint Presentation</vt:lpstr>
      <vt:lpstr>SG-5774: Integrate TAPCO/Blinklink Overheight Sensors  into SunGuide</vt:lpstr>
      <vt:lpstr>PowerPoint Presentation</vt:lpstr>
      <vt:lpstr>PowerPoint Presentation</vt:lpstr>
      <vt:lpstr>JIRA Issues Clean-up / District POC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Change Management Board Meeting</dc:title>
  <dc:creator>Moser, Kelli</dc:creator>
  <cp:lastModifiedBy>Langford, Jennifer</cp:lastModifiedBy>
  <cp:revision>768</cp:revision>
  <cp:lastPrinted>2015-01-14T21:03:00Z</cp:lastPrinted>
  <dcterms:created xsi:type="dcterms:W3CDTF">2014-08-07T17:38:39Z</dcterms:created>
  <dcterms:modified xsi:type="dcterms:W3CDTF">2021-08-19T19:07:46Z</dcterms:modified>
</cp:coreProperties>
</file>