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570" r:id="rId2"/>
    <p:sldId id="575" r:id="rId3"/>
    <p:sldId id="556" r:id="rId4"/>
    <p:sldId id="557" r:id="rId5"/>
    <p:sldId id="560" r:id="rId6"/>
    <p:sldId id="579" r:id="rId7"/>
    <p:sldId id="580" r:id="rId8"/>
    <p:sldId id="581" r:id="rId9"/>
    <p:sldId id="576" r:id="rId10"/>
    <p:sldId id="577" r:id="rId11"/>
    <p:sldId id="578" r:id="rId12"/>
    <p:sldId id="582" r:id="rId13"/>
    <p:sldId id="583" r:id="rId14"/>
    <p:sldId id="588" r:id="rId15"/>
    <p:sldId id="584" r:id="rId16"/>
    <p:sldId id="585" r:id="rId17"/>
    <p:sldId id="586" r:id="rId18"/>
    <p:sldId id="589" r:id="rId19"/>
    <p:sldId id="587" r:id="rId20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556"/>
            <p14:sldId id="557"/>
            <p14:sldId id="560"/>
            <p14:sldId id="579"/>
            <p14:sldId id="580"/>
            <p14:sldId id="581"/>
            <p14:sldId id="576"/>
            <p14:sldId id="577"/>
            <p14:sldId id="578"/>
            <p14:sldId id="582"/>
            <p14:sldId id="583"/>
            <p14:sldId id="588"/>
            <p14:sldId id="584"/>
            <p14:sldId id="585"/>
            <p14:sldId id="586"/>
            <p14:sldId id="589"/>
            <p14:sldId id="5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18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49B2AC-DC18-4A96-B0AC-3A16D1E67845}" v="10" dt="2021-08-03T20:39:15.8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/>
  </p:normalViewPr>
  <p:slideViewPr>
    <p:cSldViewPr snapToGrid="0">
      <p:cViewPr varScale="1">
        <p:scale>
          <a:sx n="42" d="100"/>
          <a:sy n="42" d="100"/>
        </p:scale>
        <p:origin x="429" y="4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8/3/2021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8/3/2021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636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2432374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August 5, 2021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Current State and 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240208"/>
            <a:ext cx="10007072" cy="4930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Current State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Data Archive takes an average of the bin data over the rollup period and stores the data in the database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endParaRPr lang="en-US" sz="2800" dirty="0"/>
          </a:p>
          <a:p>
            <a:pPr marL="285750" lvl="1" indent="-28575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Enhancement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For this data type, calculating a total number of vehicles for the bin during the rollup period would make more sense and presumably be more useful.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Need to confirm no one is using this data currently and that this change would not impact other users.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8/5/2021</a:t>
            </a:r>
          </a:p>
        </p:txBody>
      </p:sp>
    </p:spTree>
    <p:extLst>
      <p:ext uri="{BB962C8B-B14F-4D97-AF65-F5344CB8AC3E}">
        <p14:creationId xmlns:p14="http://schemas.microsoft.com/office/powerpoint/2010/main" val="1969568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8/5/2021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661030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D3 8.0 DMS Issue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8/5/2021</a:t>
            </a:r>
          </a:p>
        </p:txBody>
      </p:sp>
    </p:spTree>
    <p:extLst>
      <p:ext uri="{BB962C8B-B14F-4D97-AF65-F5344CB8AC3E}">
        <p14:creationId xmlns:p14="http://schemas.microsoft.com/office/powerpoint/2010/main" val="2018574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8/5/2021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D3’s Ledstar DMS Issues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240208"/>
            <a:ext cx="1000707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During the switchover from 7.2 to 8.0, almost all of the Ledstar DMS went into a bad state where the system could no longer send messages to the device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Device could be polled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Device would respond to an auto-configure request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Failed to transition to a modifying state as part of posting a message</a:t>
            </a:r>
          </a:p>
          <a:p>
            <a:pPr marL="1371600" lvl="2" indent="-457200">
              <a:buFont typeface="Courier New" panose="02070309020205020404" pitchFamily="49" charset="0"/>
              <a:buChar char="o"/>
              <a:defRPr/>
            </a:pPr>
            <a:r>
              <a:rPr lang="en-US" sz="2400" dirty="0"/>
              <a:t>Message was never sent as the state transition is the 1st thing done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Confirmed both in SunGuide and an external tool</a:t>
            </a:r>
          </a:p>
        </p:txBody>
      </p:sp>
    </p:spTree>
    <p:extLst>
      <p:ext uri="{BB962C8B-B14F-4D97-AF65-F5344CB8AC3E}">
        <p14:creationId xmlns:p14="http://schemas.microsoft.com/office/powerpoint/2010/main" val="27229574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D3’s Ledstar DMS Issues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240208"/>
            <a:ext cx="10007072" cy="1822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Signs were physically reset in the field and D3 was then able to post messages.</a:t>
            </a:r>
          </a:p>
          <a:p>
            <a:pPr marL="285750" lvl="1" indent="-28575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Did anyone else experience anything like this?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8/5/2021</a:t>
            </a:r>
          </a:p>
        </p:txBody>
      </p:sp>
    </p:spTree>
    <p:extLst>
      <p:ext uri="{BB962C8B-B14F-4D97-AF65-F5344CB8AC3E}">
        <p14:creationId xmlns:p14="http://schemas.microsoft.com/office/powerpoint/2010/main" val="636589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8/5/2021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3918865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Failure Reporting of Issues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8/5/2021</a:t>
            </a:r>
          </a:p>
        </p:txBody>
      </p:sp>
    </p:spTree>
    <p:extLst>
      <p:ext uri="{BB962C8B-B14F-4D97-AF65-F5344CB8AC3E}">
        <p14:creationId xmlns:p14="http://schemas.microsoft.com/office/powerpoint/2010/main" val="3786013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SunGuide Failure Reporting Process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951" y="1240208"/>
            <a:ext cx="10007072" cy="4998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Some districts are making phone calls directly to SwRI staff when a failure occurs.</a:t>
            </a:r>
          </a:p>
          <a:p>
            <a:pPr marL="285750" lvl="1" indent="-28575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CO requests that RTMC personnel call the support line first at </a:t>
            </a:r>
            <a:r>
              <a:rPr lang="en-US" sz="3200" b="1" dirty="0">
                <a:solidFill>
                  <a:srgbClr val="FF0000"/>
                </a:solidFill>
              </a:rPr>
              <a:t>210-522-6883</a:t>
            </a:r>
            <a:r>
              <a:rPr lang="en-US" sz="3200" dirty="0"/>
              <a:t>.</a:t>
            </a:r>
          </a:p>
          <a:p>
            <a:pPr marL="285750" lvl="1" indent="-28575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This triggers emails and text to multiple staff members which may be able to help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Calling a single SwRI staff member does not guarantee a response and may delay troubleshooting efforts.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Applies to Critical Failure, Failure, and External Failure issues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8/5/2021</a:t>
            </a:r>
          </a:p>
        </p:txBody>
      </p:sp>
    </p:spTree>
    <p:extLst>
      <p:ext uri="{BB962C8B-B14F-4D97-AF65-F5344CB8AC3E}">
        <p14:creationId xmlns:p14="http://schemas.microsoft.com/office/powerpoint/2010/main" val="24714831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SunGuide Failure Reporting Process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8/5/2021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004BA69-989B-4141-A7B2-98F28830A3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778" y="1192225"/>
            <a:ext cx="10853777" cy="4085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53182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484310" y="2627725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8/5/2021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ADJOURN.</a:t>
            </a: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069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8/5/2021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SG-4941: Emails for Device </a:t>
            </a:r>
            <a:br>
              <a:rPr lang="en-US" sz="5400" dirty="0"/>
            </a:br>
            <a:r>
              <a:rPr lang="en-US" sz="5400" dirty="0"/>
              <a:t>Issues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8/5/2021</a:t>
            </a:r>
          </a:p>
        </p:txBody>
      </p:sp>
    </p:spTree>
    <p:extLst>
      <p:ext uri="{BB962C8B-B14F-4D97-AF65-F5344CB8AC3E}">
        <p14:creationId xmlns:p14="http://schemas.microsoft.com/office/powerpoint/2010/main" val="2793216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240208"/>
            <a:ext cx="10007072" cy="454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Allow the system to detect large system outages.</a:t>
            </a:r>
          </a:p>
          <a:p>
            <a:pPr marL="285750" lvl="1" indent="-28575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Allow user to define device groups (of any device type) and assign that device group to a specific email group.</a:t>
            </a:r>
          </a:p>
          <a:p>
            <a:pPr marL="285750" lvl="1" indent="-28575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Allow the user to define a percentage threshold for number of device entering a Error or Failed state.</a:t>
            </a:r>
          </a:p>
          <a:p>
            <a:pPr marL="914400" lvl="3" indent="-45720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Add a potential for adding an alarm for this condition.</a:t>
            </a:r>
          </a:p>
          <a:p>
            <a:pPr marL="285750" lvl="1" indent="-28575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Can turn this part on/off dynamically.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8/5/2021</a:t>
            </a:r>
          </a:p>
        </p:txBody>
      </p:sp>
    </p:spTree>
    <p:extLst>
      <p:ext uri="{BB962C8B-B14F-4D97-AF65-F5344CB8AC3E}">
        <p14:creationId xmlns:p14="http://schemas.microsoft.com/office/powerpoint/2010/main" val="1267949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8/5/2021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885498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SG-5810: Copy a SAS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8/5/2021</a:t>
            </a:r>
          </a:p>
        </p:txBody>
      </p:sp>
    </p:spTree>
    <p:extLst>
      <p:ext uri="{BB962C8B-B14F-4D97-AF65-F5344CB8AC3E}">
        <p14:creationId xmlns:p14="http://schemas.microsoft.com/office/powerpoint/2010/main" val="1053448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8/5/2021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240208"/>
            <a:ext cx="10007072" cy="3699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Allow a user to make a copy of a SAS Plan Item.</a:t>
            </a:r>
          </a:p>
          <a:p>
            <a:pPr marL="914400" lvl="3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Name would change for uniqueness, but the devices or type would remain the same with the same configuration.</a:t>
            </a:r>
          </a:p>
          <a:p>
            <a:pPr marL="285750" lvl="1" indent="-285750">
              <a:buFont typeface="Arial" panose="020B0604020202020204" pitchFamily="34" charset="0"/>
              <a:buChar char="•"/>
              <a:defRPr/>
            </a:pPr>
            <a:endParaRPr lang="en-US" sz="3200" dirty="0"/>
          </a:p>
          <a:p>
            <a:pPr marL="285750" lvl="1" indent="-285750">
              <a:spcBef>
                <a:spcPct val="20000"/>
              </a:spcBef>
              <a:spcAft>
                <a:spcPts val="12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Allow a user to make a copy of a SAS schedule</a:t>
            </a:r>
          </a:p>
          <a:p>
            <a:pPr marL="914400" lvl="3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Schedule name and names of the scheduled items would change for uniqueness.</a:t>
            </a:r>
          </a:p>
        </p:txBody>
      </p:sp>
    </p:spTree>
    <p:extLst>
      <p:ext uri="{BB962C8B-B14F-4D97-AF65-F5344CB8AC3E}">
        <p14:creationId xmlns:p14="http://schemas.microsoft.com/office/powerpoint/2010/main" val="7863152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8/5/2021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204620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SG-5592: Data Archive is Not Correctly Rolling Up Bin Data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8/5/2021</a:t>
            </a:r>
          </a:p>
        </p:txBody>
      </p:sp>
    </p:spTree>
    <p:extLst>
      <p:ext uri="{BB962C8B-B14F-4D97-AF65-F5344CB8AC3E}">
        <p14:creationId xmlns:p14="http://schemas.microsoft.com/office/powerpoint/2010/main" val="42166311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17997</TotalTime>
  <Words>579</Words>
  <Application>Microsoft Office PowerPoint</Application>
  <PresentationFormat>Widescreen</PresentationFormat>
  <Paragraphs>134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Courier New</vt:lpstr>
      <vt:lpstr>Wingdings</vt:lpstr>
      <vt:lpstr>Parallax</vt:lpstr>
      <vt:lpstr>SunGuide Software  Users Group Meeting</vt:lpstr>
      <vt:lpstr>PowerPoint Presentation</vt:lpstr>
      <vt:lpstr>SG-4941: Emails for Device  Issues</vt:lpstr>
      <vt:lpstr>PowerPoint Presentation</vt:lpstr>
      <vt:lpstr>PowerPoint Presentation</vt:lpstr>
      <vt:lpstr>SG-5810: Copy a SAS Plan</vt:lpstr>
      <vt:lpstr>PowerPoint Presentation</vt:lpstr>
      <vt:lpstr>PowerPoint Presentation</vt:lpstr>
      <vt:lpstr>SG-5592: Data Archive is Not Correctly Rolling Up Bin Data</vt:lpstr>
      <vt:lpstr>PowerPoint Presentation</vt:lpstr>
      <vt:lpstr>PowerPoint Presentation</vt:lpstr>
      <vt:lpstr>D3 8.0 DMS Issue</vt:lpstr>
      <vt:lpstr>PowerPoint Presentation</vt:lpstr>
      <vt:lpstr>PowerPoint Presentation</vt:lpstr>
      <vt:lpstr>PowerPoint Presentation</vt:lpstr>
      <vt:lpstr>Failure Reporting of Issues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</cp:lastModifiedBy>
  <cp:revision>763</cp:revision>
  <cp:lastPrinted>2015-01-14T21:03:00Z</cp:lastPrinted>
  <dcterms:created xsi:type="dcterms:W3CDTF">2014-08-07T17:38:39Z</dcterms:created>
  <dcterms:modified xsi:type="dcterms:W3CDTF">2021-08-03T20:40:25Z</dcterms:modified>
</cp:coreProperties>
</file>