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2"/>
  </p:notesMasterIdLst>
  <p:handoutMasterIdLst>
    <p:handoutMasterId r:id="rId43"/>
  </p:handoutMasterIdLst>
  <p:sldIdLst>
    <p:sldId id="570" r:id="rId5"/>
    <p:sldId id="586" r:id="rId6"/>
    <p:sldId id="575" r:id="rId7"/>
    <p:sldId id="607" r:id="rId8"/>
    <p:sldId id="557" r:id="rId9"/>
    <p:sldId id="588" r:id="rId10"/>
    <p:sldId id="597" r:id="rId11"/>
    <p:sldId id="599" r:id="rId12"/>
    <p:sldId id="606" r:id="rId13"/>
    <p:sldId id="611" r:id="rId14"/>
    <p:sldId id="576" r:id="rId15"/>
    <p:sldId id="587" r:id="rId16"/>
    <p:sldId id="590" r:id="rId17"/>
    <p:sldId id="589" r:id="rId18"/>
    <p:sldId id="610" r:id="rId19"/>
    <p:sldId id="556" r:id="rId20"/>
    <p:sldId id="577" r:id="rId21"/>
    <p:sldId id="602" r:id="rId22"/>
    <p:sldId id="578" r:id="rId23"/>
    <p:sldId id="579" r:id="rId24"/>
    <p:sldId id="580" r:id="rId25"/>
    <p:sldId id="595" r:id="rId26"/>
    <p:sldId id="594" r:id="rId27"/>
    <p:sldId id="591" r:id="rId28"/>
    <p:sldId id="596" r:id="rId29"/>
    <p:sldId id="603" r:id="rId30"/>
    <p:sldId id="592" r:id="rId31"/>
    <p:sldId id="593" r:id="rId32"/>
    <p:sldId id="581" r:id="rId33"/>
    <p:sldId id="582" r:id="rId34"/>
    <p:sldId id="585" r:id="rId35"/>
    <p:sldId id="605" r:id="rId36"/>
    <p:sldId id="583" r:id="rId37"/>
    <p:sldId id="600" r:id="rId38"/>
    <p:sldId id="608" r:id="rId39"/>
    <p:sldId id="601" r:id="rId40"/>
    <p:sldId id="584" r:id="rId4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E4D6C5-0CE4-4519-88E3-556790433D2A}">
          <p14:sldIdLst>
            <p14:sldId id="570"/>
            <p14:sldId id="586"/>
            <p14:sldId id="575"/>
            <p14:sldId id="607"/>
            <p14:sldId id="557"/>
            <p14:sldId id="588"/>
            <p14:sldId id="597"/>
            <p14:sldId id="599"/>
            <p14:sldId id="606"/>
            <p14:sldId id="611"/>
            <p14:sldId id="576"/>
            <p14:sldId id="587"/>
            <p14:sldId id="590"/>
            <p14:sldId id="589"/>
            <p14:sldId id="610"/>
            <p14:sldId id="556"/>
            <p14:sldId id="577"/>
            <p14:sldId id="602"/>
            <p14:sldId id="578"/>
            <p14:sldId id="579"/>
            <p14:sldId id="580"/>
            <p14:sldId id="595"/>
            <p14:sldId id="594"/>
            <p14:sldId id="591"/>
            <p14:sldId id="596"/>
            <p14:sldId id="603"/>
            <p14:sldId id="592"/>
            <p14:sldId id="593"/>
            <p14:sldId id="581"/>
            <p14:sldId id="582"/>
            <p14:sldId id="585"/>
            <p14:sldId id="605"/>
            <p14:sldId id="583"/>
            <p14:sldId id="600"/>
            <p14:sldId id="608"/>
            <p14:sldId id="601"/>
            <p14:sldId id="584"/>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 P. Packard" initials="CPP" lastIdx="7" clrIdx="0">
    <p:extLst>
      <p:ext uri="{19B8F6BF-5375-455C-9EA6-DF929625EA0E}">
        <p15:presenceInfo xmlns:p15="http://schemas.microsoft.com/office/powerpoint/2012/main" userId="S-1-5-21-2940023445-2052603907-4043798523-1169" providerId="AD"/>
      </p:ext>
    </p:extLst>
  </p:cmAuthor>
  <p:cmAuthor id="2" name="Moser, Kelli" initials="KDM" lastIdx="0" clrIdx="1"/>
  <p:cmAuthor id="3" name="Carla Holmes" initials="CH" lastIdx="18" clrIdx="2">
    <p:extLst>
      <p:ext uri="{19B8F6BF-5375-455C-9EA6-DF929625EA0E}">
        <p15:presenceInfo xmlns:p15="http://schemas.microsoft.com/office/powerpoint/2012/main" userId="S::carla.holmes@greshamsmith.com::63659360-a344-4139-81ff-eba22c698b61" providerId="AD"/>
      </p:ext>
    </p:extLst>
  </p:cmAuthor>
  <p:cmAuthor id="4" name="Brown, Tucker" initials="BT" lastIdx="10" clrIdx="3">
    <p:extLst>
      <p:ext uri="{19B8F6BF-5375-455C-9EA6-DF929625EA0E}">
        <p15:presenceInfo xmlns:p15="http://schemas.microsoft.com/office/powerpoint/2012/main" userId="S::Tucker.Brown@datasys.swri.edu::376a8cc3-1ea3-4656-b1c5-49cbe529c2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1B396F"/>
    <a:srgbClr val="1F4283"/>
    <a:srgbClr val="050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4E662-931B-4E3E-A5B5-136CC555482C}" v="137" dt="2021-09-16T17:51:07.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1114" autoAdjust="0"/>
  </p:normalViewPr>
  <p:slideViewPr>
    <p:cSldViewPr snapToGrid="0">
      <p:cViewPr>
        <p:scale>
          <a:sx n="55" d="100"/>
          <a:sy n="55" d="100"/>
        </p:scale>
        <p:origin x="924" y="924"/>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FFFC65B-9DB3-447A-B124-A738FD9C8185}" type="datetimeFigureOut">
              <a:rPr lang="en-US" smtClean="0"/>
              <a:pPr/>
              <a:t>9/16/2021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24B06F28-850F-4070-BAFD-8C1D8F86B5EE}" type="slidenum">
              <a:rPr lang="en-US" smtClean="0"/>
              <a:pPr/>
              <a:t>‹#›</a:t>
            </a:fld>
            <a:endParaRPr lang="en-US" dirty="0"/>
          </a:p>
        </p:txBody>
      </p:sp>
    </p:spTree>
    <p:extLst>
      <p:ext uri="{BB962C8B-B14F-4D97-AF65-F5344CB8AC3E}">
        <p14:creationId xmlns:p14="http://schemas.microsoft.com/office/powerpoint/2010/main" val="5458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6382BCBC-BC1F-49FF-9795-0DF8221B8526}" type="datetimeFigureOut">
              <a:rPr lang="en-US" smtClean="0"/>
              <a:pPr/>
              <a:t>9/16/2021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24070D-343A-41A8-B8E1-34F3348194F1}" type="slidenum">
              <a:rPr lang="en-US" smtClean="0"/>
              <a:pPr/>
              <a:t>‹#›</a:t>
            </a:fld>
            <a:endParaRPr lang="en-US" dirty="0"/>
          </a:p>
        </p:txBody>
      </p:sp>
    </p:spTree>
    <p:extLst>
      <p:ext uri="{BB962C8B-B14F-4D97-AF65-F5344CB8AC3E}">
        <p14:creationId xmlns:p14="http://schemas.microsoft.com/office/powerpoint/2010/main" val="148347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24070D-343A-41A8-B8E1-34F3348194F1}" type="slidenum">
              <a:rPr lang="en-US" smtClean="0"/>
              <a:pPr/>
              <a:t>1</a:t>
            </a:fld>
            <a:endParaRPr lang="en-US" dirty="0"/>
          </a:p>
        </p:txBody>
      </p:sp>
    </p:spTree>
    <p:extLst>
      <p:ext uri="{BB962C8B-B14F-4D97-AF65-F5344CB8AC3E}">
        <p14:creationId xmlns:p14="http://schemas.microsoft.com/office/powerpoint/2010/main" val="425944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5</a:t>
            </a:fld>
            <a:endParaRPr lang="en-US" dirty="0"/>
          </a:p>
        </p:txBody>
      </p:sp>
    </p:spTree>
    <p:extLst>
      <p:ext uri="{BB962C8B-B14F-4D97-AF65-F5344CB8AC3E}">
        <p14:creationId xmlns:p14="http://schemas.microsoft.com/office/powerpoint/2010/main" val="60022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7</a:t>
            </a:fld>
            <a:endParaRPr lang="en-US" dirty="0"/>
          </a:p>
        </p:txBody>
      </p:sp>
    </p:spTree>
    <p:extLst>
      <p:ext uri="{BB962C8B-B14F-4D97-AF65-F5344CB8AC3E}">
        <p14:creationId xmlns:p14="http://schemas.microsoft.com/office/powerpoint/2010/main" val="121953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4070D-343A-41A8-B8E1-34F3348194F1}" type="slidenum">
              <a:rPr lang="en-US" smtClean="0"/>
              <a:pPr/>
              <a:t>8</a:t>
            </a:fld>
            <a:endParaRPr lang="en-US" dirty="0"/>
          </a:p>
        </p:txBody>
      </p:sp>
    </p:spTree>
    <p:extLst>
      <p:ext uri="{BB962C8B-B14F-4D97-AF65-F5344CB8AC3E}">
        <p14:creationId xmlns:p14="http://schemas.microsoft.com/office/powerpoint/2010/main" val="3321984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a:xfrm>
            <a:off x="5332412" y="6151628"/>
            <a:ext cx="4324044" cy="365125"/>
          </a:xfrm>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05/11/2015</a:t>
            </a:r>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dirty="0"/>
              <a:t>05/11/2015</a:t>
            </a:r>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dirty="0"/>
              <a:t>05/11/2015</a:t>
            </a:r>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dirty="0"/>
              <a:t>Change Management Board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dirty="0"/>
              <a:t>05/11/2015</a:t>
            </a:r>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dirty="0"/>
              <a:t>05/11/2015</a:t>
            </a:r>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a:t>Change Management Board</a:t>
            </a:r>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a:t>05/11/2015</a:t>
            </a:r>
          </a:p>
        </p:txBody>
      </p:sp>
      <p:sp>
        <p:nvSpPr>
          <p:cNvPr id="4" name="Footer Placeholder 3"/>
          <p:cNvSpPr>
            <a:spLocks noGrp="1"/>
          </p:cNvSpPr>
          <p:nvPr>
            <p:ph type="ftr" sz="quarter" idx="11"/>
          </p:nvPr>
        </p:nvSpPr>
        <p:spPr/>
        <p:txBody>
          <a:bodyPr/>
          <a:lstStyle/>
          <a:p>
            <a:r>
              <a:rPr lang="en-US" dirty="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05/11/2015</a:t>
            </a:r>
          </a:p>
        </p:txBody>
      </p:sp>
      <p:sp>
        <p:nvSpPr>
          <p:cNvPr id="3" name="Footer Placeholder 2"/>
          <p:cNvSpPr>
            <a:spLocks noGrp="1"/>
          </p:cNvSpPr>
          <p:nvPr>
            <p:ph type="ftr" sz="quarter" idx="11"/>
          </p:nvPr>
        </p:nvSpPr>
        <p:spPr/>
        <p:txBody>
          <a:bodyPr/>
          <a:lstStyle/>
          <a:p>
            <a:r>
              <a:rPr lang="en-US" dirty="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05/11/2015</a:t>
            </a:r>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dirty="0"/>
              <a:t>05/11/2015</a:t>
            </a:r>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dd923c53-a1fc-45f6-b44b-d7b9b8bd2aad"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cid:55d4ff79-120f-4e4f-bf4a-3626fddfca36" TargetMode="Externa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jira.datasys.swri.edu/jira/browse/SG-2364" TargetMode="External"/><Relationship Id="rId13" Type="http://schemas.openxmlformats.org/officeDocument/2006/relationships/hyperlink" Target="https://jira.datasys.swri.edu/jira/browse/SG-3925" TargetMode="External"/><Relationship Id="rId3" Type="http://schemas.openxmlformats.org/officeDocument/2006/relationships/hyperlink" Target="https://jira.datasys.swri.edu/jira/browse/SG-3335" TargetMode="External"/><Relationship Id="rId7" Type="http://schemas.openxmlformats.org/officeDocument/2006/relationships/hyperlink" Target="https://jira.datasys.swri.edu/jira/browse/SG-3143" TargetMode="External"/><Relationship Id="rId12" Type="http://schemas.openxmlformats.org/officeDocument/2006/relationships/hyperlink" Target="https://jira.datasys.swri.edu/jira/browse/SG-333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jira.datasys.swri.edu/jira/browse/SG-4985" TargetMode="External"/><Relationship Id="rId11" Type="http://schemas.openxmlformats.org/officeDocument/2006/relationships/hyperlink" Target="https://jira.datasys.swri.edu/jira/browse/SG-4781" TargetMode="External"/><Relationship Id="rId5" Type="http://schemas.openxmlformats.org/officeDocument/2006/relationships/hyperlink" Target="https://jira.datasys.swri.edu/jira/browse/SG-4209" TargetMode="External"/><Relationship Id="rId10" Type="http://schemas.openxmlformats.org/officeDocument/2006/relationships/hyperlink" Target="https://jira.datasys.swri.edu/jira/browse/SG-5065" TargetMode="External"/><Relationship Id="rId4" Type="http://schemas.openxmlformats.org/officeDocument/2006/relationships/hyperlink" Target="https://jira.datasys.swri.edu/jira/browse/SG-2510" TargetMode="External"/><Relationship Id="rId9" Type="http://schemas.openxmlformats.org/officeDocument/2006/relationships/hyperlink" Target="https://jira.datasys.swri.edu/jira/browse/SG-564"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jira.datasys.swri.edu/jira/browse/SG-3488" TargetMode="External"/><Relationship Id="rId3" Type="http://schemas.openxmlformats.org/officeDocument/2006/relationships/hyperlink" Target="https://jira.datasys.swri.edu/jira/browse/SG-2493" TargetMode="External"/><Relationship Id="rId7" Type="http://schemas.openxmlformats.org/officeDocument/2006/relationships/hyperlink" Target="https://jira.datasys.swri.edu/jira/browse/SG-530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jira.datasys.swri.edu/jira/browse/SG-5327" TargetMode="External"/><Relationship Id="rId5" Type="http://schemas.openxmlformats.org/officeDocument/2006/relationships/hyperlink" Target="https://jira.datasys.swri.edu/jira/browse/SG-5236" TargetMode="External"/><Relationship Id="rId10" Type="http://schemas.openxmlformats.org/officeDocument/2006/relationships/hyperlink" Target="https://jira.datasys.swri.edu/jira/browse/SG-4936" TargetMode="External"/><Relationship Id="rId4" Type="http://schemas.openxmlformats.org/officeDocument/2006/relationships/hyperlink" Target="https://jira.datasys.swri.edu/jira/browse/SG-5278" TargetMode="External"/><Relationship Id="rId9" Type="http://schemas.openxmlformats.org/officeDocument/2006/relationships/hyperlink" Target="https://jira.datasys.swri.edu/jira/browse/SG-380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2432374"/>
            <a:ext cx="10421655" cy="2176117"/>
          </a:xfrm>
        </p:spPr>
        <p:txBody>
          <a:bodyPr>
            <a:noAutofit/>
          </a:bodyPr>
          <a:lstStyle/>
          <a:p>
            <a:pPr>
              <a:spcBef>
                <a:spcPts val="1200"/>
              </a:spcBef>
            </a:pPr>
            <a:r>
              <a:rPr lang="en-US" sz="7200" b="1" dirty="0"/>
              <a:t>SunGuide Software </a:t>
            </a:r>
            <a:br>
              <a:rPr lang="en-US" sz="7200" b="1" dirty="0"/>
            </a:br>
            <a:r>
              <a:rPr lang="en-US" sz="7200" b="1" dirty="0"/>
              <a:t>Users Group Meeting</a:t>
            </a:r>
            <a:endParaRPr lang="en-US" sz="5400" dirty="0"/>
          </a:p>
        </p:txBody>
      </p:sp>
      <p:sp>
        <p:nvSpPr>
          <p:cNvPr id="4" name="Subtitle 3"/>
          <p:cNvSpPr>
            <a:spLocks noGrp="1"/>
          </p:cNvSpPr>
          <p:nvPr>
            <p:ph type="subTitle" idx="1"/>
          </p:nvPr>
        </p:nvSpPr>
        <p:spPr>
          <a:xfrm>
            <a:off x="4523774" y="5035137"/>
            <a:ext cx="6987645" cy="848427"/>
          </a:xfrm>
        </p:spPr>
        <p:txBody>
          <a:bodyPr/>
          <a:lstStyle/>
          <a:p>
            <a:r>
              <a:rPr lang="en-US" b="1" i="1" dirty="0"/>
              <a:t>September 16, 2021</a:t>
            </a:r>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5931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9C60923C-6AE6-4F1B-9A1E-43C06D810296}"/>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COMMENTS?</a:t>
            </a:r>
          </a:p>
        </p:txBody>
      </p:sp>
      <p:sp>
        <p:nvSpPr>
          <p:cNvPr id="9" name="Footer Placeholder 4">
            <a:extLst>
              <a:ext uri="{FF2B5EF4-FFF2-40B4-BE49-F238E27FC236}">
                <a16:creationId xmlns:a16="http://schemas.microsoft.com/office/drawing/2014/main" id="{B6E92EFC-8DF1-40D7-876C-05F227C58F16}"/>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4" name="Slide Number Placeholder 5">
            <a:extLst>
              <a:ext uri="{FF2B5EF4-FFF2-40B4-BE49-F238E27FC236}">
                <a16:creationId xmlns:a16="http://schemas.microsoft.com/office/drawing/2014/main" id="{CFD7CB0F-CE13-4CF8-A080-99C16588BBC0}"/>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3">
            <a:extLst>
              <a:ext uri="{FF2B5EF4-FFF2-40B4-BE49-F238E27FC236}">
                <a16:creationId xmlns:a16="http://schemas.microsoft.com/office/drawing/2014/main" id="{9F181E1D-4854-491A-B501-BF8121D5E34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16314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464657" y="812801"/>
            <a:ext cx="10038365" cy="3962400"/>
          </a:xfrm>
        </p:spPr>
        <p:txBody>
          <a:bodyPr>
            <a:normAutofit/>
          </a:bodyPr>
          <a:lstStyle/>
          <a:p>
            <a:pPr lvl="0"/>
            <a:r>
              <a:rPr lang="en-US" sz="5400" dirty="0"/>
              <a:t>SG-3335: Alert the operator when a travel time is double (or some other ratio) the free flow travel time </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normAutofit fontScale="92500" lnSpcReduction="20000"/>
          </a:bodyPr>
          <a:lstStyle/>
          <a:p>
            <a:endParaRPr lang="en-US" dirty="0"/>
          </a:p>
          <a:p>
            <a:endParaRPr lang="en-US" dirty="0"/>
          </a:p>
          <a:p>
            <a:r>
              <a:rPr lang="en-US" dirty="0"/>
              <a:t>Carla Holmes / Tucker Brown</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6546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1146593"/>
            <a:ext cx="10238849" cy="3026085"/>
          </a:xfrm>
          <a:prstGeom prst="rect">
            <a:avLst/>
          </a:prstGeom>
          <a:noFill/>
        </p:spPr>
        <p:txBody>
          <a:bodyPr wrap="square" rtlCol="0">
            <a:spAutoFit/>
          </a:bodyPr>
          <a:lstStyle/>
          <a:p>
            <a:pPr marL="285750" lvl="1" indent="-285750">
              <a:lnSpc>
                <a:spcPct val="110000"/>
              </a:lnSpc>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SunGuide will generate an alert when travel times rise above a configurable threshold based on historical data.</a:t>
            </a:r>
          </a:p>
          <a:p>
            <a:pPr marL="285750" lvl="1" indent="-285750">
              <a:lnSpc>
                <a:spcPct val="110000"/>
              </a:lnSpc>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Historical data is based on average travel times for that hour from a configurable number of days of data for that TVT link.</a:t>
            </a:r>
          </a:p>
        </p:txBody>
      </p:sp>
      <p:sp>
        <p:nvSpPr>
          <p:cNvPr id="11" name="Footer Placeholder 4">
            <a:extLst>
              <a:ext uri="{FF2B5EF4-FFF2-40B4-BE49-F238E27FC236}">
                <a16:creationId xmlns:a16="http://schemas.microsoft.com/office/drawing/2014/main" id="{AAD67AB1-BAF2-4F36-A76F-8068604B75A1}"/>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71A362C8-4AAA-4DB7-99CC-13D76170197A}"/>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5736DFA4-5B95-48CE-9756-297922FFE6C7}"/>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428218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pic>
        <p:nvPicPr>
          <p:cNvPr id="13" name="Picture 12">
            <a:extLst>
              <a:ext uri="{FF2B5EF4-FFF2-40B4-BE49-F238E27FC236}">
                <a16:creationId xmlns:a16="http://schemas.microsoft.com/office/drawing/2014/main" id="{D776E5B8-322C-4D11-8980-08427052C1AE}"/>
              </a:ext>
            </a:extLst>
          </p:cNvPr>
          <p:cNvPicPr>
            <a:picLocks noChangeAspect="1"/>
          </p:cNvPicPr>
          <p:nvPr/>
        </p:nvPicPr>
        <p:blipFill rotWithShape="1">
          <a:blip r:embed="rId2"/>
          <a:srcRect t="980"/>
          <a:stretch/>
        </p:blipFill>
        <p:spPr>
          <a:xfrm>
            <a:off x="1872761" y="926744"/>
            <a:ext cx="7986053" cy="5274579"/>
          </a:xfrm>
          <a:prstGeom prst="rect">
            <a:avLst/>
          </a:prstGeom>
        </p:spPr>
      </p:pic>
      <p:sp>
        <p:nvSpPr>
          <p:cNvPr id="14" name="Footer Placeholder 4">
            <a:extLst>
              <a:ext uri="{FF2B5EF4-FFF2-40B4-BE49-F238E27FC236}">
                <a16:creationId xmlns:a16="http://schemas.microsoft.com/office/drawing/2014/main" id="{7791A435-FA9A-4CA3-9E98-70283A87098E}"/>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5" name="Slide Number Placeholder 5">
            <a:extLst>
              <a:ext uri="{FF2B5EF4-FFF2-40B4-BE49-F238E27FC236}">
                <a16:creationId xmlns:a16="http://schemas.microsoft.com/office/drawing/2014/main" id="{27382915-D9C3-4BB3-8D9F-E38FBAE2C9A1}"/>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 name="Date Placeholder 3">
            <a:extLst>
              <a:ext uri="{FF2B5EF4-FFF2-40B4-BE49-F238E27FC236}">
                <a16:creationId xmlns:a16="http://schemas.microsoft.com/office/drawing/2014/main" id="{D7DE0F77-28B3-4E3C-BE25-3C28CF9EE31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88318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917993"/>
            <a:ext cx="10007073" cy="5349157"/>
          </a:xfrm>
          <a:prstGeom prst="rect">
            <a:avLst/>
          </a:prstGeom>
          <a:noFill/>
        </p:spPr>
        <p:txBody>
          <a:bodyPr wrap="square" rtlCol="0">
            <a:spAutoFit/>
          </a:bodyPr>
          <a:lstStyle>
            <a:defPPr>
              <a:defRPr lang="en-US"/>
            </a:defPPr>
            <a:lvl2pPr marL="285750" lvl="1" indent="-285750">
              <a:spcBef>
                <a:spcPct val="20000"/>
              </a:spcBef>
              <a:buClr>
                <a:schemeClr val="accent1">
                  <a:lumMod val="75000"/>
                </a:schemeClr>
              </a:buClr>
              <a:buSzPct val="145000"/>
              <a:buFont typeface="Arial" panose="020B0604020202020204" pitchFamily="34" charset="0"/>
              <a:buChar char="•"/>
              <a:defRPr sz="3200"/>
            </a:lvl2pPr>
          </a:lstStyle>
          <a:p>
            <a:pPr lvl="1"/>
            <a:r>
              <a:rPr lang="en-US" dirty="0"/>
              <a:t>Should the alert and recovery thresholds be  configurable for different days of the week?</a:t>
            </a:r>
          </a:p>
          <a:p>
            <a:pPr marL="914400" lvl="1" indent="-457200">
              <a:lnSpc>
                <a:spcPct val="110000"/>
              </a:lnSpc>
              <a:buSzPct val="100000"/>
              <a:buFont typeface="Wingdings" panose="05000000000000000000" pitchFamily="2" charset="2"/>
              <a:buChar char="§"/>
              <a:defRPr/>
            </a:pPr>
            <a:r>
              <a:rPr lang="en-US" sz="2800" dirty="0"/>
              <a:t>Specific days?</a:t>
            </a:r>
          </a:p>
          <a:p>
            <a:pPr marL="914400" lvl="1" indent="-457200">
              <a:lnSpc>
                <a:spcPct val="110000"/>
              </a:lnSpc>
              <a:buSzPct val="100000"/>
              <a:buFont typeface="Wingdings" panose="05000000000000000000" pitchFamily="2" charset="2"/>
              <a:buChar char="§"/>
              <a:defRPr/>
            </a:pPr>
            <a:r>
              <a:rPr lang="en-US" sz="2800" dirty="0"/>
              <a:t>Weekends versus weekdays?</a:t>
            </a:r>
          </a:p>
          <a:p>
            <a:pPr lvl="1"/>
            <a:r>
              <a:rPr lang="en-US" dirty="0"/>
              <a:t>Enhancement was developed using median speeds. The median of each lane is found, then the lanes are averaged together to generate travel times. Are there any reports or other systems this methodology may conflict with?</a:t>
            </a:r>
          </a:p>
          <a:p>
            <a:pPr lvl="1"/>
            <a:r>
              <a:rPr lang="en-US" dirty="0"/>
              <a:t>Are there any operational considerations when using this methodology? </a:t>
            </a:r>
          </a:p>
        </p:txBody>
      </p:sp>
      <p:sp>
        <p:nvSpPr>
          <p:cNvPr id="10" name="Footer Placeholder 4">
            <a:extLst>
              <a:ext uri="{FF2B5EF4-FFF2-40B4-BE49-F238E27FC236}">
                <a16:creationId xmlns:a16="http://schemas.microsoft.com/office/drawing/2014/main" id="{E68DFDA8-0C16-42BF-A530-6CCFA912921B}"/>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FF6D268D-93A1-40A5-B3BF-A5E171DDA7EA}"/>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598B3EF9-84BF-4962-8A3C-910317BD05DA}"/>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357439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9C60923C-6AE6-4F1B-9A1E-43C06D810296}"/>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COMMENTS?</a:t>
            </a:r>
          </a:p>
        </p:txBody>
      </p:sp>
      <p:sp>
        <p:nvSpPr>
          <p:cNvPr id="9" name="Footer Placeholder 4">
            <a:extLst>
              <a:ext uri="{FF2B5EF4-FFF2-40B4-BE49-F238E27FC236}">
                <a16:creationId xmlns:a16="http://schemas.microsoft.com/office/drawing/2014/main" id="{B6E92EFC-8DF1-40D7-876C-05F227C58F16}"/>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4" name="Slide Number Placeholder 5">
            <a:extLst>
              <a:ext uri="{FF2B5EF4-FFF2-40B4-BE49-F238E27FC236}">
                <a16:creationId xmlns:a16="http://schemas.microsoft.com/office/drawing/2014/main" id="{CFD7CB0F-CE13-4CF8-A080-99C16588BBC0}"/>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3">
            <a:extLst>
              <a:ext uri="{FF2B5EF4-FFF2-40B4-BE49-F238E27FC236}">
                <a16:creationId xmlns:a16="http://schemas.microsoft.com/office/drawing/2014/main" id="{9F181E1D-4854-491A-B501-BF8121D5E34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87446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464657" y="1473199"/>
            <a:ext cx="10038365" cy="3048001"/>
          </a:xfrm>
        </p:spPr>
        <p:txBody>
          <a:bodyPr>
            <a:normAutofit/>
          </a:bodyPr>
          <a:lstStyle/>
          <a:p>
            <a:pPr lvl="0"/>
            <a:r>
              <a:rPr lang="en-US" sz="5400" dirty="0"/>
              <a:t>SG-5278: Blank Out Signs Integration</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normAutofit fontScale="92500" lnSpcReduction="20000"/>
          </a:bodyPr>
          <a:lstStyle/>
          <a:p>
            <a:r>
              <a:rPr lang="en-US" dirty="0"/>
              <a:t>  </a:t>
            </a:r>
          </a:p>
          <a:p>
            <a:endParaRPr lang="en-US" dirty="0"/>
          </a:p>
          <a:p>
            <a:r>
              <a:rPr lang="en-US" dirty="0"/>
              <a:t>Carla Holmes / Tucker Brown</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279321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8" name="TextBox 7">
            <a:extLst>
              <a:ext uri="{FF2B5EF4-FFF2-40B4-BE49-F238E27FC236}">
                <a16:creationId xmlns:a16="http://schemas.microsoft.com/office/drawing/2014/main" id="{D3169DF3-675A-445A-A1B4-04B2224FCAF5}"/>
              </a:ext>
            </a:extLst>
          </p:cNvPr>
          <p:cNvSpPr txBox="1"/>
          <p:nvPr/>
        </p:nvSpPr>
        <p:spPr>
          <a:xfrm>
            <a:off x="1495951" y="1172523"/>
            <a:ext cx="10007072" cy="1077218"/>
          </a:xfrm>
          <a:prstGeom prst="rect">
            <a:avLst/>
          </a:prstGeom>
          <a:noFill/>
        </p:spPr>
        <p:txBody>
          <a:bodyPr wrap="square" rtlCol="0">
            <a:spAutoFit/>
          </a:bodyPr>
          <a:lstStyle/>
          <a:p>
            <a:pPr marL="285750" lvl="1" indent="-285750">
              <a:spcBef>
                <a:spcPct val="20000"/>
              </a:spcBef>
              <a:buClr>
                <a:schemeClr val="accent1">
                  <a:lumMod val="75000"/>
                </a:schemeClr>
              </a:buClr>
              <a:buSzPct val="145000"/>
              <a:buFont typeface="Arial" panose="020B0604020202020204" pitchFamily="34" charset="0"/>
              <a:buChar char="•"/>
              <a:defRPr/>
            </a:pPr>
            <a:r>
              <a:rPr lang="en-US" sz="3200" dirty="0"/>
              <a:t>This enhancement will add BOS Response Plans to SunGuide.</a:t>
            </a:r>
          </a:p>
        </p:txBody>
      </p:sp>
      <p:pic>
        <p:nvPicPr>
          <p:cNvPr id="3" name="Picture 2">
            <a:extLst>
              <a:ext uri="{FF2B5EF4-FFF2-40B4-BE49-F238E27FC236}">
                <a16:creationId xmlns:a16="http://schemas.microsoft.com/office/drawing/2014/main" id="{83D923EE-D507-4090-B805-71AEA7E7BDE8}"/>
              </a:ext>
            </a:extLst>
          </p:cNvPr>
          <p:cNvPicPr>
            <a:picLocks noChangeAspect="1"/>
          </p:cNvPicPr>
          <p:nvPr/>
        </p:nvPicPr>
        <p:blipFill rotWithShape="1">
          <a:blip r:embed="rId2"/>
          <a:srcRect l="1096" t="1336" r="428" b="13808"/>
          <a:stretch/>
        </p:blipFill>
        <p:spPr>
          <a:xfrm>
            <a:off x="2535544" y="2362164"/>
            <a:ext cx="7991350" cy="3921174"/>
          </a:xfrm>
          <a:prstGeom prst="rect">
            <a:avLst/>
          </a:prstGeom>
        </p:spPr>
      </p:pic>
      <p:sp>
        <p:nvSpPr>
          <p:cNvPr id="10" name="Footer Placeholder 4">
            <a:extLst>
              <a:ext uri="{FF2B5EF4-FFF2-40B4-BE49-F238E27FC236}">
                <a16:creationId xmlns:a16="http://schemas.microsoft.com/office/drawing/2014/main" id="{92412CF0-F5AA-4FB2-8454-120F2B25775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3A0FF7EE-8214-4266-9D91-601299F619F4}"/>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8E9C6792-66F8-4B7C-BAE2-9D5987C2BD9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53570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1133893"/>
            <a:ext cx="10696050" cy="5208477"/>
          </a:xfrm>
          <a:prstGeom prst="rect">
            <a:avLst/>
          </a:prstGeom>
          <a:noFill/>
        </p:spPr>
        <p:txBody>
          <a:bodyPr wrap="square" rtlCol="0">
            <a:spAutoFit/>
          </a:bodyPr>
          <a:lstStyle>
            <a:defPPr>
              <a:defRPr lang="en-US"/>
            </a:defPPr>
            <a:lvl2pPr marL="285750" lvl="1" indent="-285750">
              <a:spcBef>
                <a:spcPct val="20000"/>
              </a:spcBef>
              <a:buClr>
                <a:schemeClr val="accent1">
                  <a:lumMod val="75000"/>
                </a:schemeClr>
              </a:buClr>
              <a:buSzPct val="145000"/>
              <a:buFont typeface="Arial" panose="020B0604020202020204" pitchFamily="34" charset="0"/>
              <a:buChar char="•"/>
              <a:defRPr sz="3200"/>
            </a:lvl2pPr>
          </a:lstStyle>
          <a:p>
            <a:pPr lvl="1"/>
            <a:r>
              <a:rPr lang="en-US" dirty="0"/>
              <a:t>We are coordinating with the FLATIS Support Team</a:t>
            </a:r>
            <a:r>
              <a:rPr lang="en-US"/>
              <a:t>, but also </a:t>
            </a:r>
            <a:r>
              <a:rPr lang="en-US" dirty="0"/>
              <a:t>wanted to get SSUG input and operational perspective on the following questions:</a:t>
            </a:r>
          </a:p>
          <a:p>
            <a:pPr marL="914400" lvl="1" indent="-457200">
              <a:lnSpc>
                <a:spcPct val="110000"/>
              </a:lnSpc>
              <a:buSzPct val="100000"/>
              <a:buFont typeface="Wingdings" panose="05000000000000000000" pitchFamily="2" charset="2"/>
              <a:buChar char="§"/>
              <a:defRPr/>
            </a:pPr>
            <a:r>
              <a:rPr lang="en-US" sz="2800" dirty="0"/>
              <a:t>Should Blank Out Sign messages be reported on FL-511?</a:t>
            </a:r>
          </a:p>
          <a:p>
            <a:pPr marL="914400" lvl="1" indent="-457200">
              <a:lnSpc>
                <a:spcPct val="110000"/>
              </a:lnSpc>
              <a:buSzPct val="100000"/>
              <a:buFont typeface="Wingdings" panose="05000000000000000000" pitchFamily="2" charset="2"/>
              <a:buChar char="§"/>
              <a:defRPr/>
            </a:pPr>
            <a:r>
              <a:rPr lang="en-US" sz="2800" dirty="0"/>
              <a:t>If so, how do you recommend they be displayed?</a:t>
            </a:r>
          </a:p>
          <a:p>
            <a:pPr marL="914400" lvl="1" indent="-457200">
              <a:lnSpc>
                <a:spcPct val="110000"/>
              </a:lnSpc>
              <a:buSzPct val="100000"/>
              <a:buFont typeface="Wingdings" panose="05000000000000000000" pitchFamily="2" charset="2"/>
              <a:buChar char="§"/>
              <a:defRPr/>
            </a:pPr>
            <a:r>
              <a:rPr lang="en-US" sz="2800" dirty="0"/>
              <a:t>What operational scenarios do you foresee where FL-511 reporting would be beneficial?</a:t>
            </a:r>
          </a:p>
          <a:p>
            <a:pPr marL="914400" lvl="1" indent="-457200">
              <a:lnSpc>
                <a:spcPct val="110000"/>
              </a:lnSpc>
              <a:buSzPct val="100000"/>
              <a:buFont typeface="Wingdings" panose="05000000000000000000" pitchFamily="2" charset="2"/>
              <a:buChar char="§"/>
              <a:defRPr/>
            </a:pPr>
            <a:r>
              <a:rPr lang="en-US" sz="2800" dirty="0"/>
              <a:t>The “featureStatus” property (Dark, Right-turn only, etc.) is configurable as free text. Is this something we want to standardize?</a:t>
            </a:r>
          </a:p>
        </p:txBody>
      </p:sp>
      <p:sp>
        <p:nvSpPr>
          <p:cNvPr id="10" name="Footer Placeholder 4">
            <a:extLst>
              <a:ext uri="{FF2B5EF4-FFF2-40B4-BE49-F238E27FC236}">
                <a16:creationId xmlns:a16="http://schemas.microsoft.com/office/drawing/2014/main" id="{88985F80-0C1F-40A4-B843-9E082750C76C}"/>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4FB3AC28-2304-4993-96EB-B182A4B4AD9C}"/>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CF1B35CD-B0BC-4A34-AF54-F9A234B86588}"/>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316885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9C60923C-6AE6-4F1B-9A1E-43C06D810296}"/>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COMMENTS?</a:t>
            </a:r>
          </a:p>
        </p:txBody>
      </p:sp>
      <p:sp>
        <p:nvSpPr>
          <p:cNvPr id="9" name="Footer Placeholder 4">
            <a:extLst>
              <a:ext uri="{FF2B5EF4-FFF2-40B4-BE49-F238E27FC236}">
                <a16:creationId xmlns:a16="http://schemas.microsoft.com/office/drawing/2014/main" id="{B6E92EFC-8DF1-40D7-876C-05F227C58F16}"/>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4" name="Slide Number Placeholder 5">
            <a:extLst>
              <a:ext uri="{FF2B5EF4-FFF2-40B4-BE49-F238E27FC236}">
                <a16:creationId xmlns:a16="http://schemas.microsoft.com/office/drawing/2014/main" id="{CFD7CB0F-CE13-4CF8-A080-99C16588BBC0}"/>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3">
            <a:extLst>
              <a:ext uri="{FF2B5EF4-FFF2-40B4-BE49-F238E27FC236}">
                <a16:creationId xmlns:a16="http://schemas.microsoft.com/office/drawing/2014/main" id="{9F181E1D-4854-491A-B501-BF8121D5E34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25423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2432374"/>
            <a:ext cx="10421655" cy="2176117"/>
          </a:xfrm>
        </p:spPr>
        <p:txBody>
          <a:bodyPr>
            <a:noAutofit/>
          </a:bodyPr>
          <a:lstStyle/>
          <a:p>
            <a:pPr>
              <a:spcBef>
                <a:spcPts val="1200"/>
              </a:spcBef>
            </a:pPr>
            <a:r>
              <a:rPr lang="en-US" sz="4800" b="1" dirty="0"/>
              <a:t>a.k.a. </a:t>
            </a:r>
            <a:r>
              <a:rPr lang="en-US" sz="7200" b="1" dirty="0"/>
              <a:t>“The Big F.A.T. SSUG” </a:t>
            </a:r>
            <a:r>
              <a:rPr lang="en-US" sz="4800" b="1" dirty="0"/>
              <a:t>Questions from SunGuide 8.1 </a:t>
            </a:r>
            <a:br>
              <a:rPr lang="en-US" sz="4800" b="1" dirty="0"/>
            </a:br>
            <a:r>
              <a:rPr lang="en-US" sz="4800" b="1" dirty="0"/>
              <a:t>Factory Acceptance Testing</a:t>
            </a:r>
            <a:endParaRPr lang="en-US" sz="5400" dirty="0"/>
          </a:p>
        </p:txBody>
      </p:sp>
      <p:sp>
        <p:nvSpPr>
          <p:cNvPr id="4" name="Subtitle 3"/>
          <p:cNvSpPr>
            <a:spLocks noGrp="1"/>
          </p:cNvSpPr>
          <p:nvPr>
            <p:ph type="subTitle" idx="1"/>
          </p:nvPr>
        </p:nvSpPr>
        <p:spPr>
          <a:xfrm>
            <a:off x="4523774" y="5035137"/>
            <a:ext cx="6987645" cy="848427"/>
          </a:xfrm>
        </p:spPr>
        <p:txBody>
          <a:bodyPr/>
          <a:lstStyle/>
          <a:p>
            <a:r>
              <a:rPr lang="en-US" b="1" i="1" dirty="0"/>
              <a:t>September 16, 2021</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0768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464657" y="1473199"/>
            <a:ext cx="10038365" cy="2616199"/>
          </a:xfrm>
        </p:spPr>
        <p:txBody>
          <a:bodyPr>
            <a:normAutofit/>
          </a:bodyPr>
          <a:lstStyle/>
          <a:p>
            <a:pPr lvl="0"/>
            <a:r>
              <a:rPr lang="en-US" sz="5400" dirty="0"/>
              <a:t> SG-4209: Use polyline instead of a single point for road closures</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normAutofit fontScale="92500" lnSpcReduction="20000"/>
          </a:bodyPr>
          <a:lstStyle/>
          <a:p>
            <a:endParaRPr lang="en-US" dirty="0"/>
          </a:p>
          <a:p>
            <a:endParaRPr lang="en-US" dirty="0"/>
          </a:p>
          <a:p>
            <a:r>
              <a:rPr lang="en-US" dirty="0"/>
              <a:t>Carla Holmes / Tucker Brown</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250942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8" name="TextBox 7">
            <a:extLst>
              <a:ext uri="{FF2B5EF4-FFF2-40B4-BE49-F238E27FC236}">
                <a16:creationId xmlns:a16="http://schemas.microsoft.com/office/drawing/2014/main" id="{D3169DF3-675A-445A-A1B4-04B2224FCAF5}"/>
              </a:ext>
            </a:extLst>
          </p:cNvPr>
          <p:cNvSpPr txBox="1"/>
          <p:nvPr/>
        </p:nvSpPr>
        <p:spPr>
          <a:xfrm>
            <a:off x="1495951" y="1148073"/>
            <a:ext cx="10007072" cy="1148648"/>
          </a:xfrm>
          <a:prstGeom prst="rect">
            <a:avLst/>
          </a:prstGeom>
          <a:noFill/>
        </p:spPr>
        <p:txBody>
          <a:bodyPr wrap="square" rtlCol="0">
            <a:spAutoFit/>
          </a:bodyPr>
          <a:lstStyle/>
          <a:p>
            <a:pPr marL="285750" lvl="1" indent="-285750">
              <a:lnSpc>
                <a:spcPct val="110000"/>
              </a:lnSpc>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SunGuide will allow tracking and reporting of closures with multiple locations included.</a:t>
            </a:r>
          </a:p>
        </p:txBody>
      </p:sp>
      <p:pic>
        <p:nvPicPr>
          <p:cNvPr id="10" name="Picture 9">
            <a:extLst>
              <a:ext uri="{FF2B5EF4-FFF2-40B4-BE49-F238E27FC236}">
                <a16:creationId xmlns:a16="http://schemas.microsoft.com/office/drawing/2014/main" id="{369C74A1-9FEA-45CD-A350-98D28100B84E}"/>
              </a:ext>
            </a:extLst>
          </p:cNvPr>
          <p:cNvPicPr>
            <a:picLocks noChangeAspect="1"/>
          </p:cNvPicPr>
          <p:nvPr/>
        </p:nvPicPr>
        <p:blipFill rotWithShape="1">
          <a:blip r:embed="rId2"/>
          <a:srcRect t="22236"/>
          <a:stretch/>
        </p:blipFill>
        <p:spPr>
          <a:xfrm>
            <a:off x="2572280" y="2264036"/>
            <a:ext cx="6638772" cy="4047864"/>
          </a:xfrm>
          <a:prstGeom prst="rect">
            <a:avLst/>
          </a:prstGeom>
        </p:spPr>
      </p:pic>
      <p:sp>
        <p:nvSpPr>
          <p:cNvPr id="11" name="Footer Placeholder 4">
            <a:extLst>
              <a:ext uri="{FF2B5EF4-FFF2-40B4-BE49-F238E27FC236}">
                <a16:creationId xmlns:a16="http://schemas.microsoft.com/office/drawing/2014/main" id="{5575F184-36D0-400D-A187-E5D5E683D551}"/>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2F8C7CBA-A6F7-4082-A292-E91C154F72B4}"/>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2182F79E-EBEF-4241-A699-7B2124DAE1A3}"/>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3560624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pic>
        <p:nvPicPr>
          <p:cNvPr id="3" name="Picture 2">
            <a:extLst>
              <a:ext uri="{FF2B5EF4-FFF2-40B4-BE49-F238E27FC236}">
                <a16:creationId xmlns:a16="http://schemas.microsoft.com/office/drawing/2014/main" id="{38B7FA33-2C02-4ED0-BDE5-CF7085CB8B55}"/>
              </a:ext>
            </a:extLst>
          </p:cNvPr>
          <p:cNvPicPr>
            <a:picLocks noChangeAspect="1"/>
          </p:cNvPicPr>
          <p:nvPr/>
        </p:nvPicPr>
        <p:blipFill rotWithShape="1">
          <a:blip r:embed="rId2"/>
          <a:srcRect l="952" t="1398" r="1382" b="2284"/>
          <a:stretch/>
        </p:blipFill>
        <p:spPr>
          <a:xfrm>
            <a:off x="2692400" y="850127"/>
            <a:ext cx="6781800" cy="5335802"/>
          </a:xfrm>
          <a:prstGeom prst="rect">
            <a:avLst/>
          </a:prstGeom>
        </p:spPr>
      </p:pic>
      <p:sp>
        <p:nvSpPr>
          <p:cNvPr id="11" name="Footer Placeholder 4">
            <a:extLst>
              <a:ext uri="{FF2B5EF4-FFF2-40B4-BE49-F238E27FC236}">
                <a16:creationId xmlns:a16="http://schemas.microsoft.com/office/drawing/2014/main" id="{C340AD63-E419-424E-B3D8-6C1F9DFF06B3}"/>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4" name="Slide Number Placeholder 5">
            <a:extLst>
              <a:ext uri="{FF2B5EF4-FFF2-40B4-BE49-F238E27FC236}">
                <a16:creationId xmlns:a16="http://schemas.microsoft.com/office/drawing/2014/main" id="{35AB0E1C-8536-4597-A37E-F834EDDAE69D}"/>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3">
            <a:extLst>
              <a:ext uri="{FF2B5EF4-FFF2-40B4-BE49-F238E27FC236}">
                <a16:creationId xmlns:a16="http://schemas.microsoft.com/office/drawing/2014/main" id="{B01B2DA0-2C2C-411B-A99D-E9BFAF7A8683}"/>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58310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171A66AE-746A-4BDF-A724-9A1C9DFF24D4}"/>
              </a:ext>
            </a:extLst>
          </p:cNvPr>
          <p:cNvPicPr>
            <a:picLocks noChangeAspect="1"/>
          </p:cNvPicPr>
          <p:nvPr/>
        </p:nvPicPr>
        <p:blipFill>
          <a:blip r:embed="rId2"/>
          <a:stretch>
            <a:fillRect/>
          </a:stretch>
        </p:blipFill>
        <p:spPr>
          <a:xfrm>
            <a:off x="2572279" y="866270"/>
            <a:ext cx="6804277" cy="5335053"/>
          </a:xfrm>
          <a:prstGeom prst="rect">
            <a:avLst/>
          </a:prstGeom>
        </p:spPr>
      </p:pic>
      <p:sp>
        <p:nvSpPr>
          <p:cNvPr id="12" name="Oval 11">
            <a:extLst>
              <a:ext uri="{FF2B5EF4-FFF2-40B4-BE49-F238E27FC236}">
                <a16:creationId xmlns:a16="http://schemas.microsoft.com/office/drawing/2014/main" id="{F6067B1A-3259-4B1D-B5CE-A8B8C8949680}"/>
              </a:ext>
            </a:extLst>
          </p:cNvPr>
          <p:cNvSpPr/>
          <p:nvPr/>
        </p:nvSpPr>
        <p:spPr>
          <a:xfrm>
            <a:off x="2572279" y="3530600"/>
            <a:ext cx="2774421" cy="889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E136BBE-5DC4-4B9E-8409-982E77540A59}"/>
              </a:ext>
            </a:extLst>
          </p:cNvPr>
          <p:cNvSpPr/>
          <p:nvPr/>
        </p:nvSpPr>
        <p:spPr>
          <a:xfrm>
            <a:off x="2559579" y="1066800"/>
            <a:ext cx="2774421" cy="889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B1BE3755-DE5F-4318-996C-0E5FA2D083FB}"/>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5" name="Slide Number Placeholder 5">
            <a:extLst>
              <a:ext uri="{FF2B5EF4-FFF2-40B4-BE49-F238E27FC236}">
                <a16:creationId xmlns:a16="http://schemas.microsoft.com/office/drawing/2014/main" id="{692A53C2-4A4D-43DF-9040-765CEEE21866}"/>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 name="Date Placeholder 3">
            <a:extLst>
              <a:ext uri="{FF2B5EF4-FFF2-40B4-BE49-F238E27FC236}">
                <a16:creationId xmlns:a16="http://schemas.microsoft.com/office/drawing/2014/main" id="{CAC28D9E-FCF8-4915-B4CE-05C27354A411}"/>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47963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1171993"/>
            <a:ext cx="10238849" cy="4819781"/>
          </a:xfrm>
          <a:prstGeom prst="rect">
            <a:avLst/>
          </a:prstGeom>
          <a:noFill/>
        </p:spPr>
        <p:txBody>
          <a:bodyPr wrap="square" rtlCol="0">
            <a:spAutoFit/>
          </a:bodyPr>
          <a:lstStyle>
            <a:defPPr>
              <a:defRPr lang="en-US"/>
            </a:defPPr>
            <a:lvl2pPr marL="285750" lvl="1" indent="-285750">
              <a:spcBef>
                <a:spcPct val="20000"/>
              </a:spcBef>
              <a:buClr>
                <a:schemeClr val="accent1">
                  <a:lumMod val="75000"/>
                </a:schemeClr>
              </a:buClr>
              <a:buSzPct val="145000"/>
              <a:buFont typeface="Arial" panose="020B0604020202020204" pitchFamily="34" charset="0"/>
              <a:buChar char="•"/>
              <a:defRPr sz="3200"/>
            </a:lvl2pPr>
          </a:lstStyle>
          <a:p>
            <a:pPr lvl="1"/>
            <a:r>
              <a:rPr lang="en-US" dirty="0"/>
              <a:t>Could there be issues with having the Distance and Mile Marker fields in the Event Location and Has Congestion dialogs, but not in the Has Closure dialog?</a:t>
            </a:r>
          </a:p>
          <a:p>
            <a:pPr lvl="1"/>
            <a:r>
              <a:rPr lang="en-US" dirty="0"/>
              <a:t>Is the Distance field in the Has Congestion dialog ever used by Operators? For what scenarios is it, or could it be, used?</a:t>
            </a:r>
          </a:p>
          <a:p>
            <a:pPr lvl="1"/>
            <a:r>
              <a:rPr lang="en-US" dirty="0"/>
              <a:t>If not, could it be removed from the Has Congestion dialog?</a:t>
            </a:r>
          </a:p>
          <a:p>
            <a:pPr lvl="1"/>
            <a:r>
              <a:rPr lang="en-US" dirty="0"/>
              <a:t>Should this field also be included in the Has Closure dialog?</a:t>
            </a:r>
          </a:p>
        </p:txBody>
      </p:sp>
      <p:sp>
        <p:nvSpPr>
          <p:cNvPr id="11" name="Footer Placeholder 4">
            <a:extLst>
              <a:ext uri="{FF2B5EF4-FFF2-40B4-BE49-F238E27FC236}">
                <a16:creationId xmlns:a16="http://schemas.microsoft.com/office/drawing/2014/main" id="{3C77F02C-3763-408C-8653-2736DBA1AD6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70E3A231-0BE6-4ED9-96A7-AB59A2D1A2BE}"/>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608C0548-EBCA-4440-A1AD-9B16CDAA97BD}"/>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562553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506FE917-6195-457F-9E35-2C224EBB1FA1}"/>
              </a:ext>
            </a:extLst>
          </p:cNvPr>
          <p:cNvPicPr>
            <a:picLocks noChangeAspect="1"/>
          </p:cNvPicPr>
          <p:nvPr/>
        </p:nvPicPr>
        <p:blipFill>
          <a:blip r:embed="rId2"/>
          <a:stretch>
            <a:fillRect/>
          </a:stretch>
        </p:blipFill>
        <p:spPr>
          <a:xfrm>
            <a:off x="1595120" y="1036675"/>
            <a:ext cx="8709229" cy="5164648"/>
          </a:xfrm>
          <a:prstGeom prst="rect">
            <a:avLst/>
          </a:prstGeom>
        </p:spPr>
      </p:pic>
      <p:sp>
        <p:nvSpPr>
          <p:cNvPr id="11" name="Oval 10">
            <a:extLst>
              <a:ext uri="{FF2B5EF4-FFF2-40B4-BE49-F238E27FC236}">
                <a16:creationId xmlns:a16="http://schemas.microsoft.com/office/drawing/2014/main" id="{D4E36A6E-0570-4616-BE3C-14DB83471D73}"/>
              </a:ext>
            </a:extLst>
          </p:cNvPr>
          <p:cNvSpPr/>
          <p:nvPr/>
        </p:nvSpPr>
        <p:spPr>
          <a:xfrm>
            <a:off x="4997980" y="2184400"/>
            <a:ext cx="5306370" cy="889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F961828C-6851-4FF1-9709-AC15BC07A0DA}"/>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3" name="Slide Number Placeholder 5">
            <a:extLst>
              <a:ext uri="{FF2B5EF4-FFF2-40B4-BE49-F238E27FC236}">
                <a16:creationId xmlns:a16="http://schemas.microsoft.com/office/drawing/2014/main" id="{E8DD682F-A3B5-4126-A88C-122604C3D635}"/>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Date Placeholder 3">
            <a:extLst>
              <a:ext uri="{FF2B5EF4-FFF2-40B4-BE49-F238E27FC236}">
                <a16:creationId xmlns:a16="http://schemas.microsoft.com/office/drawing/2014/main" id="{20AB1C1F-3332-4E33-A97B-447516E63BBB}"/>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80674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0911874-B771-48F9-8202-DE39070E6B0F}"/>
              </a:ext>
            </a:extLst>
          </p:cNvPr>
          <p:cNvPicPr>
            <a:picLocks noChangeAspect="1"/>
          </p:cNvPicPr>
          <p:nvPr/>
        </p:nvPicPr>
        <p:blipFill rotWithShape="1">
          <a:blip r:embed="rId2"/>
          <a:srcRect l="1198" t="15000" r="1346" b="4487"/>
          <a:stretch/>
        </p:blipFill>
        <p:spPr>
          <a:xfrm>
            <a:off x="2091625" y="1044844"/>
            <a:ext cx="7839587" cy="5156479"/>
          </a:xfrm>
          <a:prstGeom prst="rect">
            <a:avLst/>
          </a:prstGeom>
        </p:spPr>
      </p:pic>
      <p:sp>
        <p:nvSpPr>
          <p:cNvPr id="8" name="Footer Placeholder 4">
            <a:extLst>
              <a:ext uri="{FF2B5EF4-FFF2-40B4-BE49-F238E27FC236}">
                <a16:creationId xmlns:a16="http://schemas.microsoft.com/office/drawing/2014/main" id="{B6E1C936-6DAF-4DF1-A461-4E27649C8D58}"/>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0" name="Slide Number Placeholder 5">
            <a:extLst>
              <a:ext uri="{FF2B5EF4-FFF2-40B4-BE49-F238E27FC236}">
                <a16:creationId xmlns:a16="http://schemas.microsoft.com/office/drawing/2014/main" id="{32EF1F1E-C840-462C-B0A4-AFEF1455E0D4}"/>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Date Placeholder 3">
            <a:extLst>
              <a:ext uri="{FF2B5EF4-FFF2-40B4-BE49-F238E27FC236}">
                <a16:creationId xmlns:a16="http://schemas.microsoft.com/office/drawing/2014/main" id="{8482CE9F-AAC3-436A-B408-208AD105E867}"/>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2691545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57850" y="1273593"/>
            <a:ext cx="10556350" cy="3736407"/>
          </a:xfrm>
          <a:prstGeom prst="rect">
            <a:avLst/>
          </a:prstGeom>
          <a:noFill/>
        </p:spPr>
        <p:txBody>
          <a:bodyPr wrap="square" rtlCol="0">
            <a:spAutoFit/>
          </a:bodyPr>
          <a:lstStyle>
            <a:defPPr>
              <a:defRPr lang="en-US"/>
            </a:defPPr>
            <a:lvl2pPr marL="285750" lvl="1" indent="-285750">
              <a:spcBef>
                <a:spcPct val="20000"/>
              </a:spcBef>
              <a:buClr>
                <a:schemeClr val="accent1">
                  <a:lumMod val="75000"/>
                </a:schemeClr>
              </a:buClr>
              <a:buSzPct val="145000"/>
              <a:buFont typeface="Arial" panose="020B0604020202020204" pitchFamily="34" charset="0"/>
              <a:buChar char="•"/>
              <a:defRPr sz="3200"/>
            </a:lvl2pPr>
          </a:lstStyle>
          <a:p>
            <a:pPr lvl="1"/>
            <a:r>
              <a:rPr lang="en-US" dirty="0"/>
              <a:t>The Has Closure checkbox will only be clickable to open the Has Closure dialog if there is a lane blockage entered. </a:t>
            </a:r>
          </a:p>
          <a:p>
            <a:pPr lvl="1"/>
            <a:r>
              <a:rPr lang="en-US" dirty="0"/>
              <a:t>Lane blockage does not have to show all travel lanes blocked, but unless at least one travel lane is shown as being blocked, the Has Closure checkbox will be grayed out.</a:t>
            </a:r>
          </a:p>
          <a:p>
            <a:pPr lvl="1"/>
            <a:r>
              <a:rPr lang="en-US" dirty="0"/>
              <a:t>If a specific lane is not blocked, one will have to be checked “artificially” to allow the Has Closure dialog to be opened.</a:t>
            </a:r>
          </a:p>
        </p:txBody>
      </p:sp>
      <p:sp>
        <p:nvSpPr>
          <p:cNvPr id="10" name="Footer Placeholder 4">
            <a:extLst>
              <a:ext uri="{FF2B5EF4-FFF2-40B4-BE49-F238E27FC236}">
                <a16:creationId xmlns:a16="http://schemas.microsoft.com/office/drawing/2014/main" id="{F80D1806-54FD-442D-8791-AACCA3A2DFA8}"/>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F46605A1-5121-455C-A998-E5D650287785}"/>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94355979-995D-4FD1-BBE3-51BF63AAF9C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40000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57850" y="1171993"/>
            <a:ext cx="10238849" cy="4968411"/>
          </a:xfrm>
          <a:prstGeom prst="rect">
            <a:avLst/>
          </a:prstGeom>
          <a:noFill/>
        </p:spPr>
        <p:txBody>
          <a:bodyPr wrap="square" rtlCol="0">
            <a:spAutoFit/>
          </a:bodyPr>
          <a:lstStyle>
            <a:defPPr>
              <a:defRPr lang="en-US"/>
            </a:defPPr>
            <a:lvl2pPr marL="285750" lvl="1" indent="-285750">
              <a:spcBef>
                <a:spcPct val="20000"/>
              </a:spcBef>
              <a:buClr>
                <a:schemeClr val="accent1">
                  <a:lumMod val="75000"/>
                </a:schemeClr>
              </a:buClr>
              <a:buSzPct val="145000"/>
              <a:buFont typeface="Arial" panose="020B0604020202020204" pitchFamily="34" charset="0"/>
              <a:buChar char="•"/>
              <a:defRPr sz="3200"/>
            </a:lvl2pPr>
          </a:lstStyle>
          <a:p>
            <a:pPr lvl="1"/>
            <a:r>
              <a:rPr lang="en-US" dirty="0"/>
              <a:t>Since a closure is indicated, should all lanes be shown as blocked?</a:t>
            </a:r>
          </a:p>
          <a:p>
            <a:pPr lvl="1"/>
            <a:r>
              <a:rPr lang="en-US" dirty="0"/>
              <a:t>Should the lane blockage requirement be eliminated?</a:t>
            </a:r>
          </a:p>
          <a:p>
            <a:pPr lvl="1"/>
            <a:r>
              <a:rPr lang="en-US" dirty="0"/>
              <a:t>Are there operational reasons for an event to have a closure without any specific lanes being blocked, such as:</a:t>
            </a:r>
          </a:p>
          <a:p>
            <a:pPr marL="914400" lvl="1" indent="-457200">
              <a:lnSpc>
                <a:spcPct val="110000"/>
              </a:lnSpc>
              <a:buSzPct val="100000"/>
              <a:buFont typeface="Wingdings" panose="05000000000000000000" pitchFamily="2" charset="2"/>
              <a:buChar char="§"/>
              <a:defRPr/>
            </a:pPr>
            <a:r>
              <a:rPr lang="en-US" sz="2800" dirty="0"/>
              <a:t>Planned Special Event?</a:t>
            </a:r>
          </a:p>
          <a:p>
            <a:pPr marL="914400" lvl="1" indent="-457200">
              <a:lnSpc>
                <a:spcPct val="110000"/>
              </a:lnSpc>
              <a:buSzPct val="100000"/>
              <a:buFont typeface="Wingdings" panose="05000000000000000000" pitchFamily="2" charset="2"/>
              <a:buChar char="§"/>
              <a:defRPr/>
            </a:pPr>
            <a:r>
              <a:rPr lang="en-US" sz="2800" dirty="0"/>
              <a:t>Presidential Motorcade?</a:t>
            </a:r>
          </a:p>
          <a:p>
            <a:pPr marL="914400" lvl="1" indent="-457200">
              <a:lnSpc>
                <a:spcPct val="110000"/>
              </a:lnSpc>
              <a:buSzPct val="100000"/>
              <a:buFont typeface="Wingdings" panose="05000000000000000000" pitchFamily="2" charset="2"/>
              <a:buChar char="§"/>
              <a:defRPr/>
            </a:pPr>
            <a:r>
              <a:rPr lang="en-US" sz="2800" dirty="0"/>
              <a:t>Police Activity?</a:t>
            </a:r>
          </a:p>
          <a:p>
            <a:pPr marL="914400" lvl="1" indent="-457200">
              <a:lnSpc>
                <a:spcPct val="110000"/>
              </a:lnSpc>
              <a:buSzPct val="100000"/>
              <a:buFont typeface="Wingdings" panose="05000000000000000000" pitchFamily="2" charset="2"/>
              <a:buChar char="§"/>
              <a:defRPr/>
            </a:pPr>
            <a:r>
              <a:rPr lang="en-US" sz="2800" dirty="0"/>
              <a:t>Others?</a:t>
            </a:r>
          </a:p>
        </p:txBody>
      </p:sp>
      <p:sp>
        <p:nvSpPr>
          <p:cNvPr id="10" name="Footer Placeholder 4">
            <a:extLst>
              <a:ext uri="{FF2B5EF4-FFF2-40B4-BE49-F238E27FC236}">
                <a16:creationId xmlns:a16="http://schemas.microsoft.com/office/drawing/2014/main" id="{A243A40B-91A2-48BA-9183-D2B449832CEA}"/>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72A6F0DE-FD40-40A9-9416-9A770C80B42C}"/>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67585C30-BCF9-4268-9278-6767258A3F14}"/>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245561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33235E8-B45E-4A1A-8640-B7515F56829F}"/>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COMMENTS?</a:t>
            </a:r>
          </a:p>
        </p:txBody>
      </p:sp>
      <p:sp>
        <p:nvSpPr>
          <p:cNvPr id="7" name="Footer Placeholder 4">
            <a:extLst>
              <a:ext uri="{FF2B5EF4-FFF2-40B4-BE49-F238E27FC236}">
                <a16:creationId xmlns:a16="http://schemas.microsoft.com/office/drawing/2014/main" id="{357A3670-AF48-43EF-8347-6058CE8E53CD}"/>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8" name="Slide Number Placeholder 5">
            <a:extLst>
              <a:ext uri="{FF2B5EF4-FFF2-40B4-BE49-F238E27FC236}">
                <a16:creationId xmlns:a16="http://schemas.microsoft.com/office/drawing/2014/main" id="{43A319F8-C0B0-46AA-9C73-C153F3368501}"/>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Date Placeholder 3">
            <a:extLst>
              <a:ext uri="{FF2B5EF4-FFF2-40B4-BE49-F238E27FC236}">
                <a16:creationId xmlns:a16="http://schemas.microsoft.com/office/drawing/2014/main" id="{830CB62B-7C8D-4EE9-8889-B85A6FC5EA8C}"/>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385744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WELCOME</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ATTENDEE ROLL CALL</a:t>
            </a:r>
          </a:p>
        </p:txBody>
      </p:sp>
      <p:sp>
        <p:nvSpPr>
          <p:cNvPr id="13" name="Footer Placeholder 4">
            <a:extLst>
              <a:ext uri="{FF2B5EF4-FFF2-40B4-BE49-F238E27FC236}">
                <a16:creationId xmlns:a16="http://schemas.microsoft.com/office/drawing/2014/main" id="{51F9B7BC-F029-4B28-9917-F9939A56AF87}"/>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4" name="Slide Number Placeholder 5">
            <a:extLst>
              <a:ext uri="{FF2B5EF4-FFF2-40B4-BE49-F238E27FC236}">
                <a16:creationId xmlns:a16="http://schemas.microsoft.com/office/drawing/2014/main" id="{8FCEFAFA-9E8A-421A-941B-3F306DC33D97}"/>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3">
            <a:extLst>
              <a:ext uri="{FF2B5EF4-FFF2-40B4-BE49-F238E27FC236}">
                <a16:creationId xmlns:a16="http://schemas.microsoft.com/office/drawing/2014/main" id="{C78B25C3-DFF7-4A59-8DEC-CBCECD390EB8}"/>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982359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464657" y="1473199"/>
            <a:ext cx="10038365" cy="2616199"/>
          </a:xfrm>
        </p:spPr>
        <p:txBody>
          <a:bodyPr>
            <a:normAutofit/>
          </a:bodyPr>
          <a:lstStyle/>
          <a:p>
            <a:pPr lvl="0"/>
            <a:r>
              <a:rPr lang="en-US" sz="5400" dirty="0"/>
              <a:t>SG-3800: Reporting of more accurate locations</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normAutofit fontScale="92500" lnSpcReduction="20000"/>
          </a:bodyPr>
          <a:lstStyle/>
          <a:p>
            <a:endParaRPr lang="en-US" dirty="0"/>
          </a:p>
          <a:p>
            <a:endParaRPr lang="en-US" dirty="0"/>
          </a:p>
          <a:p>
            <a:r>
              <a:rPr lang="en-US" dirty="0"/>
              <a:t>Carla Holmes / Tucker Brown</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3424028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1160773"/>
            <a:ext cx="10289649" cy="1600438"/>
          </a:xfrm>
          <a:prstGeom prst="rect">
            <a:avLst/>
          </a:prstGeom>
          <a:noFill/>
        </p:spPr>
        <p:txBody>
          <a:bodyPr wrap="square" rtlCol="0">
            <a:spAutoFit/>
          </a:bodyPr>
          <a:lstStyle/>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This enhancement will allow a more accurate event location to be set manually by an Operator or Road Ranger.</a:t>
            </a:r>
          </a:p>
          <a:p>
            <a:pPr marL="800100" lvl="1" indent="-342900">
              <a:buFont typeface="Courier New" panose="02070309020205020404" pitchFamily="49" charset="0"/>
              <a:buChar char="o"/>
              <a:defRPr/>
            </a:pPr>
            <a:endParaRPr lang="en-US" sz="2400" dirty="0"/>
          </a:p>
        </p:txBody>
      </p:sp>
      <p:pic>
        <p:nvPicPr>
          <p:cNvPr id="3" name="Picture 2">
            <a:extLst>
              <a:ext uri="{FF2B5EF4-FFF2-40B4-BE49-F238E27FC236}">
                <a16:creationId xmlns:a16="http://schemas.microsoft.com/office/drawing/2014/main" id="{51FBBE55-2237-4438-8284-C1388318A699}"/>
              </a:ext>
            </a:extLst>
          </p:cNvPr>
          <p:cNvPicPr>
            <a:picLocks noChangeAspect="1"/>
          </p:cNvPicPr>
          <p:nvPr/>
        </p:nvPicPr>
        <p:blipFill rotWithShape="1">
          <a:blip r:embed="rId2"/>
          <a:srcRect l="7261" t="20065" b="10366"/>
          <a:stretch/>
        </p:blipFill>
        <p:spPr>
          <a:xfrm>
            <a:off x="1492646" y="2487657"/>
            <a:ext cx="4603354" cy="3006369"/>
          </a:xfrm>
          <a:prstGeom prst="rect">
            <a:avLst/>
          </a:prstGeom>
        </p:spPr>
      </p:pic>
      <p:pic>
        <p:nvPicPr>
          <p:cNvPr id="12" name="Picture 11">
            <a:extLst>
              <a:ext uri="{FF2B5EF4-FFF2-40B4-BE49-F238E27FC236}">
                <a16:creationId xmlns:a16="http://schemas.microsoft.com/office/drawing/2014/main" id="{BD38C792-5E86-4718-AE44-AEBBAC41DB06}"/>
              </a:ext>
            </a:extLst>
          </p:cNvPr>
          <p:cNvPicPr>
            <a:picLocks noChangeAspect="1"/>
          </p:cNvPicPr>
          <p:nvPr/>
        </p:nvPicPr>
        <p:blipFill rotWithShape="1">
          <a:blip r:embed="rId3"/>
          <a:srcRect l="1145" t="8073"/>
          <a:stretch/>
        </p:blipFill>
        <p:spPr>
          <a:xfrm>
            <a:off x="6954307" y="2660915"/>
            <a:ext cx="4737588" cy="3023719"/>
          </a:xfrm>
          <a:prstGeom prst="rect">
            <a:avLst/>
          </a:prstGeom>
        </p:spPr>
      </p:pic>
      <p:sp>
        <p:nvSpPr>
          <p:cNvPr id="15" name="Oval 14">
            <a:extLst>
              <a:ext uri="{FF2B5EF4-FFF2-40B4-BE49-F238E27FC236}">
                <a16:creationId xmlns:a16="http://schemas.microsoft.com/office/drawing/2014/main" id="{50F3C99C-BA75-4AAB-A296-D273EAFD5FF7}"/>
              </a:ext>
            </a:extLst>
          </p:cNvPr>
          <p:cNvSpPr/>
          <p:nvPr/>
        </p:nvSpPr>
        <p:spPr>
          <a:xfrm>
            <a:off x="6578622" y="4445001"/>
            <a:ext cx="4737588" cy="13962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16424A9-2B09-4507-BC20-CF97761C22E1}"/>
              </a:ext>
            </a:extLst>
          </p:cNvPr>
          <p:cNvSpPr/>
          <p:nvPr/>
        </p:nvSpPr>
        <p:spPr>
          <a:xfrm>
            <a:off x="1000893" y="4439691"/>
            <a:ext cx="4737588" cy="13962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4">
            <a:extLst>
              <a:ext uri="{FF2B5EF4-FFF2-40B4-BE49-F238E27FC236}">
                <a16:creationId xmlns:a16="http://schemas.microsoft.com/office/drawing/2014/main" id="{5BFCE691-7ED7-4EC0-9381-C9B9423E65F6}"/>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8" name="Slide Number Placeholder 5">
            <a:extLst>
              <a:ext uri="{FF2B5EF4-FFF2-40B4-BE49-F238E27FC236}">
                <a16:creationId xmlns:a16="http://schemas.microsoft.com/office/drawing/2014/main" id="{E738A39B-964E-4E36-AE13-359CB414A391}"/>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Date Placeholder 3">
            <a:extLst>
              <a:ext uri="{FF2B5EF4-FFF2-40B4-BE49-F238E27FC236}">
                <a16:creationId xmlns:a16="http://schemas.microsoft.com/office/drawing/2014/main" id="{368F139D-B8D5-4B81-B281-DFA6B1FE111C}"/>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cxnSp>
        <p:nvCxnSpPr>
          <p:cNvPr id="4" name="Straight Connector 3">
            <a:extLst>
              <a:ext uri="{FF2B5EF4-FFF2-40B4-BE49-F238E27FC236}">
                <a16:creationId xmlns:a16="http://schemas.microsoft.com/office/drawing/2014/main" id="{0A37A751-5BB3-49CA-96D8-7AFF2FDC4A04}"/>
              </a:ext>
            </a:extLst>
          </p:cNvPr>
          <p:cNvCxnSpPr>
            <a:cxnSpLocks/>
          </p:cNvCxnSpPr>
          <p:nvPr/>
        </p:nvCxnSpPr>
        <p:spPr>
          <a:xfrm>
            <a:off x="6453521" y="2418309"/>
            <a:ext cx="0" cy="3663177"/>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669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Enhancement</a:t>
            </a: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1173473"/>
            <a:ext cx="10289649" cy="1077218"/>
          </a:xfrm>
          <a:prstGeom prst="rect">
            <a:avLst/>
          </a:prstGeom>
          <a:noFill/>
        </p:spPr>
        <p:txBody>
          <a:bodyPr wrap="square" rtlCol="0">
            <a:spAutoFit/>
          </a:bodyPr>
          <a:lstStyle/>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This enhancement will allow a more accurate event location to be set from the SPARR app.</a:t>
            </a:r>
          </a:p>
        </p:txBody>
      </p:sp>
      <p:pic>
        <p:nvPicPr>
          <p:cNvPr id="1028" name="x_img349027">
            <a:extLst>
              <a:ext uri="{FF2B5EF4-FFF2-40B4-BE49-F238E27FC236}">
                <a16:creationId xmlns:a16="http://schemas.microsoft.com/office/drawing/2014/main" id="{92DE0D56-304F-4AE6-8F7D-5F5EE60369F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08562" y="2250691"/>
            <a:ext cx="2264962" cy="40231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x_img481131">
            <a:extLst>
              <a:ext uri="{FF2B5EF4-FFF2-40B4-BE49-F238E27FC236}">
                <a16:creationId xmlns:a16="http://schemas.microsoft.com/office/drawing/2014/main" id="{EB4F5F6D-036E-414A-B713-3DB64424BE09}"/>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448347" y="2247560"/>
            <a:ext cx="2259371" cy="4023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B251CC10-47B1-4A49-A425-DDD6E7896594}"/>
              </a:ext>
            </a:extLst>
          </p:cNvPr>
          <p:cNvSpPr>
            <a:spLocks noChangeArrowheads="1"/>
          </p:cNvSpPr>
          <p:nvPr/>
        </p:nvSpPr>
        <p:spPr bwMode="auto">
          <a:xfrm>
            <a:off x="2286000" y="77009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Footer Placeholder 4">
            <a:extLst>
              <a:ext uri="{FF2B5EF4-FFF2-40B4-BE49-F238E27FC236}">
                <a16:creationId xmlns:a16="http://schemas.microsoft.com/office/drawing/2014/main" id="{0217EC80-3145-44DD-BACE-A82D613AFC5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8" name="Slide Number Placeholder 5">
            <a:extLst>
              <a:ext uri="{FF2B5EF4-FFF2-40B4-BE49-F238E27FC236}">
                <a16:creationId xmlns:a16="http://schemas.microsoft.com/office/drawing/2014/main" id="{B14C5174-3636-4221-B20C-EE29B1C8C680}"/>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Date Placeholder 3">
            <a:extLst>
              <a:ext uri="{FF2B5EF4-FFF2-40B4-BE49-F238E27FC236}">
                <a16:creationId xmlns:a16="http://schemas.microsoft.com/office/drawing/2014/main" id="{BB606C7E-5596-42AD-8DC3-8919E97413C3}"/>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626957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Questions for SSUG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1173473"/>
            <a:ext cx="10289649" cy="4044184"/>
          </a:xfrm>
          <a:prstGeom prst="rect">
            <a:avLst/>
          </a:prstGeom>
          <a:noFill/>
        </p:spPr>
        <p:txBody>
          <a:bodyPr wrap="square" rtlCol="0">
            <a:spAutoFit/>
          </a:bodyPr>
          <a:lstStyle/>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Is there an operational need for an indication on the  SPARR app if the request to set event coordinates by a Road Ranger is approved or denied by the TMC?</a:t>
            </a:r>
          </a:p>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Is there an operational need for an indication if a manual location was set by the TMC or by a Road Ranger?</a:t>
            </a:r>
          </a:p>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Is there an operational need to add the time an event location was manually set to the event chronology?</a:t>
            </a:r>
          </a:p>
        </p:txBody>
      </p:sp>
      <p:sp>
        <p:nvSpPr>
          <p:cNvPr id="10" name="Footer Placeholder 4">
            <a:extLst>
              <a:ext uri="{FF2B5EF4-FFF2-40B4-BE49-F238E27FC236}">
                <a16:creationId xmlns:a16="http://schemas.microsoft.com/office/drawing/2014/main" id="{335F2380-CADC-4A92-ADFE-2F6961E7E2A5}"/>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165610F5-9344-4323-A713-17783CE82373}"/>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BE5F4F0E-C8BD-4AFD-9B6A-17A169AA3EEF}"/>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665002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33235E8-B45E-4A1A-8640-B7515F56829F}"/>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COMMENTS?</a:t>
            </a:r>
          </a:p>
        </p:txBody>
      </p:sp>
      <p:sp>
        <p:nvSpPr>
          <p:cNvPr id="7" name="Footer Placeholder 4">
            <a:extLst>
              <a:ext uri="{FF2B5EF4-FFF2-40B4-BE49-F238E27FC236}">
                <a16:creationId xmlns:a16="http://schemas.microsoft.com/office/drawing/2014/main" id="{625A160C-AC94-470A-8D77-A5F69CEB7188}"/>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8" name="Slide Number Placeholder 5">
            <a:extLst>
              <a:ext uri="{FF2B5EF4-FFF2-40B4-BE49-F238E27FC236}">
                <a16:creationId xmlns:a16="http://schemas.microsoft.com/office/drawing/2014/main" id="{6E2701A9-46B2-4169-8782-9925316A2DD4}"/>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Date Placeholder 3">
            <a:extLst>
              <a:ext uri="{FF2B5EF4-FFF2-40B4-BE49-F238E27FC236}">
                <a16:creationId xmlns:a16="http://schemas.microsoft.com/office/drawing/2014/main" id="{3C697E2A-A903-4A1C-868F-C7DA57342465}"/>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3599653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464657" y="1473199"/>
            <a:ext cx="10038365" cy="2616199"/>
          </a:xfrm>
        </p:spPr>
        <p:txBody>
          <a:bodyPr>
            <a:normAutofit/>
          </a:bodyPr>
          <a:lstStyle/>
          <a:p>
            <a:pPr lvl="0"/>
            <a:r>
              <a:rPr lang="en-US" sz="5400" dirty="0"/>
              <a:t> Announcements</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3906919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Announcements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1160773"/>
            <a:ext cx="10530950" cy="4888389"/>
          </a:xfrm>
          <a:prstGeom prst="rect">
            <a:avLst/>
          </a:prstGeom>
          <a:noFill/>
        </p:spPr>
        <p:txBody>
          <a:bodyPr wrap="square" rtlCol="0">
            <a:spAutoFit/>
          </a:bodyPr>
          <a:lstStyle/>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Karthik Devarakonda is no longer with the SunGuide Support Team. Please contact Mark Dunthorn for assistance.</a:t>
            </a:r>
          </a:p>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SunGuide 8.0 Hotfix 5 was released on August 20</a:t>
            </a:r>
            <a:r>
              <a:rPr lang="en-US" sz="3200" baseline="30000" dirty="0"/>
              <a:t>th</a:t>
            </a:r>
            <a:r>
              <a:rPr lang="en-US" sz="3200" dirty="0"/>
              <a:t>. </a:t>
            </a:r>
          </a:p>
          <a:p>
            <a:pPr marL="914400" lvl="1" indent="-457200">
              <a:lnSpc>
                <a:spcPct val="110000"/>
              </a:lnSpc>
              <a:spcBef>
                <a:spcPct val="20000"/>
              </a:spcBef>
              <a:spcAft>
                <a:spcPts val="1200"/>
              </a:spcAft>
              <a:buClr>
                <a:schemeClr val="accent1">
                  <a:lumMod val="75000"/>
                </a:schemeClr>
              </a:buClr>
              <a:buSzPct val="100000"/>
              <a:buFont typeface="Wingdings" panose="05000000000000000000" pitchFamily="2" charset="2"/>
              <a:buChar char="§"/>
              <a:defRPr/>
            </a:pPr>
            <a:r>
              <a:rPr lang="en-US" sz="2800" dirty="0"/>
              <a:t>Several districts have already deployed. </a:t>
            </a:r>
          </a:p>
          <a:p>
            <a:pPr marL="914400" lvl="1" indent="-457200">
              <a:lnSpc>
                <a:spcPct val="110000"/>
              </a:lnSpc>
              <a:spcBef>
                <a:spcPct val="20000"/>
              </a:spcBef>
              <a:spcAft>
                <a:spcPts val="1200"/>
              </a:spcAft>
              <a:buClr>
                <a:schemeClr val="accent1">
                  <a:lumMod val="75000"/>
                </a:schemeClr>
              </a:buClr>
              <a:buSzPct val="100000"/>
              <a:buFont typeface="Wingdings" panose="05000000000000000000" pitchFamily="2" charset="2"/>
              <a:buChar char="§"/>
              <a:defRPr/>
            </a:pPr>
            <a:r>
              <a:rPr lang="en-US" sz="2800" dirty="0"/>
              <a:t>For those who have not, please email Christine Shafik to advise her of your deployment plans.</a:t>
            </a:r>
          </a:p>
          <a:p>
            <a:pPr marL="914400" lvl="1" indent="-457200">
              <a:lnSpc>
                <a:spcPct val="110000"/>
              </a:lnSpc>
              <a:spcBef>
                <a:spcPct val="20000"/>
              </a:spcBef>
              <a:spcAft>
                <a:spcPts val="1200"/>
              </a:spcAft>
              <a:buClr>
                <a:schemeClr val="accent1">
                  <a:lumMod val="75000"/>
                </a:schemeClr>
              </a:buClr>
              <a:buSzPct val="100000"/>
              <a:buFont typeface="Wingdings" panose="05000000000000000000" pitchFamily="2" charset="2"/>
              <a:buChar char="§"/>
              <a:defRPr/>
            </a:pPr>
            <a:r>
              <a:rPr lang="en-US" sz="2800" dirty="0"/>
              <a:t>As always, please let us know how we can support you before, during, or after deployment of this Hotfix.</a:t>
            </a:r>
          </a:p>
        </p:txBody>
      </p:sp>
      <p:sp>
        <p:nvSpPr>
          <p:cNvPr id="10" name="Footer Placeholder 4">
            <a:extLst>
              <a:ext uri="{FF2B5EF4-FFF2-40B4-BE49-F238E27FC236}">
                <a16:creationId xmlns:a16="http://schemas.microsoft.com/office/drawing/2014/main" id="{33C7915D-BEC1-4040-8DE7-879015D187D8}"/>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421F4AF1-3C3B-4E01-B740-26509230B5E9}"/>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79E31CAB-BE6C-4B8C-9EF1-035D230C6AD1}"/>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268841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31BCA9F7-EA25-4117-9023-20CBD2EBAED7}"/>
              </a:ext>
            </a:extLst>
          </p:cNvPr>
          <p:cNvSpPr txBox="1">
            <a:spLocks/>
          </p:cNvSpPr>
          <p:nvPr/>
        </p:nvSpPr>
        <p:spPr>
          <a:xfrm>
            <a:off x="1484310" y="1309510"/>
            <a:ext cx="10018713" cy="333374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prstClr val="black"/>
                </a:solidFill>
              </a:rPr>
              <a:t>QUESTIONS?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COMMENTS?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ADJOURN.</a:t>
            </a:r>
          </a:p>
        </p:txBody>
      </p:sp>
      <p:sp>
        <p:nvSpPr>
          <p:cNvPr id="9" name="Footer Placeholder 4">
            <a:extLst>
              <a:ext uri="{FF2B5EF4-FFF2-40B4-BE49-F238E27FC236}">
                <a16:creationId xmlns:a16="http://schemas.microsoft.com/office/drawing/2014/main" id="{3C958766-286B-4ED5-9D0D-06BB52AB3121}"/>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4" name="Slide Number Placeholder 5">
            <a:extLst>
              <a:ext uri="{FF2B5EF4-FFF2-40B4-BE49-F238E27FC236}">
                <a16:creationId xmlns:a16="http://schemas.microsoft.com/office/drawing/2014/main" id="{CDD5828F-1F2A-4F38-8CFC-7CAE8E197AD0}"/>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Date Placeholder 3">
            <a:extLst>
              <a:ext uri="{FF2B5EF4-FFF2-40B4-BE49-F238E27FC236}">
                <a16:creationId xmlns:a16="http://schemas.microsoft.com/office/drawing/2014/main" id="{B01796F4-FBAB-4897-BE5C-C94D4D68E00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251883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1464657" y="812801"/>
            <a:ext cx="10038365" cy="3962400"/>
          </a:xfrm>
        </p:spPr>
        <p:txBody>
          <a:bodyPr>
            <a:normAutofit/>
          </a:bodyPr>
          <a:lstStyle/>
          <a:p>
            <a:pPr lvl="0"/>
            <a:r>
              <a:rPr lang="en-US" sz="5400" dirty="0"/>
              <a:t>Overview of </a:t>
            </a:r>
            <a:br>
              <a:rPr lang="en-US" sz="5400" dirty="0"/>
            </a:br>
            <a:r>
              <a:rPr lang="en-US" sz="5400" dirty="0"/>
              <a:t>SunGuide 8.1 </a:t>
            </a:r>
            <a:br>
              <a:rPr lang="en-US" sz="5400" dirty="0"/>
            </a:br>
            <a:r>
              <a:rPr lang="en-US" sz="5400" dirty="0"/>
              <a:t>Factory Acceptance Testing</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normAutofit fontScale="92500" lnSpcReduction="20000"/>
          </a:bodyPr>
          <a:lstStyle/>
          <a:p>
            <a:endParaRPr lang="en-US" dirty="0"/>
          </a:p>
          <a:p>
            <a:endParaRPr lang="en-US" dirty="0"/>
          </a:p>
          <a:p>
            <a:r>
              <a:rPr lang="en-US" dirty="0"/>
              <a:t>Carla Holmes, P.E., PTOE</a:t>
            </a:r>
          </a:p>
        </p:txBody>
      </p:sp>
      <p:sp>
        <p:nvSpPr>
          <p:cNvPr id="5" name="Footer Placeholder 4">
            <a:extLst>
              <a:ext uri="{FF2B5EF4-FFF2-40B4-BE49-F238E27FC236}">
                <a16:creationId xmlns:a16="http://schemas.microsoft.com/office/drawing/2014/main" id="{77CD42D2-8FE3-4D78-8A72-F04C4B94B3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a:xfrm>
            <a:off x="11024877"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910DAE-077B-4EC1-B4AC-ABEDDF75484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382528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44E3D3-897D-4771-B4BB-0FBFC0D1A2C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SunGuide Release 8.1</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Date Placeholder 3">
            <a:extLst>
              <a:ext uri="{FF2B5EF4-FFF2-40B4-BE49-F238E27FC236}">
                <a16:creationId xmlns:a16="http://schemas.microsoft.com/office/drawing/2014/main" id="{326D4531-2D1F-4884-B9B2-8E4D0BF73C22}"/>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pic>
        <p:nvPicPr>
          <p:cNvPr id="10" name="Picture 9">
            <a:extLst>
              <a:ext uri="{FF2B5EF4-FFF2-40B4-BE49-F238E27FC236}">
                <a16:creationId xmlns:a16="http://schemas.microsoft.com/office/drawing/2014/main" id="{400E8BE4-2124-4FB5-844A-BF34B5919B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420" y="999068"/>
            <a:ext cx="10279380" cy="5169967"/>
          </a:xfrm>
          <a:prstGeom prst="rect">
            <a:avLst/>
          </a:prstGeom>
          <a:noFill/>
          <a:ln>
            <a:noFill/>
          </a:ln>
        </p:spPr>
      </p:pic>
    </p:spTree>
    <p:extLst>
      <p:ext uri="{BB962C8B-B14F-4D97-AF65-F5344CB8AC3E}">
        <p14:creationId xmlns:p14="http://schemas.microsoft.com/office/powerpoint/2010/main" val="126794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SunGuide Release 8.1 FAT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95951" y="1171993"/>
            <a:ext cx="9215582" cy="3736407"/>
          </a:xfrm>
          <a:prstGeom prst="rect">
            <a:avLst/>
          </a:prstGeom>
          <a:noFill/>
        </p:spPr>
        <p:txBody>
          <a:bodyPr wrap="square" rtlCol="0">
            <a:spAutoFit/>
          </a:bodyPr>
          <a:lstStyle/>
          <a:p>
            <a:pPr marL="285750" lvl="1" indent="-285750">
              <a:spcBef>
                <a:spcPct val="20000"/>
              </a:spcBef>
              <a:buClr>
                <a:schemeClr val="accent1">
                  <a:lumMod val="75000"/>
                </a:schemeClr>
              </a:buClr>
              <a:buSzPct val="145000"/>
              <a:buFont typeface="Arial" panose="020B0604020202020204" pitchFamily="34" charset="0"/>
              <a:buChar char="•"/>
              <a:defRPr/>
            </a:pPr>
            <a:r>
              <a:rPr lang="en-US" sz="3200" dirty="0"/>
              <a:t>FAT was conducted 8/30/21 – 9/2/21.</a:t>
            </a:r>
          </a:p>
          <a:p>
            <a:pPr marL="285750" lvl="1" indent="-285750">
              <a:spcBef>
                <a:spcPct val="20000"/>
              </a:spcBef>
              <a:buClr>
                <a:schemeClr val="accent1">
                  <a:lumMod val="75000"/>
                </a:schemeClr>
              </a:buClr>
              <a:buSzPct val="145000"/>
              <a:buFont typeface="Arial" panose="020B0604020202020204" pitchFamily="34" charset="0"/>
              <a:buChar char="•"/>
              <a:defRPr/>
            </a:pPr>
            <a:r>
              <a:rPr lang="en-US" sz="3200" dirty="0"/>
              <a:t>FDOT CO’s SunGuide Support Team participated onsite at SwRI’s facilities in San Antonio, TX, and remotely.</a:t>
            </a:r>
          </a:p>
          <a:p>
            <a:pPr marL="285750" lvl="1" indent="-285750">
              <a:spcBef>
                <a:spcPct val="20000"/>
              </a:spcBef>
              <a:buClr>
                <a:schemeClr val="accent1">
                  <a:lumMod val="75000"/>
                </a:schemeClr>
              </a:buClr>
              <a:buSzPct val="145000"/>
              <a:buFont typeface="Arial" panose="020B0604020202020204" pitchFamily="34" charset="0"/>
              <a:buChar char="•"/>
              <a:defRPr/>
            </a:pPr>
            <a:r>
              <a:rPr lang="en-US" sz="3200" dirty="0"/>
              <a:t>Operational questions were raised during FAT on a few enhancements, and we’d like to get input from SSUG Members.</a:t>
            </a:r>
          </a:p>
        </p:txBody>
      </p:sp>
      <p:sp>
        <p:nvSpPr>
          <p:cNvPr id="11" name="Footer Placeholder 4">
            <a:extLst>
              <a:ext uri="{FF2B5EF4-FFF2-40B4-BE49-F238E27FC236}">
                <a16:creationId xmlns:a16="http://schemas.microsoft.com/office/drawing/2014/main" id="{996B0AB3-EB4F-4732-AC9F-D8D07AD8A85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51405814-917F-48FE-8403-1CCF136FCACA}"/>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A23D110E-94D7-421A-BC83-D6F508F5F893}"/>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29867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SunGuide Release 8.1 FAT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2CBABE05-2BCA-4902-A795-7032B2776302}"/>
              </a:ext>
            </a:extLst>
          </p:cNvPr>
          <p:cNvSpPr txBox="1"/>
          <p:nvPr/>
        </p:nvSpPr>
        <p:spPr>
          <a:xfrm>
            <a:off x="1595120" y="1262710"/>
            <a:ext cx="10469880" cy="4893647"/>
          </a:xfrm>
          <a:prstGeom prst="rect">
            <a:avLst/>
          </a:prstGeom>
          <a:noFill/>
        </p:spPr>
        <p:txBody>
          <a:bodyPr wrap="square">
            <a:spAutoFit/>
          </a:bodyPr>
          <a:lstStyle/>
          <a:p>
            <a:pPr marL="342900" indent="-342900">
              <a:buFont typeface="Symbol" panose="05050102010706020507" pitchFamily="18" charset="2"/>
              <a:buChar char=""/>
              <a:tabLst>
                <a:tab pos="457200" algn="l"/>
              </a:tabLst>
            </a:pPr>
            <a:r>
              <a:rPr lang="en-US" sz="2400" u="sng" dirty="0">
                <a:solidFill>
                  <a:srgbClr val="0052CC"/>
                </a:solidFill>
                <a:highlight>
                  <a:srgbClr val="FFFF00"/>
                </a:highlight>
                <a:ea typeface="Calibri" panose="020F0502020204030204" pitchFamily="34" charset="0"/>
                <a:cs typeface="Times New Roman" panose="02020603050405020304" pitchFamily="18" charset="0"/>
                <a:hlinkClick r:id="rId3"/>
              </a:rPr>
              <a:t>SG-3335</a:t>
            </a:r>
            <a:r>
              <a:rPr lang="en-US" sz="2400" dirty="0">
                <a:highlight>
                  <a:srgbClr val="FFFF00"/>
                </a:highlight>
                <a:ea typeface="Calibri" panose="020F0502020204030204" pitchFamily="34" charset="0"/>
                <a:cs typeface="Times New Roman" panose="02020603050405020304" pitchFamily="18" charset="0"/>
              </a:rPr>
              <a:t> - Alert the operator when a travel time is double (or some other ratio) the free flow travel time</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4"/>
              </a:rPr>
              <a:t>SG-2510</a:t>
            </a:r>
            <a:r>
              <a:rPr lang="en-US" sz="2400" dirty="0">
                <a:effectLst/>
                <a:ea typeface="Calibri" panose="020F0502020204030204" pitchFamily="34" charset="0"/>
                <a:cs typeface="Times New Roman" panose="02020603050405020304" pitchFamily="18" charset="0"/>
              </a:rPr>
              <a:t> - Indicate removed items in Current Response Plan list prior to plan activation</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highlight>
                  <a:srgbClr val="FFFF00"/>
                </a:highlight>
                <a:ea typeface="Calibri" panose="020F0502020204030204" pitchFamily="34" charset="0"/>
                <a:cs typeface="Times New Roman" panose="02020603050405020304" pitchFamily="18" charset="0"/>
                <a:hlinkClick r:id="rId5"/>
              </a:rPr>
              <a:t>SG-4209</a:t>
            </a:r>
            <a:r>
              <a:rPr lang="en-US" sz="2400" dirty="0">
                <a:effectLst/>
                <a:highlight>
                  <a:srgbClr val="FFFF00"/>
                </a:highlight>
                <a:ea typeface="Calibri" panose="020F0502020204030204" pitchFamily="34" charset="0"/>
                <a:cs typeface="Times New Roman" panose="02020603050405020304" pitchFamily="18" charset="0"/>
              </a:rPr>
              <a:t> - Use polyline instead of a single point for road closures</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6"/>
              </a:rPr>
              <a:t>SG-4985</a:t>
            </a:r>
            <a:r>
              <a:rPr lang="en-US" sz="2400" dirty="0">
                <a:effectLst/>
                <a:ea typeface="Calibri" panose="020F0502020204030204" pitchFamily="34" charset="0"/>
                <a:cs typeface="Times New Roman" panose="02020603050405020304" pitchFamily="18" charset="0"/>
              </a:rPr>
              <a:t> - Ability to configure response plan search radius by event type</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7"/>
              </a:rPr>
              <a:t>SG-3143</a:t>
            </a:r>
            <a:r>
              <a:rPr lang="en-US" sz="2400" dirty="0">
                <a:effectLst/>
                <a:ea typeface="Calibri" panose="020F0502020204030204" pitchFamily="34" charset="0"/>
                <a:cs typeface="Times New Roman" panose="02020603050405020304" pitchFamily="18" charset="0"/>
              </a:rPr>
              <a:t> - Status Logger Filters</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8"/>
              </a:rPr>
              <a:t>SG-2364</a:t>
            </a:r>
            <a:r>
              <a:rPr lang="en-US" sz="2400" dirty="0">
                <a:effectLst/>
                <a:ea typeface="Calibri" panose="020F0502020204030204" pitchFamily="34" charset="0"/>
                <a:cs typeface="Times New Roman" panose="02020603050405020304" pitchFamily="18" charset="0"/>
              </a:rPr>
              <a:t> - Log username of user that changes device status</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9"/>
              </a:rPr>
              <a:t>SG-564</a:t>
            </a:r>
            <a:r>
              <a:rPr lang="en-US" sz="2400" dirty="0">
                <a:effectLst/>
                <a:ea typeface="Calibri" panose="020F0502020204030204" pitchFamily="34" charset="0"/>
                <a:cs typeface="Times New Roman" panose="02020603050405020304" pitchFamily="18" charset="0"/>
              </a:rPr>
              <a:t> - Remove List Options without Deleting</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10"/>
              </a:rPr>
              <a:t>SG-5065</a:t>
            </a:r>
            <a:r>
              <a:rPr lang="en-US" sz="2400" dirty="0">
                <a:effectLst/>
                <a:ea typeface="Calibri" panose="020F0502020204030204" pitchFamily="34" charset="0"/>
                <a:cs typeface="Times New Roman" panose="02020603050405020304" pitchFamily="18" charset="0"/>
              </a:rPr>
              <a:t> - Add support for authentication via Active Directory</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11"/>
              </a:rPr>
              <a:t>SG-4781</a:t>
            </a:r>
            <a:r>
              <a:rPr lang="en-US" sz="2400" dirty="0">
                <a:effectLst/>
                <a:ea typeface="Calibri" panose="020F0502020204030204" pitchFamily="34" charset="0"/>
                <a:cs typeface="Times New Roman" panose="02020603050405020304" pitchFamily="18" charset="0"/>
              </a:rPr>
              <a:t> - Request update of integrated VLC libraries</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12"/>
              </a:rPr>
              <a:t>SG-3338</a:t>
            </a:r>
            <a:r>
              <a:rPr lang="en-US" sz="2400" dirty="0">
                <a:effectLst/>
                <a:ea typeface="Calibri" panose="020F0502020204030204" pitchFamily="34" charset="0"/>
                <a:cs typeface="Times New Roman" panose="02020603050405020304" pitchFamily="18" charset="0"/>
              </a:rPr>
              <a:t> - Allow floodgates to be scheduled through SAS</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13"/>
              </a:rPr>
              <a:t>SG-3925</a:t>
            </a:r>
            <a:r>
              <a:rPr lang="en-US" sz="2400" dirty="0">
                <a:effectLst/>
                <a:ea typeface="Calibri" panose="020F0502020204030204" pitchFamily="34" charset="0"/>
                <a:cs typeface="Times New Roman" panose="02020603050405020304" pitchFamily="18" charset="0"/>
              </a:rPr>
              <a:t> - Add assigned Beat to Road Ranger information in Event Reports</a:t>
            </a:r>
          </a:p>
        </p:txBody>
      </p:sp>
      <p:sp>
        <p:nvSpPr>
          <p:cNvPr id="11" name="Footer Placeholder 4">
            <a:extLst>
              <a:ext uri="{FF2B5EF4-FFF2-40B4-BE49-F238E27FC236}">
                <a16:creationId xmlns:a16="http://schemas.microsoft.com/office/drawing/2014/main" id="{B6269789-3FA9-4A1B-98FD-B44659FC93A3}"/>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2" name="Slide Number Placeholder 5">
            <a:extLst>
              <a:ext uri="{FF2B5EF4-FFF2-40B4-BE49-F238E27FC236}">
                <a16:creationId xmlns:a16="http://schemas.microsoft.com/office/drawing/2014/main" id="{F0212DF4-2668-4638-95E4-8AF29BC0D7E1}"/>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Date Placeholder 3">
            <a:extLst>
              <a:ext uri="{FF2B5EF4-FFF2-40B4-BE49-F238E27FC236}">
                <a16:creationId xmlns:a16="http://schemas.microsoft.com/office/drawing/2014/main" id="{7A92DB2C-BD6B-43CF-A8FE-78D3BC1DE181}"/>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274369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SunGuide Release 8.1 FAT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2CBABE05-2BCA-4902-A795-7032B2776302}"/>
              </a:ext>
            </a:extLst>
          </p:cNvPr>
          <p:cNvSpPr txBox="1"/>
          <p:nvPr/>
        </p:nvSpPr>
        <p:spPr>
          <a:xfrm>
            <a:off x="1595120" y="1262710"/>
            <a:ext cx="10469880" cy="452431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3"/>
              </a:rPr>
              <a:t>SG-2493</a:t>
            </a:r>
            <a:r>
              <a:rPr lang="en-US" sz="2400" dirty="0">
                <a:effectLst/>
                <a:ea typeface="Calibri" panose="020F0502020204030204" pitchFamily="34" charset="0"/>
                <a:cs typeface="Times New Roman" panose="02020603050405020304" pitchFamily="18" charset="0"/>
              </a:rPr>
              <a:t> - Icon enhancement for Arterial DMS</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highlight>
                  <a:srgbClr val="FFFF00"/>
                </a:highlight>
                <a:ea typeface="Calibri" panose="020F0502020204030204" pitchFamily="34" charset="0"/>
                <a:cs typeface="Times New Roman" panose="02020603050405020304" pitchFamily="18" charset="0"/>
                <a:hlinkClick r:id="rId4"/>
              </a:rPr>
              <a:t>SG-5278</a:t>
            </a:r>
            <a:r>
              <a:rPr lang="en-US" sz="2400" dirty="0">
                <a:effectLst/>
                <a:highlight>
                  <a:srgbClr val="FFFF00"/>
                </a:highlight>
                <a:ea typeface="Calibri" panose="020F0502020204030204" pitchFamily="34" charset="0"/>
                <a:cs typeface="Times New Roman" panose="02020603050405020304" pitchFamily="18" charset="0"/>
              </a:rPr>
              <a:t> - Blank Out Signs Integration</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5"/>
              </a:rPr>
              <a:t>SG-5236</a:t>
            </a:r>
            <a:r>
              <a:rPr lang="en-US" sz="2400" dirty="0">
                <a:effectLst/>
                <a:ea typeface="Calibri" panose="020F0502020204030204" pitchFamily="34" charset="0"/>
                <a:cs typeface="Times New Roman" panose="02020603050405020304" pitchFamily="18" charset="0"/>
              </a:rPr>
              <a:t> - We would like a TPAS enhancement that would alarm when a space has been occupied For an extended time.</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6"/>
              </a:rPr>
              <a:t>SG-5327</a:t>
            </a:r>
            <a:r>
              <a:rPr lang="en-US" sz="2400" dirty="0">
                <a:effectLst/>
                <a:ea typeface="Calibri" panose="020F0502020204030204" pitchFamily="34" charset="0"/>
                <a:cs typeface="Times New Roman" panose="02020603050405020304" pitchFamily="18" charset="0"/>
              </a:rPr>
              <a:t> - Integrate TrafficVision video analytic alerts into SunGuide</a:t>
            </a:r>
          </a:p>
          <a:p>
            <a:pPr marL="342900" marR="0" lvl="0" indent="-342900">
              <a:spcBef>
                <a:spcPts val="0"/>
              </a:spcBef>
              <a:spcAft>
                <a:spcPts val="0"/>
              </a:spcAft>
              <a:buFont typeface="Symbol" panose="05050102010706020507" pitchFamily="18" charset="2"/>
              <a:buChar char=""/>
              <a:tabLst>
                <a:tab pos="457200" algn="l"/>
              </a:tabLst>
            </a:pPr>
            <a:r>
              <a:rPr lang="en-US" sz="2400" u="sng" dirty="0">
                <a:solidFill>
                  <a:srgbClr val="0052CC"/>
                </a:solidFill>
                <a:effectLst/>
                <a:ea typeface="Calibri" panose="020F0502020204030204" pitchFamily="34" charset="0"/>
                <a:cs typeface="Times New Roman" panose="02020603050405020304" pitchFamily="18" charset="0"/>
                <a:hlinkClick r:id="rId7"/>
              </a:rPr>
              <a:t>SG-5303</a:t>
            </a:r>
            <a:r>
              <a:rPr lang="en-US" sz="2400" dirty="0">
                <a:effectLst/>
                <a:ea typeface="Calibri" panose="020F0502020204030204" pitchFamily="34" charset="0"/>
                <a:cs typeface="Times New Roman" panose="02020603050405020304" pitchFamily="18" charset="0"/>
              </a:rPr>
              <a:t> - MH Corbin WWD Integration</a:t>
            </a:r>
          </a:p>
          <a:p>
            <a:pPr marL="0" marR="0" algn="just">
              <a:spcBef>
                <a:spcPts val="0"/>
              </a:spcBef>
              <a:spcAft>
                <a:spcPts val="0"/>
              </a:spcAft>
            </a:pPr>
            <a:endParaRPr lang="en-US" sz="2400" dirty="0">
              <a:effectLst/>
              <a:ea typeface="Times New Roman" panose="02020603050405020304" pitchFamily="18" charset="0"/>
            </a:endParaRPr>
          </a:p>
          <a:p>
            <a:pPr marL="0" marR="0" algn="just">
              <a:spcBef>
                <a:spcPts val="0"/>
              </a:spcBef>
              <a:spcAft>
                <a:spcPts val="0"/>
              </a:spcAft>
            </a:pPr>
            <a:r>
              <a:rPr lang="en-US" sz="2400" dirty="0">
                <a:effectLst/>
                <a:ea typeface="Times New Roman" panose="02020603050405020304" pitchFamily="18" charset="0"/>
              </a:rPr>
              <a:t>In addition to SunGuide 8.1 enhancements, the following SunGuide 8.0 Hotfix issues were retested:</a:t>
            </a:r>
          </a:p>
          <a:p>
            <a:pPr marL="342900" marR="0" lvl="0" indent="-342900">
              <a:spcBef>
                <a:spcPts val="0"/>
              </a:spcBef>
              <a:spcAft>
                <a:spcPts val="0"/>
              </a:spcAft>
              <a:buFont typeface="Symbol" panose="05050102010706020507" pitchFamily="18" charset="2"/>
              <a:buChar char=""/>
            </a:pPr>
            <a:r>
              <a:rPr lang="en-US" sz="2400" u="sng" dirty="0">
                <a:solidFill>
                  <a:srgbClr val="0052CC"/>
                </a:solidFill>
                <a:effectLst/>
                <a:ea typeface="Calibri" panose="020F0502020204030204" pitchFamily="34" charset="0"/>
                <a:cs typeface="Times New Roman" panose="02020603050405020304" pitchFamily="18" charset="0"/>
                <a:hlinkClick r:id="rId8"/>
              </a:rPr>
              <a:t>SG-3488</a:t>
            </a:r>
            <a:r>
              <a:rPr lang="en-US" sz="2400" dirty="0">
                <a:effectLst/>
                <a:ea typeface="Calibri" panose="020F0502020204030204" pitchFamily="34" charset="0"/>
                <a:cs typeface="Times New Roman" panose="02020603050405020304" pitchFamily="18" charset="0"/>
              </a:rPr>
              <a:t> - DMS priority in Response Plan changes all DMS sign messages</a:t>
            </a:r>
          </a:p>
          <a:p>
            <a:pPr marL="342900" marR="0" lvl="0" indent="-342900">
              <a:spcBef>
                <a:spcPts val="0"/>
              </a:spcBef>
              <a:spcAft>
                <a:spcPts val="0"/>
              </a:spcAft>
              <a:buFont typeface="Symbol" panose="05050102010706020507" pitchFamily="18" charset="2"/>
              <a:buChar char=""/>
            </a:pPr>
            <a:r>
              <a:rPr lang="en-US" sz="2400" u="sng" dirty="0">
                <a:solidFill>
                  <a:srgbClr val="0052CC"/>
                </a:solidFill>
                <a:effectLst/>
                <a:highlight>
                  <a:srgbClr val="FFFF00"/>
                </a:highlight>
                <a:ea typeface="Calibri" panose="020F0502020204030204" pitchFamily="34" charset="0"/>
                <a:cs typeface="Times New Roman" panose="02020603050405020304" pitchFamily="18" charset="0"/>
                <a:hlinkClick r:id="rId9"/>
              </a:rPr>
              <a:t>SG-3800</a:t>
            </a:r>
            <a:r>
              <a:rPr lang="en-US" sz="2400" dirty="0">
                <a:effectLst/>
                <a:highlight>
                  <a:srgbClr val="FFFF00"/>
                </a:highlight>
                <a:ea typeface="Calibri" panose="020F0502020204030204" pitchFamily="34" charset="0"/>
                <a:cs typeface="Times New Roman" panose="02020603050405020304" pitchFamily="18" charset="0"/>
              </a:rPr>
              <a:t> - Reporting of more accurate locations</a:t>
            </a:r>
          </a:p>
          <a:p>
            <a:pPr marL="342900" marR="0" lvl="0" indent="-342900">
              <a:spcBef>
                <a:spcPts val="0"/>
              </a:spcBef>
              <a:spcAft>
                <a:spcPts val="0"/>
              </a:spcAft>
              <a:buFont typeface="Symbol" panose="05050102010706020507" pitchFamily="18" charset="2"/>
              <a:buChar char=""/>
            </a:pPr>
            <a:r>
              <a:rPr lang="en-US" sz="2400" u="sng" dirty="0">
                <a:solidFill>
                  <a:srgbClr val="0052CC"/>
                </a:solidFill>
                <a:effectLst/>
                <a:ea typeface="Calibri" panose="020F0502020204030204" pitchFamily="34" charset="0"/>
                <a:cs typeface="Times New Roman" panose="02020603050405020304" pitchFamily="18" charset="0"/>
                <a:hlinkClick r:id="rId10"/>
              </a:rPr>
              <a:t>SG-4936</a:t>
            </a:r>
            <a:r>
              <a:rPr lang="en-US" sz="2400" dirty="0">
                <a:effectLst/>
                <a:ea typeface="Calibri" panose="020F0502020204030204" pitchFamily="34" charset="0"/>
                <a:cs typeface="Times New Roman" panose="02020603050405020304" pitchFamily="18" charset="0"/>
              </a:rPr>
              <a:t> - Add Roadway Filter to Monthly Performance Measures Report.</a:t>
            </a:r>
          </a:p>
        </p:txBody>
      </p:sp>
      <p:sp>
        <p:nvSpPr>
          <p:cNvPr id="10" name="Footer Placeholder 4">
            <a:extLst>
              <a:ext uri="{FF2B5EF4-FFF2-40B4-BE49-F238E27FC236}">
                <a16:creationId xmlns:a16="http://schemas.microsoft.com/office/drawing/2014/main" id="{2E61C81F-AE22-4C0D-9FAC-9F3D9711D830}"/>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4EA7206A-29F4-44B3-A268-BFFAF585A7C3}"/>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C520C53D-A880-454D-99FC-0DE4703292B6}"/>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15913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99959-0037-4A07-B97B-957509F6FF82}"/>
              </a:ext>
            </a:extLst>
          </p:cNvPr>
          <p:cNvSpPr/>
          <p:nvPr/>
        </p:nvSpPr>
        <p:spPr>
          <a:xfrm>
            <a:off x="1595120" y="142240"/>
            <a:ext cx="8061336"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a:rPr>
              <a:t>SunGuide Release 8.1 IV&amp;V</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169DF3-675A-445A-A1B4-04B2224FCAF5}"/>
              </a:ext>
            </a:extLst>
          </p:cNvPr>
          <p:cNvSpPr txBox="1"/>
          <p:nvPr/>
        </p:nvSpPr>
        <p:spPr>
          <a:xfrm>
            <a:off x="1495950" y="1173473"/>
            <a:ext cx="10530950" cy="3551742"/>
          </a:xfrm>
          <a:prstGeom prst="rect">
            <a:avLst/>
          </a:prstGeom>
          <a:noFill/>
        </p:spPr>
        <p:txBody>
          <a:bodyPr wrap="square" rtlCol="0">
            <a:spAutoFit/>
          </a:bodyPr>
          <a:lstStyle/>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FAT was completed successfully, and we are preparing for Independent Verification &amp; Validation (IV&amp;V) Testing.</a:t>
            </a:r>
          </a:p>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We are setting up systems and conducting dry-runs in preparation for IV&amp;V.</a:t>
            </a:r>
          </a:p>
          <a:p>
            <a:pPr marL="285750" lvl="1" indent="-285750">
              <a:spcBef>
                <a:spcPct val="20000"/>
              </a:spcBef>
              <a:spcAft>
                <a:spcPts val="1200"/>
              </a:spcAft>
              <a:buClr>
                <a:schemeClr val="accent1">
                  <a:lumMod val="75000"/>
                </a:schemeClr>
              </a:buClr>
              <a:buSzPct val="145000"/>
              <a:buFont typeface="Arial" panose="020B0604020202020204" pitchFamily="34" charset="0"/>
              <a:buChar char="•"/>
              <a:defRPr/>
            </a:pPr>
            <a:r>
              <a:rPr lang="en-US" sz="3200" dirty="0"/>
              <a:t>We are coordinating with districts who will be sending representatives to observe IV&amp;V. </a:t>
            </a:r>
          </a:p>
        </p:txBody>
      </p:sp>
      <p:sp>
        <p:nvSpPr>
          <p:cNvPr id="10" name="Footer Placeholder 4">
            <a:extLst>
              <a:ext uri="{FF2B5EF4-FFF2-40B4-BE49-F238E27FC236}">
                <a16:creationId xmlns:a16="http://schemas.microsoft.com/office/drawing/2014/main" id="{C8EBC686-8EB8-4C38-95F5-7D3FA0390A5D}"/>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SunGuide Software Users Group</a:t>
            </a:r>
          </a:p>
        </p:txBody>
      </p:sp>
      <p:sp>
        <p:nvSpPr>
          <p:cNvPr id="11" name="Slide Number Placeholder 5">
            <a:extLst>
              <a:ext uri="{FF2B5EF4-FFF2-40B4-BE49-F238E27FC236}">
                <a16:creationId xmlns:a16="http://schemas.microsoft.com/office/drawing/2014/main" id="{2D0FCDFA-6721-48E7-86D4-90176E303D1F}"/>
              </a:ext>
            </a:extLst>
          </p:cNvPr>
          <p:cNvSpPr>
            <a:spLocks noGrp="1"/>
          </p:cNvSpPr>
          <p:nvPr>
            <p:ph type="sldNum" sz="quarter" idx="12"/>
          </p:nvPr>
        </p:nvSpPr>
        <p:spPr>
          <a:xfrm>
            <a:off x="10951856" y="6185179"/>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Date Placeholder 3">
            <a:extLst>
              <a:ext uri="{FF2B5EF4-FFF2-40B4-BE49-F238E27FC236}">
                <a16:creationId xmlns:a16="http://schemas.microsoft.com/office/drawing/2014/main" id="{8031233F-C9CE-439E-8E5B-792AE6BBD373}"/>
              </a:ext>
            </a:extLst>
          </p:cNvPr>
          <p:cNvSpPr>
            <a:spLocks noGrp="1"/>
          </p:cNvSpPr>
          <p:nvPr>
            <p:ph type="dt" sz="half" idx="10"/>
          </p:nvPr>
        </p:nvSpPr>
        <p:spPr>
          <a:xfrm>
            <a:off x="9568533" y="6185179"/>
            <a:ext cx="1143000" cy="365125"/>
          </a:xfrm>
        </p:spPr>
        <p:txBody>
          <a:bodyPr/>
          <a:lstStyle/>
          <a:p>
            <a:pPr lvl="0">
              <a:defRPr/>
            </a:pPr>
            <a:r>
              <a:rPr lang="en-US" dirty="0">
                <a:solidFill>
                  <a:prstClr val="black"/>
                </a:solidFill>
              </a:rPr>
              <a:t>9/16/2021</a:t>
            </a:r>
          </a:p>
        </p:txBody>
      </p:sp>
    </p:spTree>
    <p:extLst>
      <p:ext uri="{BB962C8B-B14F-4D97-AF65-F5344CB8AC3E}">
        <p14:creationId xmlns:p14="http://schemas.microsoft.com/office/powerpoint/2010/main" val="1914198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E1E73C9B7D6C4392199B66728890FE" ma:contentTypeVersion="13" ma:contentTypeDescription="Create a new document." ma:contentTypeScope="" ma:versionID="d712db34d80cf6ab45f612fe64e43393">
  <xsd:schema xmlns:xsd="http://www.w3.org/2001/XMLSchema" xmlns:xs="http://www.w3.org/2001/XMLSchema" xmlns:p="http://schemas.microsoft.com/office/2006/metadata/properties" xmlns:ns3="18b2177e-c105-406d-b175-7f68ac6b13a4" xmlns:ns4="4828ddfa-2d68-4c7b-a5b4-33b8496a00d2" targetNamespace="http://schemas.microsoft.com/office/2006/metadata/properties" ma:root="true" ma:fieldsID="2ce004a0b6ef94a4f2879585a8e6675d" ns3:_="" ns4:_="">
    <xsd:import namespace="18b2177e-c105-406d-b175-7f68ac6b13a4"/>
    <xsd:import namespace="4828ddfa-2d68-4c7b-a5b4-33b8496a00d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2177e-c105-406d-b175-7f68ac6b13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28ddfa-2d68-4c7b-a5b4-33b8496a0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1E22D9-A908-46D5-9AD2-B9D16FE94F26}">
  <ds:schemaRefs>
    <ds:schemaRef ds:uri="18b2177e-c105-406d-b175-7f68ac6b13a4"/>
    <ds:schemaRef ds:uri="http://schemas.microsoft.com/office/2006/metadata/properties"/>
    <ds:schemaRef ds:uri="4828ddfa-2d68-4c7b-a5b4-33b8496a00d2"/>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C813D7B-3D00-46F7-BCDC-2F01E6010707}">
  <ds:schemaRefs>
    <ds:schemaRef ds:uri="http://schemas.microsoft.com/sharepoint/v3/contenttype/forms"/>
  </ds:schemaRefs>
</ds:datastoreItem>
</file>

<file path=customXml/itemProps3.xml><?xml version="1.0" encoding="utf-8"?>
<ds:datastoreItem xmlns:ds="http://schemas.openxmlformats.org/officeDocument/2006/customXml" ds:itemID="{9653CC21-E0D2-4EC5-9793-3980AEFD0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2177e-c105-406d-b175-7f68ac6b13a4"/>
    <ds:schemaRef ds:uri="4828ddfa-2d68-4c7b-a5b4-33b8496a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18719</TotalTime>
  <Words>1371</Words>
  <Application>Microsoft Office PowerPoint</Application>
  <PresentationFormat>Widescreen</PresentationFormat>
  <Paragraphs>247</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Symbol</vt:lpstr>
      <vt:lpstr>Wingdings</vt:lpstr>
      <vt:lpstr>Parallax</vt:lpstr>
      <vt:lpstr>SunGuide Software  Users Group Meeting</vt:lpstr>
      <vt:lpstr>a.k.a. “The Big F.A.T. SSUG” Questions from SunGuide 8.1  Factory Acceptance Testing</vt:lpstr>
      <vt:lpstr>PowerPoint Presentation</vt:lpstr>
      <vt:lpstr>Overview of  SunGuide 8.1  Factory Acceptance Testing</vt:lpstr>
      <vt:lpstr>PowerPoint Presentation</vt:lpstr>
      <vt:lpstr>PowerPoint Presentation</vt:lpstr>
      <vt:lpstr>PowerPoint Presentation</vt:lpstr>
      <vt:lpstr>PowerPoint Presentation</vt:lpstr>
      <vt:lpstr>PowerPoint Presentation</vt:lpstr>
      <vt:lpstr>PowerPoint Presentation</vt:lpstr>
      <vt:lpstr>SG-3335: Alert the operator when a travel time is double (or some other ratio) the free flow travel time </vt:lpstr>
      <vt:lpstr>PowerPoint Presentation</vt:lpstr>
      <vt:lpstr>PowerPoint Presentation</vt:lpstr>
      <vt:lpstr>PowerPoint Presentation</vt:lpstr>
      <vt:lpstr>PowerPoint Presentation</vt:lpstr>
      <vt:lpstr>SG-5278: Blank Out Signs Integration</vt:lpstr>
      <vt:lpstr>PowerPoint Presentation</vt:lpstr>
      <vt:lpstr>PowerPoint Presentation</vt:lpstr>
      <vt:lpstr>PowerPoint Presentation</vt:lpstr>
      <vt:lpstr> SG-4209: Use polyline instead of a single point for road 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SG-3800: Reporting of more accurate locations</vt:lpstr>
      <vt:lpstr>PowerPoint Presentation</vt:lpstr>
      <vt:lpstr>PowerPoint Presentation</vt:lpstr>
      <vt:lpstr>PowerPoint Presentation</vt:lpstr>
      <vt:lpstr>PowerPoint Presentation</vt:lpstr>
      <vt:lpstr> Announcements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 Board Meeting</dc:title>
  <dc:creator>Moser, Kelli</dc:creator>
  <cp:lastModifiedBy>Carla Holmes</cp:lastModifiedBy>
  <cp:revision>769</cp:revision>
  <cp:lastPrinted>2015-01-14T21:03:00Z</cp:lastPrinted>
  <dcterms:created xsi:type="dcterms:W3CDTF">2014-08-07T17:38:39Z</dcterms:created>
  <dcterms:modified xsi:type="dcterms:W3CDTF">2021-09-16T19:26:45Z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0x01010049E1E73C9B7D6C4392199B66728890FE</vt:lpwstr>
  </property>
</Properties>
</file>