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570" r:id="rId2"/>
    <p:sldId id="575" r:id="rId3"/>
    <p:sldId id="1018" r:id="rId4"/>
    <p:sldId id="1019" r:id="rId5"/>
    <p:sldId id="560" r:id="rId6"/>
    <p:sldId id="1020" r:id="rId7"/>
    <p:sldId id="1021" r:id="rId8"/>
    <p:sldId id="1029" r:id="rId9"/>
    <p:sldId id="1022" r:id="rId10"/>
    <p:sldId id="1023" r:id="rId11"/>
    <p:sldId id="1024" r:id="rId12"/>
    <p:sldId id="1025" r:id="rId13"/>
    <p:sldId id="1026" r:id="rId14"/>
    <p:sldId id="1027" r:id="rId15"/>
    <p:sldId id="1028" r:id="rId16"/>
    <p:sldId id="1015" r:id="rId17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2E4D6C5-0CE4-4519-88E3-556790433D2A}">
          <p14:sldIdLst>
            <p14:sldId id="570"/>
            <p14:sldId id="575"/>
            <p14:sldId id="1018"/>
            <p14:sldId id="1019"/>
            <p14:sldId id="560"/>
            <p14:sldId id="1020"/>
            <p14:sldId id="1021"/>
            <p14:sldId id="1029"/>
            <p14:sldId id="1022"/>
            <p14:sldId id="1023"/>
            <p14:sldId id="1024"/>
            <p14:sldId id="1025"/>
            <p14:sldId id="1026"/>
            <p14:sldId id="1027"/>
            <p14:sldId id="1028"/>
            <p14:sldId id="101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36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8C1323F-DBC2-7928-4D72-BFD92E0121A7}" name="Brown, Tucker" initials="BT" userId="S::Tucker.Brown@datasys.swri.edu::376a8cc3-1ea3-4656-b1c5-49cbe529c2be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lay P. Packard" initials="CPP" lastIdx="7" clrIdx="0">
    <p:extLst>
      <p:ext uri="{19B8F6BF-5375-455C-9EA6-DF929625EA0E}">
        <p15:presenceInfo xmlns:p15="http://schemas.microsoft.com/office/powerpoint/2012/main" userId="S-1-5-21-2940023445-2052603907-4043798523-1169" providerId="AD"/>
      </p:ext>
    </p:extLst>
  </p:cmAuthor>
  <p:cmAuthor id="2" name="Moser, Kelli" initials="KDM" lastIdx="0" clrIdx="1"/>
  <p:cmAuthor id="3" name="Carla Holmes" initials="CH" lastIdx="26" clrIdx="2">
    <p:extLst>
      <p:ext uri="{19B8F6BF-5375-455C-9EA6-DF929625EA0E}">
        <p15:presenceInfo xmlns:p15="http://schemas.microsoft.com/office/powerpoint/2012/main" userId="S::carla.holmes@greshamsmith.com::63659360-a344-4139-81ff-eba22c698b61" providerId="AD"/>
      </p:ext>
    </p:extLst>
  </p:cmAuthor>
  <p:cmAuthor id="4" name="Brown, Tucker" initials="BT" lastIdx="10" clrIdx="3">
    <p:extLst>
      <p:ext uri="{19B8F6BF-5375-455C-9EA6-DF929625EA0E}">
        <p15:presenceInfo xmlns:p15="http://schemas.microsoft.com/office/powerpoint/2012/main" userId="S::Tucker.Brown@datasys.swri.edu::376a8cc3-1ea3-4656-b1c5-49cbe529c2b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0000"/>
    <a:srgbClr val="1B396F"/>
    <a:srgbClr val="1F4283"/>
    <a:srgbClr val="0502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1" autoAdjust="0"/>
    <p:restoredTop sz="86410"/>
  </p:normalViewPr>
  <p:slideViewPr>
    <p:cSldViewPr snapToGrid="0">
      <p:cViewPr varScale="1">
        <p:scale>
          <a:sx n="71" d="100"/>
          <a:sy n="71" d="100"/>
        </p:scale>
        <p:origin x="749" y="58"/>
      </p:cViewPr>
      <p:guideLst>
        <p:guide orient="horz" pos="2136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6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2962" y="0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FFFFC65B-9DB3-447A-B124-A738FD9C8185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2962" y="9119173"/>
            <a:ext cx="3170583" cy="480388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24B06F28-850F-4070-BAFD-8C1D8F86B5E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8871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53" tIns="48327" rIns="96653" bIns="48327" rtlCol="0"/>
          <a:lstStyle>
            <a:lvl1pPr algn="r">
              <a:defRPr sz="1200"/>
            </a:lvl1pPr>
          </a:lstStyle>
          <a:p>
            <a:fld id="{6382BCBC-BC1F-49FF-9795-0DF8221B8526}" type="datetimeFigureOut">
              <a:rPr lang="en-US" smtClean="0"/>
              <a:pPr/>
              <a:t>2/22/2022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3" tIns="48327" rIns="96653" bIns="4832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53" tIns="48327" rIns="96653" bIns="4832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53" tIns="48327" rIns="96653" bIns="48327" rtlCol="0" anchor="b"/>
          <a:lstStyle>
            <a:lvl1pPr algn="r">
              <a:defRPr sz="1200"/>
            </a:lvl1pPr>
          </a:lstStyle>
          <a:p>
            <a:fld id="{7224070D-343A-41A8-B8E1-34F3348194F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768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6151628"/>
            <a:ext cx="4324044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6185179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61567"/>
            <a:ext cx="1143000" cy="365125"/>
          </a:xfrm>
        </p:spPr>
        <p:txBody>
          <a:bodyPr/>
          <a:lstStyle/>
          <a:p>
            <a:r>
              <a:rPr lang="en-US" dirty="0"/>
              <a:t>05/11/2015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10951856" y="6161567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2572279" y="6161567"/>
            <a:ext cx="7084177" cy="365125"/>
          </a:xfrm>
        </p:spPr>
        <p:txBody>
          <a:bodyPr/>
          <a:lstStyle/>
          <a:p>
            <a:r>
              <a:rPr lang="en-US" dirty="0"/>
              <a:t>Change Management Board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732656" y="6201323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2279" y="6201323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51856" y="6201323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9732656" y="6181445"/>
            <a:ext cx="11430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2279" y="6181445"/>
            <a:ext cx="7084177" cy="365125"/>
          </a:xfrm>
        </p:spPr>
        <p:txBody>
          <a:bodyPr/>
          <a:lstStyle/>
          <a:p>
            <a:pPr>
              <a:defRPr/>
            </a:pPr>
            <a:r>
              <a:rPr lang="en-US" dirty="0"/>
              <a:t>Change Management Board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951856" y="618144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Change Management Board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  <a:solidFill>
            <a:srgbClr val="C00000"/>
          </a:solidFill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grpFill/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1B396F"/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0000"/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rgbClr val="1F4283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6151628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05/11/2015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6151628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Change Management Board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151628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4" name="Picture 2" descr="image001"/>
          <p:cNvPicPr>
            <a:picLocks noChangeAspect="1" noChangeArrowheads="1"/>
          </p:cNvPicPr>
          <p:nvPr userDrawn="1"/>
        </p:nvPicPr>
        <p:blipFill rotWithShape="1"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0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9764" y="2432374"/>
            <a:ext cx="10421655" cy="2176117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</a:pPr>
            <a:r>
              <a:rPr lang="en-US" sz="7200" b="1" dirty="0"/>
              <a:t>SunGuide Software </a:t>
            </a:r>
            <a:br>
              <a:rPr lang="en-US" sz="7200" b="1" dirty="0"/>
            </a:br>
            <a:r>
              <a:rPr lang="en-US" sz="7200" b="1" dirty="0"/>
              <a:t>Users Group Meeting</a:t>
            </a:r>
            <a:endParaRPr lang="en-US" sz="5400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4523774" y="5035137"/>
            <a:ext cx="6987645" cy="848427"/>
          </a:xfrm>
        </p:spPr>
        <p:txBody>
          <a:bodyPr/>
          <a:lstStyle/>
          <a:p>
            <a:r>
              <a:rPr lang="en-US" b="1" i="1" dirty="0"/>
              <a:t>February 24, 2022</a:t>
            </a:r>
          </a:p>
        </p:txBody>
      </p:sp>
      <p:pic>
        <p:nvPicPr>
          <p:cNvPr id="7" name="Picture 2" descr="image001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1" t="3985" r="1890" b="4407"/>
          <a:stretch/>
        </p:blipFill>
        <p:spPr bwMode="auto">
          <a:xfrm>
            <a:off x="9823450" y="0"/>
            <a:ext cx="2260600" cy="1047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EFDFB"/>
              </a:clrFrom>
              <a:clrTo>
                <a:srgbClr val="FEFDFB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00" y="-95285"/>
            <a:ext cx="1500808" cy="1365319"/>
          </a:xfrm>
          <a:prstGeom prst="rect">
            <a:avLst/>
          </a:prstGeom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3141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SG-6193 – Enhance the Contact section in SunGuide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</p:spTree>
    <p:extLst>
      <p:ext uri="{BB962C8B-B14F-4D97-AF65-F5344CB8AC3E}">
        <p14:creationId xmlns:p14="http://schemas.microsoft.com/office/powerpoint/2010/main" val="16792935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72757" y="1148161"/>
            <a:ext cx="1000707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Contacts in the Event Details dialog allow selection of an agency, but not a specific contact. 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endParaRPr lang="en-US" sz="28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Allow selection of a stored contact.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Continue to allow manually typed contacts.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Would be the same as the Responders grid.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endParaRPr lang="en-US" sz="28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B3F22D4-646D-469A-828A-A76A91696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61692" y="2655669"/>
            <a:ext cx="4705350" cy="1247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2899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2111444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SG-6201 – Add EM audit events </a:t>
            </a:r>
            <a:br>
              <a:rPr lang="en-US" sz="5400" dirty="0"/>
            </a:br>
            <a:r>
              <a:rPr lang="en-US" sz="5400" dirty="0"/>
              <a:t>to DAR XML feed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</p:spTree>
    <p:extLst>
      <p:ext uri="{BB962C8B-B14F-4D97-AF65-F5344CB8AC3E}">
        <p14:creationId xmlns:p14="http://schemas.microsoft.com/office/powerpoint/2010/main" val="885255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64130" y="1079150"/>
            <a:ext cx="1034384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Event updates are sent through the DAR interface to RITIS and other 3</a:t>
            </a:r>
            <a:r>
              <a:rPr lang="en-US" sz="2800" baseline="30000" dirty="0"/>
              <a:t>rd</a:t>
            </a:r>
            <a:r>
              <a:rPr lang="en-US" sz="2800" dirty="0"/>
              <a:t> parties.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Once the event is closed and no longer in cache, changes (audits) are not sent through the DAR interface. </a:t>
            </a:r>
          </a:p>
          <a:p>
            <a:pPr>
              <a:defRPr/>
            </a:pPr>
            <a:endParaRPr lang="en-US" sz="32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Add a subscription to the system to receive updates based on event audits.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Would NOT go out to everyone, only users that need it.</a:t>
            </a:r>
          </a:p>
          <a:p>
            <a:pPr marL="1257300" lvl="2" indent="-342900">
              <a:buFont typeface="Arial" panose="020B0604020202020204" pitchFamily="34" charset="0"/>
              <a:buChar char="•"/>
              <a:defRPr/>
            </a:pPr>
            <a:r>
              <a:rPr lang="en-US" sz="2400" dirty="0"/>
              <a:t>Map would not get these, as it would not be needed.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endParaRPr lang="en-US" sz="24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</p:spTree>
    <p:extLst>
      <p:ext uri="{BB962C8B-B14F-4D97-AF65-F5344CB8AC3E}">
        <p14:creationId xmlns:p14="http://schemas.microsoft.com/office/powerpoint/2010/main" val="8149634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1245091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841044"/>
            <a:ext cx="10018713" cy="5496535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ANNOUNCEMENTS?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ADJOURN.</a:t>
            </a:r>
          </a:p>
        </p:txBody>
      </p:sp>
    </p:spTree>
    <p:extLst>
      <p:ext uri="{BB962C8B-B14F-4D97-AF65-F5344CB8AC3E}">
        <p14:creationId xmlns:p14="http://schemas.microsoft.com/office/powerpoint/2010/main" val="538385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543141" y="2498993"/>
            <a:ext cx="4728207" cy="3517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2A9327EB-1A00-4612-BB7F-6E9F9AD472D4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WELCOME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ATTENDEE ROLL CALL</a:t>
            </a:r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8D2D56B3-36E4-4105-B5A5-ACE30B29F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B43CA17-C645-4E83-82A8-2B73958FE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561" y="4286357"/>
            <a:ext cx="7559695" cy="1127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359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SG-6189 – TPS - Send </a:t>
            </a:r>
            <a:br>
              <a:rPr lang="en-US" sz="5400" dirty="0"/>
            </a:br>
            <a:r>
              <a:rPr lang="en-US" sz="5400" dirty="0"/>
              <a:t>Corrected Availability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</p:spTree>
    <p:extLst>
      <p:ext uri="{BB962C8B-B14F-4D97-AF65-F5344CB8AC3E}">
        <p14:creationId xmlns:p14="http://schemas.microsoft.com/office/powerpoint/2010/main" val="721660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 and 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672757" y="1148161"/>
            <a:ext cx="1000707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Current Behavior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TPS area “Corrected Availability” is available on all areas.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User who modified the count is not logged.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Enhancement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Allow the administrator to select a flag on each area to allow sending Corrected Availability.</a:t>
            </a:r>
          </a:p>
          <a:p>
            <a:pPr marL="914400" lvl="1" indent="-457200">
              <a:buFont typeface="Wingdings" panose="05000000000000000000" pitchFamily="2" charset="2"/>
              <a:buChar char="§"/>
              <a:defRPr/>
            </a:pPr>
            <a:r>
              <a:rPr lang="en-US" sz="2800" dirty="0"/>
              <a:t>Archive the username of the user who changes Corrected Availability.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</p:spTree>
    <p:extLst>
      <p:ext uri="{BB962C8B-B14F-4D97-AF65-F5344CB8AC3E}">
        <p14:creationId xmlns:p14="http://schemas.microsoft.com/office/powerpoint/2010/main" val="2121658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3885498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2EE8B-5057-4799-ADA7-A7D461C969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4657" y="1473199"/>
            <a:ext cx="10038365" cy="2616199"/>
          </a:xfrm>
        </p:spPr>
        <p:txBody>
          <a:bodyPr>
            <a:normAutofit/>
          </a:bodyPr>
          <a:lstStyle/>
          <a:p>
            <a:r>
              <a:rPr lang="en-US" sz="5400" dirty="0"/>
              <a:t>SG-5682 – Wrong Way Driver response plan's location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03A56A-ADD4-4AC9-89D9-55E6B76963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/>
          </a:p>
          <a:p>
            <a:endParaRPr lang="en-US" dirty="0"/>
          </a:p>
          <a:p>
            <a:r>
              <a:rPr lang="en-US" dirty="0"/>
              <a:t>Tucker Brown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CD42D2-8FE3-4D78-8A72-F04C4B94B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60590-B658-48F3-8AEC-482018F5A0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7910DAE-077B-4EC1-B4AC-ABEDDF7548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</p:spTree>
    <p:extLst>
      <p:ext uri="{BB962C8B-B14F-4D97-AF65-F5344CB8AC3E}">
        <p14:creationId xmlns:p14="http://schemas.microsoft.com/office/powerpoint/2010/main" val="3061749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Current Behavior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500229" y="1152140"/>
            <a:ext cx="102481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WWD events are treated as an area event for emails in response plans, with no specific location.</a:t>
            </a:r>
          </a:p>
          <a:p>
            <a:pPr marL="342900" indent="-342900">
              <a:buFont typeface="Courier New" panose="02070309020205020404" pitchFamily="49" charset="0"/>
              <a:buChar char="o"/>
              <a:defRPr/>
            </a:pPr>
            <a:endParaRPr lang="en-US" sz="3200" dirty="0"/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9BC4FF0-B920-42F7-A75B-4E425AE7F3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7842" y="2233690"/>
            <a:ext cx="7738614" cy="462994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A26C3F54-E11A-46D1-847C-5345076BDDE4}"/>
              </a:ext>
            </a:extLst>
          </p:cNvPr>
          <p:cNvSpPr/>
          <p:nvPr/>
        </p:nvSpPr>
        <p:spPr>
          <a:xfrm>
            <a:off x="7306574" y="2829464"/>
            <a:ext cx="750498" cy="27604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096F20E-5A67-459F-9C6B-999CB84EB4EE}"/>
              </a:ext>
            </a:extLst>
          </p:cNvPr>
          <p:cNvSpPr/>
          <p:nvPr/>
        </p:nvSpPr>
        <p:spPr>
          <a:xfrm>
            <a:off x="1917842" y="5332138"/>
            <a:ext cx="782226" cy="112904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5678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44E3D3-897D-4771-B4BB-0FBFC0D1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E8E112-B7AA-4BE2-B375-509AE7BE1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B99959-0037-4A07-B97B-957509F6FF82}"/>
              </a:ext>
            </a:extLst>
          </p:cNvPr>
          <p:cNvSpPr/>
          <p:nvPr/>
        </p:nvSpPr>
        <p:spPr>
          <a:xfrm>
            <a:off x="1595120" y="142240"/>
            <a:ext cx="8061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dirty="0">
                <a:solidFill>
                  <a:prstClr val="black"/>
                </a:solidFill>
                <a:latin typeface="Calibri"/>
              </a:rPr>
              <a:t>Enhancement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169DF3-675A-445A-A1B4-04B2224FCAF5}"/>
              </a:ext>
            </a:extLst>
          </p:cNvPr>
          <p:cNvSpPr txBox="1"/>
          <p:nvPr/>
        </p:nvSpPr>
        <p:spPr>
          <a:xfrm>
            <a:off x="1414732" y="850126"/>
            <a:ext cx="40630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Move WWD to </a:t>
            </a:r>
            <a:r>
              <a:rPr lang="en-US" sz="3200"/>
              <a:t>the location-specific </a:t>
            </a:r>
            <a:r>
              <a:rPr lang="en-US" sz="3200" dirty="0"/>
              <a:t>event types.</a:t>
            </a:r>
          </a:p>
          <a:p>
            <a:pPr marL="342900" lvl="1" indent="-342900">
              <a:buFont typeface="Courier New" panose="02070309020205020404" pitchFamily="49" charset="0"/>
              <a:buChar char="o"/>
              <a:defRPr/>
            </a:pPr>
            <a:r>
              <a:rPr lang="en-US" sz="3200" dirty="0"/>
              <a:t>Location will be added to the response plan email.</a:t>
            </a:r>
          </a:p>
          <a:p>
            <a:pPr marL="800100" lvl="1" indent="-342900">
              <a:buFont typeface="Courier New" panose="02070309020205020404" pitchFamily="49" charset="0"/>
              <a:buChar char="o"/>
              <a:defRPr/>
            </a:pPr>
            <a:endParaRPr lang="en-US" sz="2400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326D4531-2D1F-4884-B9B2-8E4D0BF73C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459E851-7692-48DB-958B-D0352964FE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502" y="1289857"/>
            <a:ext cx="6627085" cy="443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5770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57F1E4F-1CFF-5643-939E-217C01CDF56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A84CE624-B6C6-4A75-94BF-078BC716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8156" y="6185179"/>
            <a:ext cx="7084177" cy="365125"/>
          </a:xfr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SunGuide Software Users Group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3EFC9D1E-985C-4F8C-9438-1A1C1335CF62}"/>
              </a:ext>
            </a:extLst>
          </p:cNvPr>
          <p:cNvSpPr txBox="1">
            <a:spLocks/>
          </p:cNvSpPr>
          <p:nvPr/>
        </p:nvSpPr>
        <p:spPr>
          <a:xfrm>
            <a:off x="11104256" y="6337579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i="0" kern="1200">
                <a:solidFill>
                  <a:schemeClr val="tx1"/>
                </a:solidFill>
                <a:effectLst/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</a:endParaRPr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E8953E5F-99D1-4736-AF94-C3BC5AD9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568533" y="6185179"/>
            <a:ext cx="1143000" cy="365125"/>
          </a:xfrm>
        </p:spPr>
        <p:txBody>
          <a:bodyPr/>
          <a:lstStyle/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2/24/2022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F5DDBF72-1CD4-4B96-9828-669C3155AC2A}"/>
              </a:ext>
            </a:extLst>
          </p:cNvPr>
          <p:cNvSpPr txBox="1">
            <a:spLocks/>
          </p:cNvSpPr>
          <p:nvPr/>
        </p:nvSpPr>
        <p:spPr>
          <a:xfrm>
            <a:off x="1484310" y="1309510"/>
            <a:ext cx="10018713" cy="3333741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QUESTIONS?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solidFill>
                <a:prstClr val="black"/>
              </a:solidFill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</a:rPr>
              <a:t>COMMENTS?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0" i="0" u="none" strike="noStrike" kern="1200" cap="none" spc="0" normalizeH="0" baseline="0" noProof="0" dirty="0">
              <a:ln w="3175" cmpd="sng"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j-ea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j-ea"/>
                <a:cs typeface="Calibri" panose="020F0502020204030204" pitchFamily="34" charset="0"/>
              </a:rPr>
              <a:t>SUPPORT?</a:t>
            </a:r>
          </a:p>
        </p:txBody>
      </p:sp>
    </p:spTree>
    <p:extLst>
      <p:ext uri="{BB962C8B-B14F-4D97-AF65-F5344CB8AC3E}">
        <p14:creationId xmlns:p14="http://schemas.microsoft.com/office/powerpoint/2010/main" val="26566840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19057</TotalTime>
  <Words>407</Words>
  <Application>Microsoft Office PowerPoint</Application>
  <PresentationFormat>Widescreen</PresentationFormat>
  <Paragraphs>125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Wingdings</vt:lpstr>
      <vt:lpstr>Parallax</vt:lpstr>
      <vt:lpstr>SunGuide Software  Users Group Meeting</vt:lpstr>
      <vt:lpstr>PowerPoint Presentation</vt:lpstr>
      <vt:lpstr>SG-6189 – TPS - Send  Corrected Availability</vt:lpstr>
      <vt:lpstr>PowerPoint Presentation</vt:lpstr>
      <vt:lpstr>PowerPoint Presentation</vt:lpstr>
      <vt:lpstr>SG-5682 – Wrong Way Driver response plan's location</vt:lpstr>
      <vt:lpstr>PowerPoint Presentation</vt:lpstr>
      <vt:lpstr>PowerPoint Presentation</vt:lpstr>
      <vt:lpstr>PowerPoint Presentation</vt:lpstr>
      <vt:lpstr>SG-6193 – Enhance the Contact section in SunGuide</vt:lpstr>
      <vt:lpstr>PowerPoint Presentation</vt:lpstr>
      <vt:lpstr>PowerPoint Presentation</vt:lpstr>
      <vt:lpstr>SG-6201 – Add EM audit events  to DAR XML feed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 Board Meeting</dc:title>
  <dc:creator>Moser, Kelli</dc:creator>
  <cp:lastModifiedBy>Fiesler, Deborah</cp:lastModifiedBy>
  <cp:revision>816</cp:revision>
  <cp:lastPrinted>2015-01-14T21:03:00Z</cp:lastPrinted>
  <dcterms:created xsi:type="dcterms:W3CDTF">2014-08-07T17:38:39Z</dcterms:created>
  <dcterms:modified xsi:type="dcterms:W3CDTF">2022-02-22T16:59:31Z</dcterms:modified>
</cp:coreProperties>
</file>