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570" r:id="rId2"/>
    <p:sldId id="575" r:id="rId3"/>
    <p:sldId id="1071" r:id="rId4"/>
    <p:sldId id="1036" r:id="rId5"/>
    <p:sldId id="1072" r:id="rId6"/>
    <p:sldId id="1073" r:id="rId7"/>
    <p:sldId id="1074" r:id="rId8"/>
    <p:sldId id="1075" r:id="rId9"/>
    <p:sldId id="1076" r:id="rId10"/>
    <p:sldId id="1077" r:id="rId11"/>
    <p:sldId id="1078" r:id="rId12"/>
    <p:sldId id="1079" r:id="rId13"/>
    <p:sldId id="1081" r:id="rId14"/>
    <p:sldId id="1080" r:id="rId15"/>
    <p:sldId id="1449" r:id="rId16"/>
    <p:sldId id="1446" r:id="rId17"/>
    <p:sldId id="1447" r:id="rId18"/>
    <p:sldId id="1448" r:id="rId19"/>
    <p:sldId id="1450" r:id="rId20"/>
    <p:sldId id="1015" r:id="rId21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71"/>
            <p14:sldId id="1036"/>
            <p14:sldId id="1072"/>
            <p14:sldId id="1073"/>
            <p14:sldId id="1074"/>
            <p14:sldId id="1075"/>
            <p14:sldId id="1076"/>
            <p14:sldId id="1077"/>
            <p14:sldId id="1078"/>
            <p14:sldId id="1079"/>
            <p14:sldId id="1081"/>
            <p14:sldId id="1080"/>
            <p14:sldId id="1449"/>
            <p14:sldId id="1446"/>
            <p14:sldId id="1447"/>
            <p14:sldId id="1448"/>
            <p14:sldId id="1450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 autoAdjust="0"/>
    <p:restoredTop sz="92136" autoAdjust="0"/>
  </p:normalViewPr>
  <p:slideViewPr>
    <p:cSldViewPr snapToGrid="0">
      <p:cViewPr varScale="1">
        <p:scale>
          <a:sx n="92" d="100"/>
          <a:sy n="92" d="100"/>
        </p:scale>
        <p:origin x="418" y="91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029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6DA7C-EA45-C457-B3B0-B2BDB58EA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FD2CC4-9549-15D8-3C7A-4D47EDCD0C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0F4805-1722-EC19-5828-75C009D7FD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006638-40BD-7513-F4DF-82AF3A4BA3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703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042C4E-566A-CD4E-3E21-7A92468EB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15138B-6F69-D3B7-68A9-E9A4492A3D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725860-D9FB-924A-D1F1-763671E4D0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7C0AC4-5F6D-2438-1C7D-DDA4FAF56C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7405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372569-53FE-0A04-7796-A9C811E61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D6B68D-37A0-CE4F-37F2-77400237ED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DE0029-E8F8-2D9D-4A5C-0D220824E6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306730-F185-F256-3D2C-266ACCC978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688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8257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372569-53FE-0A04-7796-A9C811E61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D6B68D-37A0-CE4F-37F2-77400237ED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DE0029-E8F8-2D9D-4A5C-0D220824E6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306730-F185-F256-3D2C-266ACCC978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5384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65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sav.fdot.gov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Christine.Shafik@dot.state.fl.u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peter.mcgilvray@dot.state.fl.us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8130" y="2260773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February 8, 2024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0A5E2E-7156-75DD-D294-A3A9B7F608B4}"/>
              </a:ext>
            </a:extLst>
          </p:cNvPr>
          <p:cNvSpPr txBox="1">
            <a:spLocks/>
          </p:cNvSpPr>
          <p:nvPr/>
        </p:nvSpPr>
        <p:spPr>
          <a:xfrm>
            <a:off x="1089764" y="3813047"/>
            <a:ext cx="10421655" cy="11211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1200"/>
              </a:spcBef>
            </a:pP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DBA9F4-C974-3490-4326-10AF3BEE0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4B17469-2CCF-20C3-0761-42E8C1857B6A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894B81B-D968-C1D0-E968-663F6D0263F2}"/>
              </a:ext>
            </a:extLst>
          </p:cNvPr>
          <p:cNvSpPr txBox="1"/>
          <p:nvPr/>
        </p:nvSpPr>
        <p:spPr>
          <a:xfrm>
            <a:off x="1266952" y="1294820"/>
            <a:ext cx="5299459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i="0" dirty="0">
                <a:effectLst/>
                <a:latin typeface="-apple-system"/>
              </a:rPr>
              <a:t>Current Behavior</a:t>
            </a:r>
          </a:p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i="0" dirty="0">
                <a:effectLst/>
                <a:latin typeface="-apple-system"/>
              </a:rPr>
              <a:t>Only FHP monitors “updates” to events and would let users know previous association</a:t>
            </a:r>
            <a:endParaRPr lang="en-US" sz="2800" dirty="0">
              <a:latin typeface="-apple-system"/>
            </a:endParaRP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i="0" dirty="0">
                <a:effectLst/>
                <a:latin typeface="-apple-system"/>
              </a:rPr>
              <a:t>Clarification</a:t>
            </a:r>
          </a:p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i="0" dirty="0">
                <a:solidFill>
                  <a:srgbClr val="FF0000"/>
                </a:solidFill>
                <a:effectLst/>
                <a:latin typeface="-apple-system"/>
              </a:rPr>
              <a:t>At this time, does the Generic Alert interface anticipate updates to its alerts and need similar handling?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1CF48A01-7ADF-3FB3-2ABA-F74DDBF3B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4FE3B-08A5-D222-2708-60CFF2B7B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4FBC9AFF-9254-04BB-3A10-2770016E0B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2/8/2024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6DB0DA6-FF12-CD5F-82FB-C3ED34487C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1340" y="1628775"/>
            <a:ext cx="5133975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836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C168F-C11F-8419-9310-9662A5EC4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4C79B-FBCA-981A-7DEA-C96ED0001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4343E56-7C42-3BE8-7D03-05CE87DFF8E1}"/>
              </a:ext>
            </a:extLst>
          </p:cNvPr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47B4BE4-B8AE-6BEB-7136-ABB5F9EE3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362B2D0-3325-CEF4-3F0D-06BFD73605E4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09B011F9-A681-ADD6-4D56-7C1A1D1A3F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2/8/2024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EEF2936-A6C5-BCF4-C8DD-04192D811F0F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3711513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C1932C-F748-95B4-5F99-3A871CAFB1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4C948-ADB2-ADAB-C2DA-7081A99447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018738"/>
            <a:ext cx="10038365" cy="3637483"/>
          </a:xfrm>
        </p:spPr>
        <p:txBody>
          <a:bodyPr>
            <a:normAutofit fontScale="90000"/>
          </a:bodyPr>
          <a:lstStyle/>
          <a:p>
            <a:br>
              <a:rPr lang="en-US" sz="5400" dirty="0"/>
            </a:br>
            <a:br>
              <a:rPr lang="en-US" sz="5400" dirty="0"/>
            </a:br>
            <a:br>
              <a:rPr lang="en-US" sz="5400" dirty="0"/>
            </a:br>
            <a:r>
              <a:rPr lang="en-US" sz="5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IVV Issue</a:t>
            </a:r>
            <a:br>
              <a:rPr lang="en-US" sz="5400" dirty="0"/>
            </a:br>
            <a:r>
              <a:rPr lang="en-US" sz="5400" dirty="0"/>
              <a:t>SGIVV-457 – LCS Messages are not Atomic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BACC62-6171-BA2E-7C8E-91AAF99642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00DAC-DA70-943A-999F-6C4EBCEF8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20520-08A4-A228-C447-BD4B455B6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4B35FF1-884A-8CFB-E568-448A175DDC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2/8/2024</a:t>
            </a:r>
          </a:p>
        </p:txBody>
      </p:sp>
    </p:spTree>
    <p:extLst>
      <p:ext uri="{BB962C8B-B14F-4D97-AF65-F5344CB8AC3E}">
        <p14:creationId xmlns:p14="http://schemas.microsoft.com/office/powerpoint/2010/main" val="25902282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A4E70-793B-64C6-2E82-07E14DCF7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38B9A34-1950-2DB6-105D-91210541B068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E1D4EB-E34F-59DA-5D4E-D36B46C92A1C}"/>
              </a:ext>
            </a:extLst>
          </p:cNvPr>
          <p:cNvSpPr txBox="1"/>
          <p:nvPr/>
        </p:nvSpPr>
        <p:spPr>
          <a:xfrm>
            <a:off x="1266952" y="1294820"/>
            <a:ext cx="10349904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i="0" dirty="0">
                <a:effectLst/>
                <a:latin typeface="-apple-system"/>
              </a:rPr>
              <a:t>Current Behavior</a:t>
            </a:r>
          </a:p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i="0" dirty="0">
                <a:effectLst/>
                <a:latin typeface="-apple-system"/>
              </a:rPr>
              <a:t>The system treats LCS as individual heads and those can have a graphics fail or succeed. </a:t>
            </a:r>
            <a:r>
              <a:rPr lang="en-US" sz="2800" dirty="0">
                <a:latin typeface="-apple-system"/>
              </a:rPr>
              <a:t>If a set of 4 heads has a single head that fails, it does NOT remove the graphic from the other 3 heads.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i="0" dirty="0">
                <a:effectLst/>
                <a:latin typeface="-apple-system"/>
              </a:rPr>
              <a:t>Clarification</a:t>
            </a:r>
          </a:p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i="0" dirty="0">
                <a:solidFill>
                  <a:srgbClr val="FF0000"/>
                </a:solidFill>
                <a:effectLst/>
                <a:latin typeface="-apple-system"/>
              </a:rPr>
              <a:t>Should SG treat the SET of messages as a single message? Would cause NO signs to be posted in the case of a single </a:t>
            </a:r>
            <a:r>
              <a:rPr lang="en-US" sz="2800" i="0">
                <a:solidFill>
                  <a:srgbClr val="FF0000"/>
                </a:solidFill>
                <a:effectLst/>
                <a:latin typeface="-apple-system"/>
              </a:rPr>
              <a:t>head failure. </a:t>
            </a:r>
            <a:endParaRPr lang="en-US" sz="2800" i="0" dirty="0">
              <a:solidFill>
                <a:srgbClr val="FF0000"/>
              </a:solidFill>
              <a:effectLst/>
              <a:latin typeface="-apple-system"/>
            </a:endParaRP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16C3273-353F-2699-2390-16B7E552F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29B3AF-D005-1455-C5E3-93515DBA9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C26918F-71A7-4A63-7E07-2814DD726F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2/8/2024</a:t>
            </a:r>
          </a:p>
        </p:txBody>
      </p:sp>
    </p:spTree>
    <p:extLst>
      <p:ext uri="{BB962C8B-B14F-4D97-AF65-F5344CB8AC3E}">
        <p14:creationId xmlns:p14="http://schemas.microsoft.com/office/powerpoint/2010/main" val="18676746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B2FB3-DA5D-7F0E-5D24-F2BCFF62A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559D3-CBEF-C4C7-6262-FF7D6A8B9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055087D-F5F3-00CD-B677-C2575391615E}"/>
              </a:ext>
            </a:extLst>
          </p:cNvPr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6090853F-FBFC-BDDE-6A58-1EACDD77E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F4DBE54-3F56-6253-A1DE-F808950881AB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7369A747-4B5D-9058-BE42-E3854CEE5C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2/8/2024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4954E82-6E99-5ACC-A29A-7D5D6252363E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9675699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7FA2A2-40B9-E205-4DA6-AB9E5EBC6D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F58F0-174F-22BF-CFB0-4B822A02A2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018738"/>
            <a:ext cx="10038365" cy="3637483"/>
          </a:xfrm>
        </p:spPr>
        <p:txBody>
          <a:bodyPr>
            <a:normAutofit fontScale="90000"/>
          </a:bodyPr>
          <a:lstStyle/>
          <a:p>
            <a:br>
              <a:rPr lang="en-US" sz="5400" dirty="0"/>
            </a:br>
            <a:br>
              <a:rPr lang="en-US" sz="5400" dirty="0"/>
            </a:br>
            <a:br>
              <a:rPr lang="en-US" sz="5400" dirty="0"/>
            </a:br>
            <a:r>
              <a:rPr lang="en-US" sz="5400" dirty="0"/>
              <a:t>SG-5989 – SunGuide Alert Viewer (Service Accounts)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7A9D00-E334-20EE-6F70-62A684E728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Pete McGilvray, HNTB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3BEDC-03BC-4F12-973E-307015EE2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90A058-66A2-D6BB-65A5-9FF243DF1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97FC813-91EA-A65E-5234-423D09C726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2/8/2024</a:t>
            </a:r>
          </a:p>
        </p:txBody>
      </p:sp>
    </p:spTree>
    <p:extLst>
      <p:ext uri="{BB962C8B-B14F-4D97-AF65-F5344CB8AC3E}">
        <p14:creationId xmlns:p14="http://schemas.microsoft.com/office/powerpoint/2010/main" val="37495320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552926F8-52EF-ECE4-F91B-330398F81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2" y="709338"/>
            <a:ext cx="10637240" cy="1752599"/>
          </a:xfrm>
        </p:spPr>
        <p:txBody>
          <a:bodyPr/>
          <a:lstStyle/>
          <a:p>
            <a:r>
              <a:rPr lang="en-US" dirty="0"/>
              <a:t>SunGuide Alert Viewer (SAV) – Wrong Way Driving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D26A079-8A19-50E9-E762-DF7AA5112A5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In Production</a:t>
            </a:r>
          </a:p>
          <a:p>
            <a:r>
              <a:rPr lang="en-US" dirty="0"/>
              <a:t>Accessible by authorized FDOT and FHP users</a:t>
            </a:r>
          </a:p>
          <a:p>
            <a:r>
              <a:rPr lang="en-US" dirty="0"/>
              <a:t>Service Account Creation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4ACEBB4B-1386-9CD4-47FC-91531317D9A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C9AF0-82DA-068E-CE5C-37AAFB20A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2/8/2024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D29BF-5066-F966-1BD9-721860F8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1DE49-1BC0-F08F-D878-E97436692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01D69D4-CA90-3894-065A-543FFB5813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1011" y="2706847"/>
            <a:ext cx="4630237" cy="2686048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E1F9226-00A8-868D-55E0-63E6D643E6CD}"/>
              </a:ext>
            </a:extLst>
          </p:cNvPr>
          <p:cNvSpPr txBox="1"/>
          <p:nvPr/>
        </p:nvSpPr>
        <p:spPr>
          <a:xfrm>
            <a:off x="7817652" y="5407381"/>
            <a:ext cx="2772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https://sav.fdot.gov/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590758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552926F8-52EF-ECE4-F91B-330398F81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 – Service Accounts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D26A079-8A19-50E9-E762-DF7AA5112A5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/>
              <a:t>Optional: </a:t>
            </a:r>
            <a:r>
              <a:rPr lang="en-US" dirty="0"/>
              <a:t>May want if Co-Located with FHP</a:t>
            </a:r>
          </a:p>
          <a:p>
            <a:r>
              <a:rPr lang="en-US" dirty="0"/>
              <a:t>Needed if wanting SAV on Video Wall in TMC</a:t>
            </a:r>
          </a:p>
          <a:p>
            <a:r>
              <a:rPr lang="en-US" dirty="0"/>
              <a:t>Not tied to a specific person</a:t>
            </a:r>
          </a:p>
          <a:p>
            <a:r>
              <a:rPr lang="en-US" dirty="0"/>
              <a:t>Generic Accounts – owned by TMC</a:t>
            </a:r>
          </a:p>
          <a:p>
            <a:r>
              <a:rPr lang="en-US" dirty="0"/>
              <a:t>Authentication within the TMC</a:t>
            </a:r>
          </a:p>
          <a:p>
            <a:r>
              <a:rPr lang="en-US" dirty="0"/>
              <a:t>Service Account Creation occurs  within AARF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4ACEBB4B-1386-9CD4-47FC-91531317D9A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C9AF0-82DA-068E-CE5C-37AAFB20A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2/8/2024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D29BF-5066-F966-1BD9-721860F8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1DE49-1BC0-F08F-D878-E97436692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21D7EE-89C9-52A8-ECEF-A4B8CE6195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4367" y="1978401"/>
            <a:ext cx="3044812" cy="214927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E5C6F89-A09B-1DA3-C116-51B45AB2B8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7268" y="2255285"/>
            <a:ext cx="3932146" cy="3947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0070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552926F8-52EF-ECE4-F91B-330398F81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 – Service Accounts – Process to Get One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D26A079-8A19-50E9-E762-DF7AA5112A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84312" y="1996581"/>
            <a:ext cx="9941494" cy="379462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Identify the person (or persons) who will be responsible for:</a:t>
            </a:r>
          </a:p>
          <a:p>
            <a:pPr lvl="1"/>
            <a:r>
              <a:rPr lang="en-US" dirty="0"/>
              <a:t>Owning account</a:t>
            </a:r>
          </a:p>
          <a:p>
            <a:pPr lvl="1"/>
            <a:r>
              <a:rPr lang="en-US" dirty="0"/>
              <a:t>Log into TMC resources as needed (after computer upgrade, power outage)</a:t>
            </a:r>
          </a:p>
          <a:p>
            <a:r>
              <a:rPr lang="en-US" dirty="0"/>
              <a:t>AARF – New Service Account</a:t>
            </a:r>
          </a:p>
          <a:p>
            <a:pPr lvl="1"/>
            <a:r>
              <a:rPr lang="en-US" dirty="0"/>
              <a:t>Created in the District</a:t>
            </a:r>
          </a:p>
          <a:p>
            <a:pPr lvl="1"/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Factor Authentication MUST be setup as the TMC Main Phone Number</a:t>
            </a:r>
          </a:p>
          <a:p>
            <a:pPr lvl="1"/>
            <a:r>
              <a:rPr lang="en-US" b="1" u="sng" dirty="0"/>
              <a:t>Guide of AARF SAV Service selections available</a:t>
            </a:r>
          </a:p>
          <a:p>
            <a:r>
              <a:rPr lang="en-US" dirty="0"/>
              <a:t>If interested:</a:t>
            </a:r>
          </a:p>
          <a:p>
            <a:pPr lvl="1"/>
            <a:r>
              <a:rPr lang="en-US" dirty="0"/>
              <a:t>Contact:</a:t>
            </a:r>
          </a:p>
          <a:p>
            <a:pPr lvl="2"/>
            <a:r>
              <a:rPr lang="en-US" dirty="0">
                <a:hlinkClick r:id="rId3"/>
              </a:rPr>
              <a:t>Christine.Shafik@dot.state.fl.us</a:t>
            </a:r>
            <a:r>
              <a:rPr lang="en-US" dirty="0"/>
              <a:t> and </a:t>
            </a:r>
            <a:r>
              <a:rPr lang="en-US" dirty="0">
                <a:hlinkClick r:id="rId4"/>
              </a:rPr>
              <a:t>peter.mcgilvray@dot.state.fl.us</a:t>
            </a:r>
            <a:r>
              <a:rPr lang="en-US" dirty="0"/>
              <a:t> by email and we will begin the coordination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C9AF0-82DA-068E-CE5C-37AAFB20A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2/8/2024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D29BF-5066-F966-1BD9-721860F8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1DE49-1BC0-F08F-D878-E97436692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2112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B2FB3-DA5D-7F0E-5D24-F2BCFF62A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559D3-CBEF-C4C7-6262-FF7D6A8B9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055087D-F5F3-00CD-B677-C2575391615E}"/>
              </a:ext>
            </a:extLst>
          </p:cNvPr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6090853F-FBFC-BDDE-6A58-1EACDD77E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F4DBE54-3F56-6253-A1DE-F808950881AB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7369A747-4B5D-9058-BE42-E3854CEE5C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2/8/2024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4954E82-6E99-5ACC-A29A-7D5D6252363E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63865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2/8/2024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441F77-6F90-89D0-BF7E-3AD8CFB00C68}"/>
              </a:ext>
            </a:extLst>
          </p:cNvPr>
          <p:cNvSpPr txBox="1"/>
          <p:nvPr/>
        </p:nvSpPr>
        <p:spPr>
          <a:xfrm>
            <a:off x="2385030" y="4811474"/>
            <a:ext cx="978384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effectLst/>
                <a:latin typeface="+mj-lt"/>
                <a:ea typeface="Calibri" panose="020F0502020204030204" pitchFamily="34" charset="0"/>
              </a:rPr>
              <a:t>Christine Shafik, PE, PMP®, CPM, FCCM, FCCN, CGB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+mj-lt"/>
                <a:ea typeface="Calibri" panose="020F0502020204030204" pitchFamily="34" charset="0"/>
              </a:rPr>
              <a:t>State CAV/STAMP/ML Engineer</a:t>
            </a:r>
          </a:p>
        </p:txBody>
      </p:sp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2/8/2024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018738"/>
            <a:ext cx="10038365" cy="3637483"/>
          </a:xfrm>
        </p:spPr>
        <p:txBody>
          <a:bodyPr>
            <a:normAutofit/>
          </a:bodyPr>
          <a:lstStyle/>
          <a:p>
            <a:r>
              <a:rPr lang="en-US" sz="5400" dirty="0"/>
              <a:t>SG-6906 – Blinking Event Alert Icons Obscure cameras, blink behavior sometimes annoying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2/8/2024</a:t>
            </a:r>
          </a:p>
        </p:txBody>
      </p:sp>
    </p:spTree>
    <p:extLst>
      <p:ext uri="{BB962C8B-B14F-4D97-AF65-F5344CB8AC3E}">
        <p14:creationId xmlns:p14="http://schemas.microsoft.com/office/powerpoint/2010/main" val="1666392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&amp;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379636" y="953733"/>
            <a:ext cx="10512272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Blinking alert icons can obscure cameras in the same area and make it difficult to verify the alert</a:t>
            </a:r>
            <a:endParaRPr lang="en-US" sz="2800" i="0" dirty="0">
              <a:effectLst/>
              <a:latin typeface="-apple-system"/>
            </a:endParaRP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srgbClr val="FF0000"/>
                </a:solidFill>
                <a:latin typeface="-apple-system"/>
              </a:rPr>
              <a:t>Option 1: 9.0 introduces a concept of rubber band select and sending cameras to VOD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srgbClr val="FF0000"/>
                </a:solidFill>
                <a:latin typeface="-apple-system"/>
              </a:rPr>
              <a:t>Option 2: Context menu item on the alert to open all cameras within some configured radius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srgbClr val="FF0000"/>
                </a:solidFill>
                <a:latin typeface="-apple-system"/>
              </a:rPr>
              <a:t>Option 3: Attempt to layer the alerts under the cameras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93FD95F-4DCC-86E3-1D5F-2F7BD8191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A53A9-CD5F-C098-2BD2-8CA097D42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159A8BD-D6F0-79FC-9CE2-61876BEE4B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2/8/2024</a:t>
            </a:r>
          </a:p>
        </p:txBody>
      </p:sp>
    </p:spTree>
    <p:extLst>
      <p:ext uri="{BB962C8B-B14F-4D97-AF65-F5344CB8AC3E}">
        <p14:creationId xmlns:p14="http://schemas.microsoft.com/office/powerpoint/2010/main" val="2390361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2/8/2024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3617131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B2558-7D13-05F2-3B7F-9D48AF59D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55C3A-A968-984D-D5E1-8CC958BD46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018738"/>
            <a:ext cx="10038365" cy="3637483"/>
          </a:xfrm>
        </p:spPr>
        <p:txBody>
          <a:bodyPr>
            <a:normAutofit/>
          </a:bodyPr>
          <a:lstStyle/>
          <a:p>
            <a:r>
              <a:rPr lang="en-US" sz="5400" dirty="0"/>
              <a:t>SG-6905 – Custom sort for Agencies on Event Details Responders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FA3A17-D260-EB69-392C-5AB123B901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00101-30CD-DEB7-B4D8-D96E39634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2FBF7-A556-EBBA-70CE-E99A6B4B0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80F144E-8E85-3F54-7DB6-E5BB8B34AF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2/8/2024</a:t>
            </a:r>
          </a:p>
        </p:txBody>
      </p:sp>
    </p:spTree>
    <p:extLst>
      <p:ext uri="{BB962C8B-B14F-4D97-AF65-F5344CB8AC3E}">
        <p14:creationId xmlns:p14="http://schemas.microsoft.com/office/powerpoint/2010/main" val="3921400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72D8A-4567-8C63-AB3A-9BD6B5329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350093F-71F6-0D5D-4943-56461A9BF9E5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22D82F-B8E7-31C3-2497-84100450FD7D}"/>
              </a:ext>
            </a:extLst>
          </p:cNvPr>
          <p:cNvSpPr txBox="1"/>
          <p:nvPr/>
        </p:nvSpPr>
        <p:spPr>
          <a:xfrm>
            <a:off x="1475052" y="1148702"/>
            <a:ext cx="4814430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i="0" dirty="0">
                <a:effectLst/>
                <a:latin typeface="-apple-system"/>
              </a:rPr>
              <a:t>Current Behavior</a:t>
            </a:r>
          </a:p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i="0" dirty="0">
                <a:effectLst/>
                <a:latin typeface="-apple-system"/>
              </a:rPr>
              <a:t>Sort order fo</a:t>
            </a:r>
            <a:r>
              <a:rPr lang="en-US" sz="2800" dirty="0">
                <a:latin typeface="-apple-system"/>
              </a:rPr>
              <a:t>r the responder list is set at a global sort order for all operators, including the “Core Responders”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i="0" dirty="0">
                <a:effectLst/>
                <a:latin typeface="-apple-system"/>
              </a:rPr>
              <a:t>Enhancement</a:t>
            </a:r>
          </a:p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i="0" dirty="0">
                <a:effectLst/>
                <a:latin typeface="-apple-system"/>
              </a:rPr>
              <a:t>Allow users to override the order to a user selected order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1E70712B-2D13-B938-E2BE-770E8A11C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CC150E-EC65-522B-E107-0648CC6B2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5782E66B-2B9B-792E-6D43-F6E698AC6A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2/8/2024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CE4259-23B4-A97D-7B87-7DBA73817E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8995" y="1148702"/>
            <a:ext cx="5823005" cy="5709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952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7AA04B-5B18-A072-DCDA-037808DE6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58ED6-BA7F-5E62-83BA-C960F3D66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551E4E-6B3E-880B-27E6-88206E544B6B}"/>
              </a:ext>
            </a:extLst>
          </p:cNvPr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7D2182A-2319-14ED-4E3B-7339B66F6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DCE65BA-69B2-F975-8EE8-E4EC146E2D11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B8BB5110-20E5-0CD4-A0B3-B2E7263762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2/8/2024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68710BC-DFA2-6419-6856-B2AA69D03A90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838738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7FA2A2-40B9-E205-4DA6-AB9E5EBC6D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F58F0-174F-22BF-CFB0-4B822A02A2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018738"/>
            <a:ext cx="10038365" cy="3637483"/>
          </a:xfrm>
        </p:spPr>
        <p:txBody>
          <a:bodyPr>
            <a:normAutofit fontScale="90000"/>
          </a:bodyPr>
          <a:lstStyle/>
          <a:p>
            <a:br>
              <a:rPr lang="en-US" sz="5400" dirty="0"/>
            </a:br>
            <a:br>
              <a:rPr lang="en-US" sz="5400" dirty="0"/>
            </a:br>
            <a:br>
              <a:rPr lang="en-US" sz="5400" dirty="0"/>
            </a:br>
            <a:r>
              <a:rPr lang="en-US" sz="5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IVV Issue</a:t>
            </a:r>
            <a:br>
              <a:rPr lang="en-US" sz="5400" dirty="0"/>
            </a:br>
            <a:r>
              <a:rPr lang="en-US" sz="5400" dirty="0"/>
              <a:t>SGIVV-444 – Previous Association Not Accurate in Associate Alert </a:t>
            </a:r>
            <a:br>
              <a:rPr lang="en-US" sz="5400" dirty="0"/>
            </a:br>
            <a:r>
              <a:rPr lang="en-US" sz="5400" dirty="0"/>
              <a:t>to Existing Event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7A9D00-E334-20EE-6F70-62A684E728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3BEDC-03BC-4F12-973E-307015EE2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90A058-66A2-D6BB-65A5-9FF243DF1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97FC813-91EA-A65E-5234-423D09C726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2/8/2024</a:t>
            </a:r>
          </a:p>
        </p:txBody>
      </p:sp>
    </p:spTree>
    <p:extLst>
      <p:ext uri="{BB962C8B-B14F-4D97-AF65-F5344CB8AC3E}">
        <p14:creationId xmlns:p14="http://schemas.microsoft.com/office/powerpoint/2010/main" val="5856854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23353</TotalTime>
  <Words>660</Words>
  <Application>Microsoft Office PowerPoint</Application>
  <PresentationFormat>Widescreen</PresentationFormat>
  <Paragraphs>159</Paragraphs>
  <Slides>20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Parallax</vt:lpstr>
      <vt:lpstr>SunGuide Software  Users Group Meeting</vt:lpstr>
      <vt:lpstr>PowerPoint Presentation</vt:lpstr>
      <vt:lpstr>SG-6906 – Blinking Event Alert Icons Obscure cameras, blink behavior sometimes annoying</vt:lpstr>
      <vt:lpstr>PowerPoint Presentation</vt:lpstr>
      <vt:lpstr>PowerPoint Presentation</vt:lpstr>
      <vt:lpstr>SG-6905 – Custom sort for Agencies on Event Details Responders</vt:lpstr>
      <vt:lpstr>PowerPoint Presentation</vt:lpstr>
      <vt:lpstr>PowerPoint Presentation</vt:lpstr>
      <vt:lpstr>   IVV Issue SGIVV-444 – Previous Association Not Accurate in Associate Alert  to Existing Event</vt:lpstr>
      <vt:lpstr>PowerPoint Presentation</vt:lpstr>
      <vt:lpstr>PowerPoint Presentation</vt:lpstr>
      <vt:lpstr>   IVV Issue SGIVV-457 – LCS Messages are not Atomic</vt:lpstr>
      <vt:lpstr>PowerPoint Presentation</vt:lpstr>
      <vt:lpstr>PowerPoint Presentation</vt:lpstr>
      <vt:lpstr>   SG-5989 – SunGuide Alert Viewer (Service Accounts)</vt:lpstr>
      <vt:lpstr>SunGuide Alert Viewer (SAV) – Wrong Way Driving</vt:lpstr>
      <vt:lpstr>SAV – Service Accounts </vt:lpstr>
      <vt:lpstr>SAV – Service Accounts – Process to Get One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Mark Dunthorn</cp:lastModifiedBy>
  <cp:revision>937</cp:revision>
  <cp:lastPrinted>2015-01-14T21:03:00Z</cp:lastPrinted>
  <dcterms:created xsi:type="dcterms:W3CDTF">2014-08-07T17:38:39Z</dcterms:created>
  <dcterms:modified xsi:type="dcterms:W3CDTF">2024-04-04T19:57:17Z</dcterms:modified>
</cp:coreProperties>
</file>