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570" r:id="rId2"/>
    <p:sldId id="575" r:id="rId3"/>
    <p:sldId id="1023" r:id="rId4"/>
    <p:sldId id="1027" r:id="rId5"/>
    <p:sldId id="1031" r:id="rId6"/>
    <p:sldId id="1032" r:id="rId7"/>
    <p:sldId id="1033" r:id="rId8"/>
    <p:sldId id="1035" r:id="rId9"/>
    <p:sldId id="1034" r:id="rId10"/>
    <p:sldId id="1036" r:id="rId11"/>
    <p:sldId id="1037" r:id="rId12"/>
    <p:sldId id="1039" r:id="rId13"/>
    <p:sldId id="1044" r:id="rId14"/>
    <p:sldId id="1045" r:id="rId15"/>
    <p:sldId id="1046" r:id="rId16"/>
    <p:sldId id="1047" r:id="rId17"/>
    <p:sldId id="1048" r:id="rId18"/>
    <p:sldId id="1049" r:id="rId19"/>
    <p:sldId id="1040" r:id="rId20"/>
    <p:sldId id="1041" r:id="rId21"/>
    <p:sldId id="266" r:id="rId22"/>
    <p:sldId id="261" r:id="rId23"/>
    <p:sldId id="262" r:id="rId24"/>
    <p:sldId id="263" r:id="rId25"/>
    <p:sldId id="264" r:id="rId26"/>
    <p:sldId id="1043" r:id="rId27"/>
    <p:sldId id="1042" r:id="rId28"/>
    <p:sldId id="1015" r:id="rId29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27"/>
            <p14:sldId id="1031"/>
            <p14:sldId id="1032"/>
            <p14:sldId id="1033"/>
            <p14:sldId id="1035"/>
            <p14:sldId id="1034"/>
            <p14:sldId id="1036"/>
            <p14:sldId id="1037"/>
            <p14:sldId id="1039"/>
            <p14:sldId id="1044"/>
            <p14:sldId id="1045"/>
            <p14:sldId id="1046"/>
            <p14:sldId id="1047"/>
            <p14:sldId id="1048"/>
            <p14:sldId id="1049"/>
            <p14:sldId id="1040"/>
            <p14:sldId id="1041"/>
            <p14:sldId id="266"/>
            <p14:sldId id="261"/>
            <p14:sldId id="262"/>
            <p14:sldId id="263"/>
            <p14:sldId id="264"/>
            <p14:sldId id="1043"/>
            <p14:sldId id="1042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09F5F1-2399-4455-B392-FF1557EAE450}" v="6" dt="2023-02-22T13:09:45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94" autoAdjust="0"/>
    <p:restoredTop sz="86410"/>
  </p:normalViewPr>
  <p:slideViewPr>
    <p:cSldViewPr snapToGrid="0">
      <p:cViewPr varScale="1">
        <p:scale>
          <a:sx n="54" d="100"/>
          <a:sy n="54" d="100"/>
        </p:scale>
        <p:origin x="992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google.com/url?sa=i&amp;rct=j&amp;q=&amp;esrc=s&amp;source=images&amp;cd=&amp;cad=rja&amp;uact=8&amp;ved=0ahUKEwiX8c_d4qDOAhUs1oMKHS0tB2AQjRwIBw&amp;url=http://www.veryicon.com/icons/system/sleek-xp-basic/administrator-4.html&amp;psig=AFQjCNHp1J_-Et4Id6QkFIX83pIyTNyr9g&amp;ust=1470159937008969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February 23,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SG-5759 - Add Agency When creating a responder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3908683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107133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configuring RR Operators, add an “Agency” for the Operator to the dialog.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04CAB9-ED8C-E9AC-33C5-263B29F7CF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2855"/>
          <a:stretch/>
        </p:blipFill>
        <p:spPr>
          <a:xfrm>
            <a:off x="6096000" y="2073686"/>
            <a:ext cx="5621852" cy="409534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8CEBEE-4B6A-B376-B12E-B863BF1903A7}"/>
              </a:ext>
            </a:extLst>
          </p:cNvPr>
          <p:cNvSpPr txBox="1"/>
          <p:nvPr/>
        </p:nvSpPr>
        <p:spPr>
          <a:xfrm>
            <a:off x="1478604" y="2572541"/>
            <a:ext cx="40467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Should the software limit logging in as vehicles that are not the same agency as the driver?</a:t>
            </a:r>
          </a:p>
        </p:txBody>
      </p:sp>
    </p:spTree>
    <p:extLst>
      <p:ext uri="{BB962C8B-B14F-4D97-AF65-F5344CB8AC3E}">
        <p14:creationId xmlns:p14="http://schemas.microsoft.com/office/powerpoint/2010/main" val="2582072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9F4788-3024-09AD-1E57-E0E88EEF51A5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44881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SG-5510 - Velocity 3.0 devices are not matching tags in SunGuide.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2914471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There was an update to the Velocity protocol which now has updated fields that are not parsed correctly by the current code.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Request is to add the newer version of the protocol.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D5 has these. Does anyone else use these?</a:t>
            </a:r>
            <a:endParaRPr lang="en-US" sz="2800" b="1" dirty="0">
              <a:solidFill>
                <a:srgbClr val="FF0000"/>
              </a:solidFill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2705343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703432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CCTV Wipers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3580546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Wiper functionality was removed from the Map in 8.2 due to changes in the NTCIP driver.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D2 requested this be fixed.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Any other districts using wiper functionality in SG? </a:t>
            </a:r>
            <a:endParaRPr lang="en-US" sz="2800" b="1" dirty="0">
              <a:solidFill>
                <a:srgbClr val="FF0000"/>
              </a:solidFill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3329460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514295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3414960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REVISITING:</a:t>
            </a:r>
            <a:br>
              <a:rPr lang="en-US" sz="5400" dirty="0"/>
            </a:br>
            <a:r>
              <a:rPr lang="en-US" sz="5400" dirty="0"/>
              <a:t>SG-5984 - Beacon activation history and Allow beacon activation based on traffic conditions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764539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1071339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Discussed at the last SSUG Meeting specifically related to beacon activations based on traffic conditions.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John Hope mentioned a Queue Warning System (QWS) that already exists and noted that this functionality may already be covered.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User Manual and Overview Presentation for QWS was sent to the districts for review.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33331770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29C4-2336-CBAD-C9F5-A657BEE08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400" y="201431"/>
            <a:ext cx="10018713" cy="776018"/>
          </a:xfrm>
        </p:spPr>
        <p:txBody>
          <a:bodyPr/>
          <a:lstStyle/>
          <a:p>
            <a:r>
              <a:rPr lang="en-US" dirty="0"/>
              <a:t>Software Data Flows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FBD9D8-668A-FC78-6D8C-0DEE9B737DD2}"/>
              </a:ext>
            </a:extLst>
          </p:cNvPr>
          <p:cNvSpPr/>
          <p:nvPr/>
        </p:nvSpPr>
        <p:spPr>
          <a:xfrm>
            <a:off x="7098145" y="2237510"/>
            <a:ext cx="2142837" cy="1191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Queue Warning Software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4F3056-1832-0B8C-4728-0A44AC916A2E}"/>
              </a:ext>
            </a:extLst>
          </p:cNvPr>
          <p:cNvSpPr/>
          <p:nvPr/>
        </p:nvSpPr>
        <p:spPr>
          <a:xfrm>
            <a:off x="7059725" y="4030316"/>
            <a:ext cx="2230583" cy="119149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SunGuide Software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86C879-26D7-131F-2B25-38720F3F9C44}"/>
              </a:ext>
            </a:extLst>
          </p:cNvPr>
          <p:cNvSpPr/>
          <p:nvPr/>
        </p:nvSpPr>
        <p:spPr>
          <a:xfrm>
            <a:off x="3953163" y="2237509"/>
            <a:ext cx="2142837" cy="11914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Center-2-Center Infrastructure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CDF4BB1-CEFF-0C3A-0864-E826A659F314}"/>
              </a:ext>
            </a:extLst>
          </p:cNvPr>
          <p:cNvCxnSpPr>
            <a:stCxn id="6" idx="3"/>
            <a:endCxn id="4" idx="1"/>
          </p:cNvCxnSpPr>
          <p:nvPr/>
        </p:nvCxnSpPr>
        <p:spPr>
          <a:xfrm>
            <a:off x="6096000" y="2833255"/>
            <a:ext cx="1002145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C48EDC0-01A3-ED06-C733-27964E7172D9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8131143" y="3428998"/>
            <a:ext cx="43874" cy="60131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95716B6-88A9-8C8C-4FC9-19D85577D4F7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9240982" y="2833256"/>
            <a:ext cx="84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hlinkClick r:id="rId2" tgtFrame="&quot;_blank&quot;"/>
            <a:extLst>
              <a:ext uri="{FF2B5EF4-FFF2-40B4-BE49-F238E27FC236}">
                <a16:creationId xmlns:a16="http://schemas.microsoft.com/office/drawing/2014/main" id="{B1E014A2-064C-F9E6-773B-1EB5BE7068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902" b="89706" l="9804" r="89706">
                        <a14:foregroundMark x1="55392" y1="4902" x2="58333" y2="49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96384" y="2501786"/>
            <a:ext cx="662940" cy="66294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8EC86663-F607-4353-4B39-11B131C4649F}"/>
              </a:ext>
            </a:extLst>
          </p:cNvPr>
          <p:cNvSpPr txBox="1"/>
          <p:nvPr/>
        </p:nvSpPr>
        <p:spPr>
          <a:xfrm>
            <a:off x="9975274" y="3078263"/>
            <a:ext cx="1791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System Administrator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87B74A-1490-9ABE-D2EA-333814A5D6B4}"/>
              </a:ext>
            </a:extLst>
          </p:cNvPr>
          <p:cNvSpPr txBox="1"/>
          <p:nvPr/>
        </p:nvSpPr>
        <p:spPr>
          <a:xfrm>
            <a:off x="5267036" y="5083309"/>
            <a:ext cx="967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MVDS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573D52-DC3C-30D3-9343-10D4ABA5EDCE}"/>
              </a:ext>
            </a:extLst>
          </p:cNvPr>
          <p:cNvSpPr txBox="1"/>
          <p:nvPr/>
        </p:nvSpPr>
        <p:spPr>
          <a:xfrm>
            <a:off x="5467926" y="5960472"/>
            <a:ext cx="2258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Probe Detection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69BB91-CC3C-CD7B-DB55-12F814A55DB4}"/>
              </a:ext>
            </a:extLst>
          </p:cNvPr>
          <p:cNvSpPr txBox="1"/>
          <p:nvPr/>
        </p:nvSpPr>
        <p:spPr>
          <a:xfrm>
            <a:off x="5443682" y="5511219"/>
            <a:ext cx="1581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Loops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28E34F-6383-4505-6638-DA0C729FFFB0}"/>
              </a:ext>
            </a:extLst>
          </p:cNvPr>
          <p:cNvSpPr txBox="1"/>
          <p:nvPr/>
        </p:nvSpPr>
        <p:spPr>
          <a:xfrm>
            <a:off x="10427854" y="4955996"/>
            <a:ext cx="967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DMS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5D5075A-30FC-8FFB-E7B4-6ECF2D83066A}"/>
              </a:ext>
            </a:extLst>
          </p:cNvPr>
          <p:cNvSpPr txBox="1"/>
          <p:nvPr/>
        </p:nvSpPr>
        <p:spPr>
          <a:xfrm>
            <a:off x="10041598" y="5346929"/>
            <a:ext cx="1318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Beacons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A17FB2-1B4D-1C7F-24DA-F8C5890B8E6D}"/>
              </a:ext>
            </a:extLst>
          </p:cNvPr>
          <p:cNvSpPr txBox="1"/>
          <p:nvPr/>
        </p:nvSpPr>
        <p:spPr>
          <a:xfrm>
            <a:off x="9563214" y="5792157"/>
            <a:ext cx="2392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Connected Vehicle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4090FD-FD9A-2B6C-B591-6A9606A1F2ED}"/>
              </a:ext>
            </a:extLst>
          </p:cNvPr>
          <p:cNvSpPr txBox="1"/>
          <p:nvPr/>
        </p:nvSpPr>
        <p:spPr>
          <a:xfrm>
            <a:off x="2168236" y="1750459"/>
            <a:ext cx="967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FECEEDA-7E6F-F340-6272-C640231E1564}"/>
              </a:ext>
            </a:extLst>
          </p:cNvPr>
          <p:cNvSpPr txBox="1"/>
          <p:nvPr/>
        </p:nvSpPr>
        <p:spPr>
          <a:xfrm>
            <a:off x="1675028" y="2230955"/>
            <a:ext cx="1561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BlueTOAD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AFBC11-D7CB-4A43-363C-927486311069}"/>
              </a:ext>
            </a:extLst>
          </p:cNvPr>
          <p:cNvSpPr txBox="1"/>
          <p:nvPr/>
        </p:nvSpPr>
        <p:spPr>
          <a:xfrm>
            <a:off x="1334188" y="3164726"/>
            <a:ext cx="2260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External Agencies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9B297C7-0907-3193-C204-EA76BAA3F7BD}"/>
              </a:ext>
            </a:extLst>
          </p:cNvPr>
          <p:cNvSpPr txBox="1"/>
          <p:nvPr/>
        </p:nvSpPr>
        <p:spPr>
          <a:xfrm>
            <a:off x="1444118" y="2684318"/>
            <a:ext cx="2260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Other Districts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BCB74E7-1BF1-B61A-9C49-C3BA5463D6C8}"/>
              </a:ext>
            </a:extLst>
          </p:cNvPr>
          <p:cNvCxnSpPr>
            <a:cxnSpLocks/>
          </p:cNvCxnSpPr>
          <p:nvPr/>
        </p:nvCxnSpPr>
        <p:spPr>
          <a:xfrm>
            <a:off x="2939941" y="1935124"/>
            <a:ext cx="1013222" cy="47290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68BB761-325B-712A-423E-34301698321E}"/>
              </a:ext>
            </a:extLst>
          </p:cNvPr>
          <p:cNvCxnSpPr>
            <a:cxnSpLocks/>
          </p:cNvCxnSpPr>
          <p:nvPr/>
        </p:nvCxnSpPr>
        <p:spPr>
          <a:xfrm flipV="1">
            <a:off x="3452090" y="3164726"/>
            <a:ext cx="501073" cy="1652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B35465D-B337-81F9-70B3-63543ABA9AB1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3135746" y="2833255"/>
            <a:ext cx="817417" cy="432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C6D416D-A0CF-BEFC-0CE5-2762AB6EE39F}"/>
              </a:ext>
            </a:extLst>
          </p:cNvPr>
          <p:cNvCxnSpPr>
            <a:cxnSpLocks/>
          </p:cNvCxnSpPr>
          <p:nvPr/>
        </p:nvCxnSpPr>
        <p:spPr>
          <a:xfrm>
            <a:off x="2939941" y="2415621"/>
            <a:ext cx="1013222" cy="2131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1F03152-9232-2BD1-3CC5-CCB21324AD5C}"/>
              </a:ext>
            </a:extLst>
          </p:cNvPr>
          <p:cNvCxnSpPr>
            <a:cxnSpLocks/>
          </p:cNvCxnSpPr>
          <p:nvPr/>
        </p:nvCxnSpPr>
        <p:spPr>
          <a:xfrm flipV="1">
            <a:off x="6047510" y="4852476"/>
            <a:ext cx="1002145" cy="3693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6F149A5-38B5-0335-95D0-E2F085E25E15}"/>
              </a:ext>
            </a:extLst>
          </p:cNvPr>
          <p:cNvCxnSpPr>
            <a:cxnSpLocks/>
          </p:cNvCxnSpPr>
          <p:nvPr/>
        </p:nvCxnSpPr>
        <p:spPr>
          <a:xfrm flipV="1">
            <a:off x="6325757" y="5221807"/>
            <a:ext cx="733968" cy="4717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FD8B1A9-2D25-B5A8-EC02-2E6F8E1947C3}"/>
              </a:ext>
            </a:extLst>
          </p:cNvPr>
          <p:cNvCxnSpPr>
            <a:cxnSpLocks/>
          </p:cNvCxnSpPr>
          <p:nvPr/>
        </p:nvCxnSpPr>
        <p:spPr>
          <a:xfrm flipV="1">
            <a:off x="7439891" y="5221804"/>
            <a:ext cx="161637" cy="8210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9A9B208-239C-06DD-E7F2-95551F78C035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9290308" y="4768395"/>
            <a:ext cx="1137546" cy="37226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A2DDB1F-802A-B684-3A2D-3BF84ED4F5D7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9290308" y="5216558"/>
            <a:ext cx="751290" cy="315037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3427E3F-36AD-3082-5B3F-C78AFE389290}"/>
              </a:ext>
            </a:extLst>
          </p:cNvPr>
          <p:cNvCxnSpPr>
            <a:cxnSpLocks/>
          </p:cNvCxnSpPr>
          <p:nvPr/>
        </p:nvCxnSpPr>
        <p:spPr>
          <a:xfrm>
            <a:off x="8971652" y="5216558"/>
            <a:ext cx="698822" cy="662183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C2F341B-83C3-E041-9570-A01B0FDDAAD3}"/>
              </a:ext>
            </a:extLst>
          </p:cNvPr>
          <p:cNvCxnSpPr>
            <a:cxnSpLocks/>
          </p:cNvCxnSpPr>
          <p:nvPr/>
        </p:nvCxnSpPr>
        <p:spPr>
          <a:xfrm>
            <a:off x="1384547" y="5140662"/>
            <a:ext cx="69363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952AB6BC-064D-0989-E6C6-EBDB59FA1893}"/>
              </a:ext>
            </a:extLst>
          </p:cNvPr>
          <p:cNvSpPr txBox="1"/>
          <p:nvPr/>
        </p:nvSpPr>
        <p:spPr>
          <a:xfrm>
            <a:off x="2035463" y="4954528"/>
            <a:ext cx="967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Existing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2047A45-A281-B81A-A780-0F72E269D49B}"/>
              </a:ext>
            </a:extLst>
          </p:cNvPr>
          <p:cNvSpPr txBox="1"/>
          <p:nvPr/>
        </p:nvSpPr>
        <p:spPr>
          <a:xfrm>
            <a:off x="2018611" y="5289879"/>
            <a:ext cx="168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Next Release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7D358085-3A7D-ECAB-C928-3FA5422C1CA7}"/>
              </a:ext>
            </a:extLst>
          </p:cNvPr>
          <p:cNvCxnSpPr>
            <a:cxnSpLocks/>
          </p:cNvCxnSpPr>
          <p:nvPr/>
        </p:nvCxnSpPr>
        <p:spPr>
          <a:xfrm>
            <a:off x="1412255" y="5474545"/>
            <a:ext cx="634064" cy="0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E258308-472C-448D-C010-E8ADADF1AC53}"/>
              </a:ext>
            </a:extLst>
          </p:cNvPr>
          <p:cNvCxnSpPr>
            <a:cxnSpLocks/>
          </p:cNvCxnSpPr>
          <p:nvPr/>
        </p:nvCxnSpPr>
        <p:spPr>
          <a:xfrm>
            <a:off x="1444118" y="5847308"/>
            <a:ext cx="617864" cy="0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22885798-D266-95D5-B36F-F8AFB7A0CEBE}"/>
              </a:ext>
            </a:extLst>
          </p:cNvPr>
          <p:cNvSpPr txBox="1"/>
          <p:nvPr/>
        </p:nvSpPr>
        <p:spPr>
          <a:xfrm>
            <a:off x="2030624" y="5632347"/>
            <a:ext cx="142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Planned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C12F483-FCBF-4A20-2DBA-B19DA0B47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4BD535B-B7CE-3BBC-9F73-CF9B9386E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8FE5508-C762-64B2-93DE-D7B5D9DF36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3075967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7A1D6-12AC-C00D-1847-B65F88439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087" y="106657"/>
            <a:ext cx="10018713" cy="873751"/>
          </a:xfrm>
        </p:spPr>
        <p:txBody>
          <a:bodyPr/>
          <a:lstStyle/>
          <a:p>
            <a:r>
              <a:rPr lang="en-US" dirty="0"/>
              <a:t>Sample Condition 1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E6E498-ADC3-B4C7-C6A0-88A01BD1E3E9}"/>
              </a:ext>
            </a:extLst>
          </p:cNvPr>
          <p:cNvCxnSpPr>
            <a:cxnSpLocks/>
          </p:cNvCxnSpPr>
          <p:nvPr/>
        </p:nvCxnSpPr>
        <p:spPr>
          <a:xfrm>
            <a:off x="1448136" y="2592158"/>
            <a:ext cx="8942773" cy="0"/>
          </a:xfrm>
          <a:prstGeom prst="line">
            <a:avLst/>
          </a:prstGeom>
          <a:ln w="635000" cap="sq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B88FB0-E34C-E970-E3E3-52FAE5BEDAF9}"/>
              </a:ext>
            </a:extLst>
          </p:cNvPr>
          <p:cNvCxnSpPr>
            <a:cxnSpLocks/>
          </p:cNvCxnSpPr>
          <p:nvPr/>
        </p:nvCxnSpPr>
        <p:spPr>
          <a:xfrm>
            <a:off x="5172364" y="2780145"/>
            <a:ext cx="5366327" cy="648855"/>
          </a:xfrm>
          <a:prstGeom prst="line">
            <a:avLst/>
          </a:prstGeom>
          <a:ln w="317500" cap="sq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A3E3D2-BDD2-92B5-E855-BAFE64EB9E42}"/>
              </a:ext>
            </a:extLst>
          </p:cNvPr>
          <p:cNvCxnSpPr>
            <a:cxnSpLocks/>
          </p:cNvCxnSpPr>
          <p:nvPr/>
        </p:nvCxnSpPr>
        <p:spPr>
          <a:xfrm>
            <a:off x="1209964" y="2592158"/>
            <a:ext cx="9439563" cy="0"/>
          </a:xfrm>
          <a:prstGeom prst="line">
            <a:avLst/>
          </a:prstGeom>
          <a:ln w="25400" cap="sq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ar top view icon vehicle Royalty Free Vector Image">
            <a:extLst>
              <a:ext uri="{FF2B5EF4-FFF2-40B4-BE49-F238E27FC236}">
                <a16:creationId xmlns:a16="http://schemas.microsoft.com/office/drawing/2014/main" id="{6B4B48C8-8A67-8878-FE25-CBDF5E948F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9955904" y="3251460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ar top view icon vehicle Royalty Free Vector Image">
            <a:extLst>
              <a:ext uri="{FF2B5EF4-FFF2-40B4-BE49-F238E27FC236}">
                <a16:creationId xmlns:a16="http://schemas.microsoft.com/office/drawing/2014/main" id="{E0156266-3D07-F00C-7BD0-CB3C9AC66B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9242914" y="3157469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ar top view icon vehicle Royalty Free Vector Image">
            <a:extLst>
              <a:ext uri="{FF2B5EF4-FFF2-40B4-BE49-F238E27FC236}">
                <a16:creationId xmlns:a16="http://schemas.microsoft.com/office/drawing/2014/main" id="{5F5BFB28-9ABD-D553-048D-55EEC4B0A5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8533646" y="3063477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ar top view icon vehicle Royalty Free Vector Image">
            <a:extLst>
              <a:ext uri="{FF2B5EF4-FFF2-40B4-BE49-F238E27FC236}">
                <a16:creationId xmlns:a16="http://schemas.microsoft.com/office/drawing/2014/main" id="{5AE38289-3028-D60C-165B-EF5FFA8A0C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7807698" y="296554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ar top view icon vehicle Royalty Free Vector Image">
            <a:extLst>
              <a:ext uri="{FF2B5EF4-FFF2-40B4-BE49-F238E27FC236}">
                <a16:creationId xmlns:a16="http://schemas.microsoft.com/office/drawing/2014/main" id="{F405866F-CA87-DF32-ADD2-E7FD39E9DF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9376580" y="2277895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ar top view icon vehicle Royalty Free Vector Image">
            <a:extLst>
              <a:ext uri="{FF2B5EF4-FFF2-40B4-BE49-F238E27FC236}">
                <a16:creationId xmlns:a16="http://schemas.microsoft.com/office/drawing/2014/main" id="{B6AB8E62-419F-3F6D-23E1-15FDB6DD9F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3783962" y="2588117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ar top view icon vehicle Royalty Free Vector Image">
            <a:extLst>
              <a:ext uri="{FF2B5EF4-FFF2-40B4-BE49-F238E27FC236}">
                <a16:creationId xmlns:a16="http://schemas.microsoft.com/office/drawing/2014/main" id="{9BE3E9EC-8376-AB46-BE37-CC89B57F58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5906017" y="2271278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D3EE94B-E2B8-3723-6767-CD39D5CA8D5B}"/>
              </a:ext>
            </a:extLst>
          </p:cNvPr>
          <p:cNvSpPr txBox="1"/>
          <p:nvPr/>
        </p:nvSpPr>
        <p:spPr>
          <a:xfrm>
            <a:off x="6096000" y="4135629"/>
            <a:ext cx="51272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Ramp Queued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Freeflow Mainline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7AA913A-F0C1-3D25-7ED9-C9040A8E52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0567" y="4135628"/>
            <a:ext cx="2693845" cy="84276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CD3E6DF-CB74-B730-FC05-5CAB4109CCA5}"/>
              </a:ext>
            </a:extLst>
          </p:cNvPr>
          <p:cNvSpPr/>
          <p:nvPr/>
        </p:nvSpPr>
        <p:spPr>
          <a:xfrm>
            <a:off x="1448136" y="2189018"/>
            <a:ext cx="202431" cy="82779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03994D0-49D8-D0F2-5917-DD9463289873}"/>
              </a:ext>
            </a:extLst>
          </p:cNvPr>
          <p:cNvCxnSpPr>
            <a:stCxn id="23" idx="2"/>
          </p:cNvCxnSpPr>
          <p:nvPr/>
        </p:nvCxnSpPr>
        <p:spPr>
          <a:xfrm>
            <a:off x="1549352" y="3016809"/>
            <a:ext cx="288684" cy="11188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F5C29F6-93B6-BBDC-D6AA-DE4C754EAC54}"/>
              </a:ext>
            </a:extLst>
          </p:cNvPr>
          <p:cNvSpPr txBox="1"/>
          <p:nvPr/>
        </p:nvSpPr>
        <p:spPr>
          <a:xfrm>
            <a:off x="1202541" y="1862208"/>
            <a:ext cx="896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DMS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1739CA9-EF99-6320-E247-0316A8522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046C657-0538-A3BB-9245-7916B7986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CBADDD4-493B-E9DC-9B27-5D855128BF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42928460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7A1D6-12AC-C00D-1847-B65F88439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010" y="237870"/>
            <a:ext cx="10018713" cy="888640"/>
          </a:xfrm>
        </p:spPr>
        <p:txBody>
          <a:bodyPr/>
          <a:lstStyle/>
          <a:p>
            <a:r>
              <a:rPr lang="en-US" dirty="0"/>
              <a:t>Sample Condition 2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E6E498-ADC3-B4C7-C6A0-88A01BD1E3E9}"/>
              </a:ext>
            </a:extLst>
          </p:cNvPr>
          <p:cNvCxnSpPr>
            <a:cxnSpLocks/>
          </p:cNvCxnSpPr>
          <p:nvPr/>
        </p:nvCxnSpPr>
        <p:spPr>
          <a:xfrm>
            <a:off x="1448136" y="2592158"/>
            <a:ext cx="8942773" cy="0"/>
          </a:xfrm>
          <a:prstGeom prst="line">
            <a:avLst/>
          </a:prstGeom>
          <a:ln w="635000" cap="sq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6B88FB0-E34C-E970-E3E3-52FAE5BEDAF9}"/>
              </a:ext>
            </a:extLst>
          </p:cNvPr>
          <p:cNvCxnSpPr>
            <a:cxnSpLocks/>
          </p:cNvCxnSpPr>
          <p:nvPr/>
        </p:nvCxnSpPr>
        <p:spPr>
          <a:xfrm>
            <a:off x="5172364" y="2780145"/>
            <a:ext cx="5366327" cy="648855"/>
          </a:xfrm>
          <a:prstGeom prst="line">
            <a:avLst/>
          </a:prstGeom>
          <a:ln w="317500" cap="sq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A3E3D2-BDD2-92B5-E855-BAFE64EB9E42}"/>
              </a:ext>
            </a:extLst>
          </p:cNvPr>
          <p:cNvCxnSpPr>
            <a:cxnSpLocks/>
          </p:cNvCxnSpPr>
          <p:nvPr/>
        </p:nvCxnSpPr>
        <p:spPr>
          <a:xfrm>
            <a:off x="1209964" y="2592158"/>
            <a:ext cx="9439563" cy="0"/>
          </a:xfrm>
          <a:prstGeom prst="line">
            <a:avLst/>
          </a:prstGeom>
          <a:ln w="25400" cap="sq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ar top view icon vehicle Royalty Free Vector Image">
            <a:extLst>
              <a:ext uri="{FF2B5EF4-FFF2-40B4-BE49-F238E27FC236}">
                <a16:creationId xmlns:a16="http://schemas.microsoft.com/office/drawing/2014/main" id="{6B4B48C8-8A67-8878-FE25-CBDF5E948F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9955904" y="3251460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ar top view icon vehicle Royalty Free Vector Image">
            <a:extLst>
              <a:ext uri="{FF2B5EF4-FFF2-40B4-BE49-F238E27FC236}">
                <a16:creationId xmlns:a16="http://schemas.microsoft.com/office/drawing/2014/main" id="{E0156266-3D07-F00C-7BD0-CB3C9AC66B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9242914" y="3157469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ar top view icon vehicle Royalty Free Vector Image">
            <a:extLst>
              <a:ext uri="{FF2B5EF4-FFF2-40B4-BE49-F238E27FC236}">
                <a16:creationId xmlns:a16="http://schemas.microsoft.com/office/drawing/2014/main" id="{5F5BFB28-9ABD-D553-048D-55EEC4B0A5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8533646" y="3063477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ar top view icon vehicle Royalty Free Vector Image">
            <a:extLst>
              <a:ext uri="{FF2B5EF4-FFF2-40B4-BE49-F238E27FC236}">
                <a16:creationId xmlns:a16="http://schemas.microsoft.com/office/drawing/2014/main" id="{5AE38289-3028-D60C-165B-EF5FFA8A0C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7807698" y="296554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Car top view icon vehicle Royalty Free Vector Image">
            <a:extLst>
              <a:ext uri="{FF2B5EF4-FFF2-40B4-BE49-F238E27FC236}">
                <a16:creationId xmlns:a16="http://schemas.microsoft.com/office/drawing/2014/main" id="{F405866F-CA87-DF32-ADD2-E7FD39E9DF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9376580" y="2277895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ar top view icon vehicle Royalty Free Vector Image">
            <a:extLst>
              <a:ext uri="{FF2B5EF4-FFF2-40B4-BE49-F238E27FC236}">
                <a16:creationId xmlns:a16="http://schemas.microsoft.com/office/drawing/2014/main" id="{B6AB8E62-419F-3F6D-23E1-15FDB6DD9F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283857" flipH="1">
            <a:off x="5731240" y="2708256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ar top view icon vehicle Royalty Free Vector Image">
            <a:extLst>
              <a:ext uri="{FF2B5EF4-FFF2-40B4-BE49-F238E27FC236}">
                <a16:creationId xmlns:a16="http://schemas.microsoft.com/office/drawing/2014/main" id="{9BE3E9EC-8376-AB46-BE37-CC89B57F58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2474674" y="2256388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D3EE94B-E2B8-3723-6767-CD39D5CA8D5B}"/>
              </a:ext>
            </a:extLst>
          </p:cNvPr>
          <p:cNvSpPr txBox="1"/>
          <p:nvPr/>
        </p:nvSpPr>
        <p:spPr>
          <a:xfrm>
            <a:off x="5273964" y="4135629"/>
            <a:ext cx="59492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Ramp Queued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Right Lane Blocked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Freeflow Left Lane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CD3E6DF-CB74-B730-FC05-5CAB4109CCA5}"/>
              </a:ext>
            </a:extLst>
          </p:cNvPr>
          <p:cNvSpPr/>
          <p:nvPr/>
        </p:nvSpPr>
        <p:spPr>
          <a:xfrm>
            <a:off x="1448136" y="2189018"/>
            <a:ext cx="202431" cy="82779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03994D0-49D8-D0F2-5917-DD9463289873}"/>
              </a:ext>
            </a:extLst>
          </p:cNvPr>
          <p:cNvCxnSpPr>
            <a:stCxn id="23" idx="2"/>
          </p:cNvCxnSpPr>
          <p:nvPr/>
        </p:nvCxnSpPr>
        <p:spPr>
          <a:xfrm>
            <a:off x="1549352" y="3016809"/>
            <a:ext cx="288684" cy="11188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Car top view icon vehicle Royalty Free Vector Image">
            <a:extLst>
              <a:ext uri="{FF2B5EF4-FFF2-40B4-BE49-F238E27FC236}">
                <a16:creationId xmlns:a16="http://schemas.microsoft.com/office/drawing/2014/main" id="{3011EC45-34CD-8678-891F-26E580AA7F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7125520" y="2867840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ar top view icon vehicle Royalty Free Vector Image">
            <a:extLst>
              <a:ext uri="{FF2B5EF4-FFF2-40B4-BE49-F238E27FC236}">
                <a16:creationId xmlns:a16="http://schemas.microsoft.com/office/drawing/2014/main" id="{63D1A261-EB30-7258-2E11-74F91B46AA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494362" flipH="1">
            <a:off x="6443342" y="278402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ar top view icon vehicle Royalty Free Vector Image">
            <a:extLst>
              <a:ext uri="{FF2B5EF4-FFF2-40B4-BE49-F238E27FC236}">
                <a16:creationId xmlns:a16="http://schemas.microsoft.com/office/drawing/2014/main" id="{9235D1C4-6D6C-B18A-3D16-465DDBF5D6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rot="299956" flipH="1">
            <a:off x="5004264" y="2620711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ar top view icon vehicle Royalty Free Vector Image">
            <a:extLst>
              <a:ext uri="{FF2B5EF4-FFF2-40B4-BE49-F238E27FC236}">
                <a16:creationId xmlns:a16="http://schemas.microsoft.com/office/drawing/2014/main" id="{FC7F983F-E1C6-E3A6-C5C0-33BF3349B8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4303344" y="2591938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ar top view icon vehicle Royalty Free Vector Image">
            <a:extLst>
              <a:ext uri="{FF2B5EF4-FFF2-40B4-BE49-F238E27FC236}">
                <a16:creationId xmlns:a16="http://schemas.microsoft.com/office/drawing/2014/main" id="{2FD4E148-B910-3883-AA57-3CD0F37659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3615035" y="2591938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8849A47-1C88-CE28-AA58-D95A6458AA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9351" y="4147173"/>
            <a:ext cx="2510412" cy="75733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B5CC315-B72B-B51A-1FE2-BB6E5A435867}"/>
              </a:ext>
            </a:extLst>
          </p:cNvPr>
          <p:cNvSpPr txBox="1"/>
          <p:nvPr/>
        </p:nvSpPr>
        <p:spPr>
          <a:xfrm>
            <a:off x="1202541" y="1862208"/>
            <a:ext cx="896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DMS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C0E5181-65EB-7834-38B3-4B4B0DCD6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544F8BD-FF87-8543-A689-D6B6B901E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CC77D59D-103B-0D31-A2D5-692DE8AD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20604652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7A1D6-12AC-C00D-1847-B65F88439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8396" y="108194"/>
            <a:ext cx="10018713" cy="801270"/>
          </a:xfrm>
        </p:spPr>
        <p:txBody>
          <a:bodyPr/>
          <a:lstStyle/>
          <a:p>
            <a:r>
              <a:rPr lang="en-US" dirty="0"/>
              <a:t>Sample Condition 3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E6E498-ADC3-B4C7-C6A0-88A01BD1E3E9}"/>
              </a:ext>
            </a:extLst>
          </p:cNvPr>
          <p:cNvCxnSpPr>
            <a:cxnSpLocks/>
          </p:cNvCxnSpPr>
          <p:nvPr/>
        </p:nvCxnSpPr>
        <p:spPr>
          <a:xfrm>
            <a:off x="1448136" y="2592158"/>
            <a:ext cx="8942773" cy="0"/>
          </a:xfrm>
          <a:prstGeom prst="line">
            <a:avLst/>
          </a:prstGeom>
          <a:ln w="635000" cap="sq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A3E3D2-BDD2-92B5-E855-BAFE64EB9E42}"/>
              </a:ext>
            </a:extLst>
          </p:cNvPr>
          <p:cNvCxnSpPr>
            <a:cxnSpLocks/>
          </p:cNvCxnSpPr>
          <p:nvPr/>
        </p:nvCxnSpPr>
        <p:spPr>
          <a:xfrm>
            <a:off x="1209964" y="2592158"/>
            <a:ext cx="9439563" cy="0"/>
          </a:xfrm>
          <a:prstGeom prst="line">
            <a:avLst/>
          </a:prstGeom>
          <a:ln w="25400" cap="sq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 descr="Car top view icon vehicle Royalty Free Vector Image">
            <a:extLst>
              <a:ext uri="{FF2B5EF4-FFF2-40B4-BE49-F238E27FC236}">
                <a16:creationId xmlns:a16="http://schemas.microsoft.com/office/drawing/2014/main" id="{F405866F-CA87-DF32-ADD2-E7FD39E9DF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9376580" y="2277895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ar top view icon vehicle Royalty Free Vector Image">
            <a:extLst>
              <a:ext uri="{FF2B5EF4-FFF2-40B4-BE49-F238E27FC236}">
                <a16:creationId xmlns:a16="http://schemas.microsoft.com/office/drawing/2014/main" id="{9BE3E9EC-8376-AB46-BE37-CC89B57F58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8699378" y="2284054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D3EE94B-E2B8-3723-6767-CD39D5CA8D5B}"/>
              </a:ext>
            </a:extLst>
          </p:cNvPr>
          <p:cNvSpPr txBox="1"/>
          <p:nvPr/>
        </p:nvSpPr>
        <p:spPr>
          <a:xfrm>
            <a:off x="4474894" y="4135629"/>
            <a:ext cx="7094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Freeflow at DMS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Congestion X Miles Ahead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CD3E6DF-CB74-B730-FC05-5CAB4109CCA5}"/>
              </a:ext>
            </a:extLst>
          </p:cNvPr>
          <p:cNvSpPr/>
          <p:nvPr/>
        </p:nvSpPr>
        <p:spPr>
          <a:xfrm>
            <a:off x="1448136" y="2189018"/>
            <a:ext cx="202431" cy="82779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03994D0-49D8-D0F2-5917-DD9463289873}"/>
              </a:ext>
            </a:extLst>
          </p:cNvPr>
          <p:cNvCxnSpPr>
            <a:stCxn id="23" idx="2"/>
          </p:cNvCxnSpPr>
          <p:nvPr/>
        </p:nvCxnSpPr>
        <p:spPr>
          <a:xfrm>
            <a:off x="1549352" y="3016809"/>
            <a:ext cx="288684" cy="11188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ar top view icon vehicle Royalty Free Vector Image">
            <a:extLst>
              <a:ext uri="{FF2B5EF4-FFF2-40B4-BE49-F238E27FC236}">
                <a16:creationId xmlns:a16="http://schemas.microsoft.com/office/drawing/2014/main" id="{2FD4E148-B910-3883-AA57-3CD0F37659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8337885" y="2606004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ar top view icon vehicle Royalty Free Vector Image">
            <a:extLst>
              <a:ext uri="{FF2B5EF4-FFF2-40B4-BE49-F238E27FC236}">
                <a16:creationId xmlns:a16="http://schemas.microsoft.com/office/drawing/2014/main" id="{041CB656-1D52-906A-BE03-D205A91D3E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9012139" y="2592158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ar top view icon vehicle Royalty Free Vector Image">
            <a:extLst>
              <a:ext uri="{FF2B5EF4-FFF2-40B4-BE49-F238E27FC236}">
                <a16:creationId xmlns:a16="http://schemas.microsoft.com/office/drawing/2014/main" id="{2BBAE5A9-A9CA-A824-8A5E-36BE4BB91A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8025124" y="2270203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ar top view icon vehicle Royalty Free Vector Image">
            <a:extLst>
              <a:ext uri="{FF2B5EF4-FFF2-40B4-BE49-F238E27FC236}">
                <a16:creationId xmlns:a16="http://schemas.microsoft.com/office/drawing/2014/main" id="{0B86F66B-F413-353E-98DF-A8C5D18648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7347922" y="227636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" name="Picture 2" descr="Car top view icon vehicle Royalty Free Vector Image">
            <a:extLst>
              <a:ext uri="{FF2B5EF4-FFF2-40B4-BE49-F238E27FC236}">
                <a16:creationId xmlns:a16="http://schemas.microsoft.com/office/drawing/2014/main" id="{DAF81B8F-EBC8-E39E-20C6-5AD673BFA5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6986429" y="259831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2" descr="Car top view icon vehicle Royalty Free Vector Image">
            <a:extLst>
              <a:ext uri="{FF2B5EF4-FFF2-40B4-BE49-F238E27FC236}">
                <a16:creationId xmlns:a16="http://schemas.microsoft.com/office/drawing/2014/main" id="{29C79B21-CCC0-60CA-CA7D-8CA03C71ED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7660683" y="2584466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2" descr="Car top view icon vehicle Royalty Free Vector Image">
            <a:extLst>
              <a:ext uri="{FF2B5EF4-FFF2-40B4-BE49-F238E27FC236}">
                <a16:creationId xmlns:a16="http://schemas.microsoft.com/office/drawing/2014/main" id="{5E5780D5-2529-323A-9FF4-6CFC21E39E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3983239" y="2254609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2" descr="Car top view icon vehicle Royalty Free Vector Image">
            <a:extLst>
              <a:ext uri="{FF2B5EF4-FFF2-40B4-BE49-F238E27FC236}">
                <a16:creationId xmlns:a16="http://schemas.microsoft.com/office/drawing/2014/main" id="{D1725A3D-A65E-5AD4-6A96-5EC9B459B5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5086985" y="2599653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2" descr="Car top view icon vehicle Royalty Free Vector Image">
            <a:extLst>
              <a:ext uri="{FF2B5EF4-FFF2-40B4-BE49-F238E27FC236}">
                <a16:creationId xmlns:a16="http://schemas.microsoft.com/office/drawing/2014/main" id="{B0D7EEF4-6251-F82A-E928-9948497467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9716655" y="2610849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2" descr="Car top view icon vehicle Royalty Free Vector Image">
            <a:extLst>
              <a:ext uri="{FF2B5EF4-FFF2-40B4-BE49-F238E27FC236}">
                <a16:creationId xmlns:a16="http://schemas.microsoft.com/office/drawing/2014/main" id="{8D502E80-0639-FAA5-55B7-27AF12F471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10060374" y="2263844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2055">
            <a:extLst>
              <a:ext uri="{FF2B5EF4-FFF2-40B4-BE49-F238E27FC236}">
                <a16:creationId xmlns:a16="http://schemas.microsoft.com/office/drawing/2014/main" id="{7759F95E-F975-B7C3-3247-E774E0884F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8898" y="4135629"/>
            <a:ext cx="2420301" cy="685752"/>
          </a:xfrm>
          <a:prstGeom prst="rect">
            <a:avLst/>
          </a:prstGeom>
        </p:spPr>
      </p:pic>
      <p:cxnSp>
        <p:nvCxnSpPr>
          <p:cNvPr id="2057" name="Straight Arrow Connector 2056">
            <a:extLst>
              <a:ext uri="{FF2B5EF4-FFF2-40B4-BE49-F238E27FC236}">
                <a16:creationId xmlns:a16="http://schemas.microsoft.com/office/drawing/2014/main" id="{3F4CEAC6-EB07-7DDA-451A-3AFD82B91075}"/>
              </a:ext>
            </a:extLst>
          </p:cNvPr>
          <p:cNvCxnSpPr>
            <a:cxnSpLocks/>
          </p:cNvCxnSpPr>
          <p:nvPr/>
        </p:nvCxnSpPr>
        <p:spPr>
          <a:xfrm flipV="1">
            <a:off x="1650566" y="4455957"/>
            <a:ext cx="455325" cy="58844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1" name="TextBox 2060">
            <a:extLst>
              <a:ext uri="{FF2B5EF4-FFF2-40B4-BE49-F238E27FC236}">
                <a16:creationId xmlns:a16="http://schemas.microsoft.com/office/drawing/2014/main" id="{7CBE2928-9C1A-4C7D-02C4-7D0327E2989F}"/>
              </a:ext>
            </a:extLst>
          </p:cNvPr>
          <p:cNvSpPr txBox="1"/>
          <p:nvPr/>
        </p:nvSpPr>
        <p:spPr>
          <a:xfrm>
            <a:off x="1351433" y="5044397"/>
            <a:ext cx="28156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Mileage will update automatically every minute</a:t>
            </a:r>
          </a:p>
        </p:txBody>
      </p:sp>
      <p:sp>
        <p:nvSpPr>
          <p:cNvPr id="2062" name="TextBox 2061">
            <a:extLst>
              <a:ext uri="{FF2B5EF4-FFF2-40B4-BE49-F238E27FC236}">
                <a16:creationId xmlns:a16="http://schemas.microsoft.com/office/drawing/2014/main" id="{B0399770-5493-F5FF-DE81-9A792BCAACA5}"/>
              </a:ext>
            </a:extLst>
          </p:cNvPr>
          <p:cNvSpPr txBox="1"/>
          <p:nvPr/>
        </p:nvSpPr>
        <p:spPr>
          <a:xfrm>
            <a:off x="1202541" y="1862208"/>
            <a:ext cx="896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DMS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37B30E4-7616-10B5-9C58-0FFF49D62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4CAD3D-E4F3-D918-5422-893A2173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8EF5577-F2EC-9C3F-F4B3-F28287F2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1142758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7A1D6-12AC-C00D-1847-B65F88439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4470" y="208687"/>
            <a:ext cx="10018713" cy="798082"/>
          </a:xfrm>
        </p:spPr>
        <p:txBody>
          <a:bodyPr/>
          <a:lstStyle/>
          <a:p>
            <a:r>
              <a:rPr lang="en-US" dirty="0"/>
              <a:t>Sample Condition 4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4E6E498-ADC3-B4C7-C6A0-88A01BD1E3E9}"/>
              </a:ext>
            </a:extLst>
          </p:cNvPr>
          <p:cNvCxnSpPr>
            <a:cxnSpLocks/>
          </p:cNvCxnSpPr>
          <p:nvPr/>
        </p:nvCxnSpPr>
        <p:spPr>
          <a:xfrm>
            <a:off x="1448136" y="2592158"/>
            <a:ext cx="8942773" cy="0"/>
          </a:xfrm>
          <a:prstGeom prst="line">
            <a:avLst/>
          </a:prstGeom>
          <a:ln w="635000" cap="sq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A3E3D2-BDD2-92B5-E855-BAFE64EB9E42}"/>
              </a:ext>
            </a:extLst>
          </p:cNvPr>
          <p:cNvCxnSpPr>
            <a:cxnSpLocks/>
          </p:cNvCxnSpPr>
          <p:nvPr/>
        </p:nvCxnSpPr>
        <p:spPr>
          <a:xfrm>
            <a:off x="1209964" y="2592158"/>
            <a:ext cx="9439563" cy="0"/>
          </a:xfrm>
          <a:prstGeom prst="line">
            <a:avLst/>
          </a:prstGeom>
          <a:ln w="25400" cap="sq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 descr="Car top view icon vehicle Royalty Free Vector Image">
            <a:extLst>
              <a:ext uri="{FF2B5EF4-FFF2-40B4-BE49-F238E27FC236}">
                <a16:creationId xmlns:a16="http://schemas.microsoft.com/office/drawing/2014/main" id="{F405866F-CA87-DF32-ADD2-E7FD39E9DF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6527918" y="2290213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ar top view icon vehicle Royalty Free Vector Image">
            <a:extLst>
              <a:ext uri="{FF2B5EF4-FFF2-40B4-BE49-F238E27FC236}">
                <a16:creationId xmlns:a16="http://schemas.microsoft.com/office/drawing/2014/main" id="{9BE3E9EC-8376-AB46-BE37-CC89B57F58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5850716" y="229637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D3EE94B-E2B8-3723-6767-CD39D5CA8D5B}"/>
              </a:ext>
            </a:extLst>
          </p:cNvPr>
          <p:cNvSpPr txBox="1"/>
          <p:nvPr/>
        </p:nvSpPr>
        <p:spPr>
          <a:xfrm>
            <a:off x="4474894" y="4135629"/>
            <a:ext cx="7094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Congestion at DMS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/>
              <a:t>Freeflow X Miles Ahead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03994D0-49D8-D0F2-5917-DD9463289873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2649049" y="3033941"/>
            <a:ext cx="147595" cy="11016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ar top view icon vehicle Royalty Free Vector Image">
            <a:extLst>
              <a:ext uri="{FF2B5EF4-FFF2-40B4-BE49-F238E27FC236}">
                <a16:creationId xmlns:a16="http://schemas.microsoft.com/office/drawing/2014/main" id="{2FD4E148-B910-3883-AA57-3CD0F37659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5489223" y="261832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Car top view icon vehicle Royalty Free Vector Image">
            <a:extLst>
              <a:ext uri="{FF2B5EF4-FFF2-40B4-BE49-F238E27FC236}">
                <a16:creationId xmlns:a16="http://schemas.microsoft.com/office/drawing/2014/main" id="{041CB656-1D52-906A-BE03-D205A91D3E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6163477" y="2604476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ar top view icon vehicle Royalty Free Vector Image">
            <a:extLst>
              <a:ext uri="{FF2B5EF4-FFF2-40B4-BE49-F238E27FC236}">
                <a16:creationId xmlns:a16="http://schemas.microsoft.com/office/drawing/2014/main" id="{2BBAE5A9-A9CA-A824-8A5E-36BE4BB91A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5176462" y="2282521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ar top view icon vehicle Royalty Free Vector Image">
            <a:extLst>
              <a:ext uri="{FF2B5EF4-FFF2-40B4-BE49-F238E27FC236}">
                <a16:creationId xmlns:a16="http://schemas.microsoft.com/office/drawing/2014/main" id="{0B86F66B-F413-353E-98DF-A8C5D18648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4499260" y="2288680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" name="Picture 2" descr="Car top view icon vehicle Royalty Free Vector Image">
            <a:extLst>
              <a:ext uri="{FF2B5EF4-FFF2-40B4-BE49-F238E27FC236}">
                <a16:creationId xmlns:a16="http://schemas.microsoft.com/office/drawing/2014/main" id="{DAF81B8F-EBC8-E39E-20C6-5AD673BFA5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4137767" y="2610630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2" descr="Car top view icon vehicle Royalty Free Vector Image">
            <a:extLst>
              <a:ext uri="{FF2B5EF4-FFF2-40B4-BE49-F238E27FC236}">
                <a16:creationId xmlns:a16="http://schemas.microsoft.com/office/drawing/2014/main" id="{29C79B21-CCC0-60CA-CA7D-8CA03C71ED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4812021" y="2596784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2" descr="Car top view icon vehicle Royalty Free Vector Image">
            <a:extLst>
              <a:ext uri="{FF2B5EF4-FFF2-40B4-BE49-F238E27FC236}">
                <a16:creationId xmlns:a16="http://schemas.microsoft.com/office/drawing/2014/main" id="{B0D7EEF4-6251-F82A-E928-9948497467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6867993" y="2623167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2" descr="Car top view icon vehicle Royalty Free Vector Image">
            <a:extLst>
              <a:ext uri="{FF2B5EF4-FFF2-40B4-BE49-F238E27FC236}">
                <a16:creationId xmlns:a16="http://schemas.microsoft.com/office/drawing/2014/main" id="{8D502E80-0639-FAA5-55B7-27AF12F471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7211712" y="227616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TextBox 2060">
            <a:extLst>
              <a:ext uri="{FF2B5EF4-FFF2-40B4-BE49-F238E27FC236}">
                <a16:creationId xmlns:a16="http://schemas.microsoft.com/office/drawing/2014/main" id="{7CBE2928-9C1A-4C7D-02C4-7D0327E2989F}"/>
              </a:ext>
            </a:extLst>
          </p:cNvPr>
          <p:cNvSpPr txBox="1"/>
          <p:nvPr/>
        </p:nvSpPr>
        <p:spPr>
          <a:xfrm>
            <a:off x="3136367" y="5551432"/>
            <a:ext cx="28156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Mileage will update automatically every minute</a:t>
            </a:r>
          </a:p>
        </p:txBody>
      </p:sp>
      <p:pic>
        <p:nvPicPr>
          <p:cNvPr id="3" name="Picture 2" descr="Car top view icon vehicle Royalty Free Vector Image">
            <a:extLst>
              <a:ext uri="{FF2B5EF4-FFF2-40B4-BE49-F238E27FC236}">
                <a16:creationId xmlns:a16="http://schemas.microsoft.com/office/drawing/2014/main" id="{A80083D3-B116-84B5-913D-1909177B26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3837935" y="2276368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ar top view icon vehicle Royalty Free Vector Image">
            <a:extLst>
              <a:ext uri="{FF2B5EF4-FFF2-40B4-BE49-F238E27FC236}">
                <a16:creationId xmlns:a16="http://schemas.microsoft.com/office/drawing/2014/main" id="{2485FE6A-E4FC-C116-55F9-C559F14250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3160733" y="2282527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ar top view icon vehicle Royalty Free Vector Image">
            <a:extLst>
              <a:ext uri="{FF2B5EF4-FFF2-40B4-BE49-F238E27FC236}">
                <a16:creationId xmlns:a16="http://schemas.microsoft.com/office/drawing/2014/main" id="{ACFA77D5-08DE-D332-2E81-E240C32E33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2799240" y="2604477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ar top view icon vehicle Royalty Free Vector Image">
            <a:extLst>
              <a:ext uri="{FF2B5EF4-FFF2-40B4-BE49-F238E27FC236}">
                <a16:creationId xmlns:a16="http://schemas.microsoft.com/office/drawing/2014/main" id="{AE068D7D-0020-7A03-1276-BEE70F0D14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3473494" y="2590631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ar top view icon vehicle Royalty Free Vector Image">
            <a:extLst>
              <a:ext uri="{FF2B5EF4-FFF2-40B4-BE49-F238E27FC236}">
                <a16:creationId xmlns:a16="http://schemas.microsoft.com/office/drawing/2014/main" id="{BA90794D-FFB7-34BF-38D2-903FD6B569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2486479" y="2268676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ar top view icon vehicle Royalty Free Vector Image">
            <a:extLst>
              <a:ext uri="{FF2B5EF4-FFF2-40B4-BE49-F238E27FC236}">
                <a16:creationId xmlns:a16="http://schemas.microsoft.com/office/drawing/2014/main" id="{6FF5B37C-0B5E-CFD8-AC29-4F9C80AFB2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1809277" y="2274835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ar top view icon vehicle Royalty Free Vector Image">
            <a:extLst>
              <a:ext uri="{FF2B5EF4-FFF2-40B4-BE49-F238E27FC236}">
                <a16:creationId xmlns:a16="http://schemas.microsoft.com/office/drawing/2014/main" id="{6B1C15D3-F370-B063-1679-E58F795B7B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1447784" y="2596785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ar top view icon vehicle Royalty Free Vector Image">
            <a:extLst>
              <a:ext uri="{FF2B5EF4-FFF2-40B4-BE49-F238E27FC236}">
                <a16:creationId xmlns:a16="http://schemas.microsoft.com/office/drawing/2014/main" id="{F22A99DA-2716-51CB-F4B6-CC04BB9C33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2122038" y="2582939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BCD3E6DF-CB74-B730-FC05-5CAB4109CCA5}"/>
              </a:ext>
            </a:extLst>
          </p:cNvPr>
          <p:cNvSpPr/>
          <p:nvPr/>
        </p:nvSpPr>
        <p:spPr>
          <a:xfrm>
            <a:off x="2695428" y="2206150"/>
            <a:ext cx="202431" cy="82779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917CAD-E6B4-245E-33A9-DD99E54FECA3}"/>
              </a:ext>
            </a:extLst>
          </p:cNvPr>
          <p:cNvSpPr txBox="1"/>
          <p:nvPr/>
        </p:nvSpPr>
        <p:spPr>
          <a:xfrm>
            <a:off x="2439642" y="1862006"/>
            <a:ext cx="896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DMS</a:t>
            </a:r>
          </a:p>
        </p:txBody>
      </p:sp>
      <p:pic>
        <p:nvPicPr>
          <p:cNvPr id="16" name="Picture 2" descr="Car top view icon vehicle Royalty Free Vector Image">
            <a:extLst>
              <a:ext uri="{FF2B5EF4-FFF2-40B4-BE49-F238E27FC236}">
                <a16:creationId xmlns:a16="http://schemas.microsoft.com/office/drawing/2014/main" id="{76E8B081-DBB1-9AB6-7F6C-700FA9B95C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7888914" y="2285368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ar top view icon vehicle Royalty Free Vector Image">
            <a:extLst>
              <a:ext uri="{FF2B5EF4-FFF2-40B4-BE49-F238E27FC236}">
                <a16:creationId xmlns:a16="http://schemas.microsoft.com/office/drawing/2014/main" id="{B1F7141B-B7A1-CCF8-E062-6542BE13F8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7524473" y="2599631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ar top view icon vehicle Royalty Free Vector Image">
            <a:extLst>
              <a:ext uri="{FF2B5EF4-FFF2-40B4-BE49-F238E27FC236}">
                <a16:creationId xmlns:a16="http://schemas.microsoft.com/office/drawing/2014/main" id="{6BBCA5B0-877B-015E-27B9-EE5C97A54F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9376580" y="2618322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ar top view icon vehicle Royalty Free Vector Image">
            <a:extLst>
              <a:ext uri="{FF2B5EF4-FFF2-40B4-BE49-F238E27FC236}">
                <a16:creationId xmlns:a16="http://schemas.microsoft.com/office/drawing/2014/main" id="{44F9D33D-9F7D-5313-892C-EE7518033C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3846" b="68718" l="12300" r="90300">
                        <a14:foregroundMark x1="24200" y1="35128" x2="19400" y2="43590"/>
                        <a14:foregroundMark x1="19400" y1="43590" x2="16500" y2="60641"/>
                        <a14:foregroundMark x1="16500" y1="60641" x2="16600" y2="61026"/>
                        <a14:foregroundMark x1="16000" y1="31923" x2="12300" y2="43590"/>
                        <a14:foregroundMark x1="12300" y1="43590" x2="13100" y2="56667"/>
                        <a14:foregroundMark x1="15200" y1="28974" x2="13800" y2="31538"/>
                        <a14:foregroundMark x1="14600" y1="63077" x2="16500" y2="64615"/>
                        <a14:foregroundMark x1="38200" y1="67051" x2="39600" y2="68846"/>
                        <a14:foregroundMark x1="87300" y1="61410" x2="87900" y2="35385"/>
                        <a14:foregroundMark x1="90100" y1="52692" x2="90300" y2="38974"/>
                        <a14:foregroundMark x1="78500" y1="26667" x2="72000" y2="26410"/>
                        <a14:foregroundMark x1="39500" y1="23846" x2="38000" y2="258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766" t="20202" r="6925" b="28080"/>
          <a:stretch/>
        </p:blipFill>
        <p:spPr bwMode="auto">
          <a:xfrm flipH="1">
            <a:off x="10050834" y="2252711"/>
            <a:ext cx="674254" cy="318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BDAC6A2-C5B4-F17E-7BDD-84A1985A7A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8016" y="4122717"/>
            <a:ext cx="2354823" cy="706447"/>
          </a:xfrm>
          <a:prstGeom prst="rect">
            <a:avLst/>
          </a:prstGeom>
        </p:spPr>
      </p:pic>
      <p:cxnSp>
        <p:nvCxnSpPr>
          <p:cNvPr id="2057" name="Straight Arrow Connector 2056">
            <a:extLst>
              <a:ext uri="{FF2B5EF4-FFF2-40B4-BE49-F238E27FC236}">
                <a16:creationId xmlns:a16="http://schemas.microsoft.com/office/drawing/2014/main" id="{3F4CEAC6-EB07-7DDA-451A-3AFD82B91075}"/>
              </a:ext>
            </a:extLst>
          </p:cNvPr>
          <p:cNvCxnSpPr>
            <a:cxnSpLocks/>
          </p:cNvCxnSpPr>
          <p:nvPr/>
        </p:nvCxnSpPr>
        <p:spPr>
          <a:xfrm flipH="1" flipV="1">
            <a:off x="3160733" y="4475940"/>
            <a:ext cx="825426" cy="10566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80585458-4714-87E8-D269-A9D42D3AD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2279" y="6450705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7C44580B-9C21-B57D-2E65-4AB06D26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51856" y="6434561"/>
            <a:ext cx="551167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7" name="Date Placeholder 3">
            <a:extLst>
              <a:ext uri="{FF2B5EF4-FFF2-40B4-BE49-F238E27FC236}">
                <a16:creationId xmlns:a16="http://schemas.microsoft.com/office/drawing/2014/main" id="{16DF22F0-BD99-5B4A-3CF0-A7FDF4A5D7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434561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40364116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107133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This covers the functionality for this issue, as well as adds more to the system.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Interest in adding this directly to the SunGuide base functionality?</a:t>
            </a:r>
          </a:p>
          <a:p>
            <a:pPr marL="342900" indent="-342900"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b="1" dirty="0">
                <a:solidFill>
                  <a:srgbClr val="FF0000"/>
                </a:solidFill>
                <a:latin typeface="-apple-system"/>
              </a:rPr>
              <a:t>Questions about the functionality?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39503257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B3CBE-52E7-2CA2-917C-065D3C6E1266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0585983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SG-5430 - Add Dispatch Info to RR Popup and Modify RR Map Icon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all event numbers for events where the Road Ranger is currently dispatched to the Road Ranger hover text.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an indicator to the Road Ranger icon that would visually indicate the Road Ranger is dispatched.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would still allow coloring based on current state, while also showing the RR is dispatched to other events.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665174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655919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6847" y="133517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SG-6603 - Road Ranger </a:t>
            </a:r>
            <a:br>
              <a:rPr lang="en-US" sz="5400" dirty="0"/>
            </a:br>
            <a:r>
              <a:rPr lang="en-US" sz="5400" dirty="0"/>
              <a:t>Safety Focus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2172600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10713396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 RR-created or RR-involved events would be considered a blocking event since RR presence blocks either a lane or a shoulder. This then allows Operations' blocking event protocols to be used for all RR events.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RR AVL location would be used to suggest nearest mainline CCTVs for verification of RR being on-scene.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1" dirty="0">
                <a:solidFill>
                  <a:srgbClr val="FF0000"/>
                </a:solidFill>
                <a:latin typeface="-apple-system"/>
              </a:rPr>
              <a:t>Use a radius around the RR?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The CCTVs found should automatically pop-up in a Desktop Video Dialog window for the operator after hitting "Save/Suggest Response Plan”.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197289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100244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For mainline-only events involving RR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only a single-phase response plan message is used, suggest a 2</a:t>
            </a:r>
            <a:r>
              <a:rPr lang="en-US" sz="2800" baseline="30000" dirty="0">
                <a:latin typeface="-apple-system"/>
              </a:rPr>
              <a:t>nd</a:t>
            </a:r>
            <a:r>
              <a:rPr lang="en-US" sz="2800" dirty="0">
                <a:latin typeface="-apple-system"/>
              </a:rPr>
              <a:t> phase that would be a "RR Move-Over” PSA message. </a:t>
            </a:r>
            <a:endParaRPr lang="en-US" sz="2800" dirty="0">
              <a:solidFill>
                <a:srgbClr val="FF0000"/>
              </a:solidFill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</p:spTree>
    <p:extLst>
      <p:ext uri="{BB962C8B-B14F-4D97-AF65-F5344CB8AC3E}">
        <p14:creationId xmlns:p14="http://schemas.microsoft.com/office/powerpoint/2010/main" val="2927771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2/23/2023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04A0DC-38D5-AEF9-FB3D-2277D01F6ED3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3988702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20576</TotalTime>
  <Words>756</Words>
  <Application>Microsoft Office PowerPoint</Application>
  <PresentationFormat>Widescreen</PresentationFormat>
  <Paragraphs>215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Parallax</vt:lpstr>
      <vt:lpstr>SunGuide Software  Users Group Meeting</vt:lpstr>
      <vt:lpstr>PowerPoint Presentation</vt:lpstr>
      <vt:lpstr>SG-5430 - Add Dispatch Info to RR Popup and Modify RR Map Icon</vt:lpstr>
      <vt:lpstr>PowerPoint Presentation</vt:lpstr>
      <vt:lpstr>PowerPoint Presentation</vt:lpstr>
      <vt:lpstr>SG-6603 - Road Ranger  Safety Focus</vt:lpstr>
      <vt:lpstr>PowerPoint Presentation</vt:lpstr>
      <vt:lpstr>PowerPoint Presentation</vt:lpstr>
      <vt:lpstr>PowerPoint Presentation</vt:lpstr>
      <vt:lpstr>SG-5759 - Add Agency When creating a responder</vt:lpstr>
      <vt:lpstr>PowerPoint Presentation</vt:lpstr>
      <vt:lpstr>PowerPoint Presentation</vt:lpstr>
      <vt:lpstr>SG-5510 - Velocity 3.0 devices are not matching tags in SunGuide.</vt:lpstr>
      <vt:lpstr>PowerPoint Presentation</vt:lpstr>
      <vt:lpstr>PowerPoint Presentation</vt:lpstr>
      <vt:lpstr>CCTV Wipers</vt:lpstr>
      <vt:lpstr>PowerPoint Presentation</vt:lpstr>
      <vt:lpstr>PowerPoint Presentation</vt:lpstr>
      <vt:lpstr>REVISITING: SG-5984 - Beacon activation history and Allow beacon activation based on traffic conditions</vt:lpstr>
      <vt:lpstr>PowerPoint Presentation</vt:lpstr>
      <vt:lpstr>Software Data Flows</vt:lpstr>
      <vt:lpstr>Sample Condition 1</vt:lpstr>
      <vt:lpstr>Sample Condition 2</vt:lpstr>
      <vt:lpstr>Sample Condition 3</vt:lpstr>
      <vt:lpstr>Sample Condition 4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874</cp:revision>
  <cp:lastPrinted>2015-01-14T21:03:00Z</cp:lastPrinted>
  <dcterms:created xsi:type="dcterms:W3CDTF">2014-08-07T17:38:39Z</dcterms:created>
  <dcterms:modified xsi:type="dcterms:W3CDTF">2024-04-04T19:56:49Z</dcterms:modified>
</cp:coreProperties>
</file>