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570" r:id="rId2"/>
    <p:sldId id="575" r:id="rId3"/>
    <p:sldId id="1071" r:id="rId4"/>
    <p:sldId id="1036" r:id="rId5"/>
    <p:sldId id="1074" r:id="rId6"/>
    <p:sldId id="1072" r:id="rId7"/>
    <p:sldId id="1075" r:id="rId8"/>
    <p:sldId id="1076" r:id="rId9"/>
    <p:sldId id="1078" r:id="rId10"/>
    <p:sldId id="1079" r:id="rId11"/>
    <p:sldId id="1082" r:id="rId12"/>
    <p:sldId id="1038" r:id="rId13"/>
    <p:sldId id="1080" r:id="rId14"/>
    <p:sldId id="1081" r:id="rId15"/>
    <p:sldId id="1083" r:id="rId16"/>
    <p:sldId id="1084" r:id="rId17"/>
    <p:sldId id="1089" r:id="rId18"/>
    <p:sldId id="1085" r:id="rId19"/>
    <p:sldId id="1086" r:id="rId20"/>
    <p:sldId id="1087" r:id="rId21"/>
    <p:sldId id="1088" r:id="rId22"/>
    <p:sldId id="1015" r:id="rId2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71"/>
            <p14:sldId id="1036"/>
            <p14:sldId id="1074"/>
            <p14:sldId id="1072"/>
            <p14:sldId id="1075"/>
            <p14:sldId id="1076"/>
            <p14:sldId id="1078"/>
            <p14:sldId id="1079"/>
            <p14:sldId id="1082"/>
            <p14:sldId id="1038"/>
            <p14:sldId id="1080"/>
            <p14:sldId id="1081"/>
            <p14:sldId id="1083"/>
            <p14:sldId id="1084"/>
            <p14:sldId id="1089"/>
            <p14:sldId id="1085"/>
            <p14:sldId id="1086"/>
            <p14:sldId id="1087"/>
            <p14:sldId id="1088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964" y="64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029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66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22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64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50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65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March 21, 2024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/>
          </a:bodyPr>
          <a:lstStyle/>
          <a:p>
            <a:r>
              <a:rPr lang="en-US" sz="5400" dirty="0"/>
              <a:t>SG-6014 – Enhanced Tracking of Changes in Sunguide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70000" lnSpcReduction="20000"/>
          </a:bodyPr>
          <a:lstStyle/>
          <a:p>
            <a:endParaRPr lang="en-US" sz="5800" dirty="0">
              <a:ln w="3175" cmpd="sng">
                <a:noFill/>
              </a:ln>
              <a:ea typeface="+mj-ea"/>
            </a:endParaRPr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2566501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070662"/>
            <a:ext cx="973170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Previously discussed at the SSUG and CMB.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Request is to capture changes associated with modifications to SunGuide.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Offers assistance with the following: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Identification of permissions attributed incorrectly to a user or user group.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Identification of inadvertent/accidental changes.  Who performed them and when.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Useful details that can be included in troubleshooting. </a:t>
            </a:r>
            <a:endParaRPr lang="en-US" sz="2400" dirty="0">
              <a:latin typeface="-apple-system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B707382-305B-8126-432A-8B815792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9660ECC-39F7-8518-5F0F-7F0A22294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62C5405-C7B5-86DC-34E1-8E563BA1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2497184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114824"/>
            <a:ext cx="973170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Types of fields to capture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Type and Id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Type of change (add, change, ceased) 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Old Configuration (from, if ‘new’ item will show as null)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New Configuration (to, if ‘ceased’ item will show as null)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Date and Time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UserID indicating who made the change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6E0421-AA43-F3CB-F639-8E5B38CE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243D44-4066-DFF5-0C2D-76CEFBAE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1396FBA-A559-CFE1-D2D4-4F9F320452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1223994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976694"/>
            <a:ext cx="10512272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Districts were polled for which subsystems needed this enhancement. Only 1 response currently.</a:t>
            </a:r>
          </a:p>
          <a:p>
            <a:pPr marL="457200" indent="-4572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D2 response: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Subsystems</a:t>
            </a:r>
          </a:p>
          <a:p>
            <a:pPr marL="1371600"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CCTV, DMS, TSS, TPS, BMS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Types of changes</a:t>
            </a:r>
          </a:p>
          <a:p>
            <a:pPr marL="1371600"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All configuration</a:t>
            </a:r>
          </a:p>
          <a:p>
            <a:pPr marL="1371600"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Manual Op Status changes (these are currently logged)</a:t>
            </a:r>
          </a:p>
          <a:p>
            <a:pPr marL="457200" lvl="2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Any other district input?</a:t>
            </a:r>
          </a:p>
          <a:p>
            <a:pPr marL="1371600"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-apple-system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3697944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B07C1B-4C92-FDDC-6A73-F04DABDA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3739786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/>
          </a:bodyPr>
          <a:lstStyle/>
          <a:p>
            <a:r>
              <a:rPr lang="en-US" sz="5400" dirty="0"/>
              <a:t>SG-6693 – Keyboard Shortcuts </a:t>
            </a:r>
            <a:br>
              <a:rPr lang="en-US" sz="5400" dirty="0"/>
            </a:br>
            <a:r>
              <a:rPr lang="en-US" sz="5400" dirty="0"/>
              <a:t>for Config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70000" lnSpcReduction="20000"/>
          </a:bodyPr>
          <a:lstStyle/>
          <a:p>
            <a:endParaRPr lang="en-US" sz="5800" dirty="0">
              <a:ln w="3175" cmpd="sng">
                <a:noFill/>
              </a:ln>
              <a:ea typeface="+mj-ea"/>
            </a:endParaRPr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468963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8282" y="1234095"/>
            <a:ext cx="1070371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Shortcuts exist in the Event Details dialog, as well as in grids: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Ctrl-S – Save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Ctrl-F – Find (works in grid dialogs)</a:t>
            </a:r>
          </a:p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Shortcuts do exist on dialogs with ribbons, but you must press Alt before using the shortcut (instead of Ctrl).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4B83EB-25D2-E523-93B7-7ACFEA5DA6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0612" y="4089654"/>
            <a:ext cx="5287509" cy="199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370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03913" y="976694"/>
            <a:ext cx="1051227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Include a set of common shortcuts for confirmation dialogs: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i="0" dirty="0">
                <a:effectLst/>
                <a:latin typeface="-apple-system"/>
              </a:rPr>
              <a:t>Ctrl</a:t>
            </a:r>
            <a:r>
              <a:rPr lang="en-US" sz="2800" dirty="0">
                <a:latin typeface="-apple-system"/>
              </a:rPr>
              <a:t>-N – New top-level item of that type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Ctrl-D – Delete selected line item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i="0" dirty="0">
                <a:effectLst/>
                <a:latin typeface="-apple-system"/>
              </a:rPr>
              <a:t>F1 – Find on Map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F2 – Place on Map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i="0" dirty="0">
                <a:solidFill>
                  <a:srgbClr val="FF0000"/>
                </a:solidFill>
                <a:effectLst/>
                <a:latin typeface="-apple-system"/>
              </a:rPr>
              <a:t>Others? Specific dialogs and specific commands could be considered.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147285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B07C1B-4C92-FDDC-6A73-F04DABDA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2563690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FYI:</a:t>
            </a:r>
            <a:br>
              <a:rPr lang="en-US" sz="5400" dirty="0"/>
            </a:br>
            <a:r>
              <a:rPr lang="en-US" sz="5400" dirty="0"/>
              <a:t>V2X Data Exchange Platform and </a:t>
            </a:r>
            <a:br>
              <a:rPr lang="en-US" sz="5400" dirty="0"/>
            </a:br>
            <a:r>
              <a:rPr lang="en-US" sz="5400" dirty="0"/>
              <a:t>SunGuide 9.0 Upgrades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70000" lnSpcReduction="20000"/>
          </a:bodyPr>
          <a:lstStyle/>
          <a:p>
            <a:endParaRPr lang="en-US" sz="5800" dirty="0">
              <a:ln w="3175" cmpd="sng">
                <a:noFill/>
              </a:ln>
              <a:ea typeface="+mj-ea"/>
            </a:endParaRPr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1053604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441F77-6F90-89D0-BF7E-3AD8CFB00C68}"/>
              </a:ext>
            </a:extLst>
          </p:cNvPr>
          <p:cNvSpPr txBox="1"/>
          <p:nvPr/>
        </p:nvSpPr>
        <p:spPr>
          <a:xfrm>
            <a:off x="2385030" y="4811474"/>
            <a:ext cx="97838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+mj-lt"/>
                <a:ea typeface="Calibri" panose="020F0502020204030204" pitchFamily="34" charset="0"/>
              </a:rPr>
              <a:t>Christine Shafik, PE, PMP®, CPM, FCCM, FCCN, CGB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+mj-lt"/>
                <a:ea typeface="Calibri" panose="020F0502020204030204" pitchFamily="34" charset="0"/>
              </a:rPr>
              <a:t>State Connected Mobility &amp; Technologies Engineer</a:t>
            </a: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V2X DEP &amp; SunGuide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098" y="1156897"/>
            <a:ext cx="10512272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An email was sent out last week reminding districts to coordinate the SunGuide 9.0 update with the V2X DEP team.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Date and time of upgrade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Do you intend to enable encryption?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Do you intend to enable compression?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Change of connection information (server or IP changes)</a:t>
            </a:r>
          </a:p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Please make sure to contact the V2X DEP team (</a:t>
            </a:r>
            <a:r>
              <a:rPr lang="en-US" sz="3200" dirty="0" err="1">
                <a:latin typeface="-apple-system"/>
              </a:rPr>
              <a:t>cc’ed</a:t>
            </a:r>
            <a:r>
              <a:rPr lang="en-US" sz="3200" dirty="0">
                <a:latin typeface="-apple-system"/>
              </a:rPr>
              <a:t> in </a:t>
            </a:r>
            <a:r>
              <a:rPr lang="en-US" sz="3200">
                <a:latin typeface="-apple-system"/>
              </a:rPr>
              <a:t>the email) </a:t>
            </a:r>
            <a:r>
              <a:rPr lang="en-US" sz="3200" dirty="0">
                <a:latin typeface="-apple-system"/>
              </a:rPr>
              <a:t>prior to upgrading the Production environment.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2903444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B07C1B-4C92-FDDC-6A73-F04DABDA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31531121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D0F761E-0A1C-01C7-D164-E3D786C2CB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/>
          </a:bodyPr>
          <a:lstStyle/>
          <a:p>
            <a:r>
              <a:rPr lang="en-US" sz="5400" dirty="0"/>
              <a:t>SG-6969 – SG as a system to </a:t>
            </a:r>
            <a:br>
              <a:rPr lang="en-US" sz="5400" dirty="0"/>
            </a:br>
            <a:r>
              <a:rPr lang="en-US" sz="5400" dirty="0"/>
              <a:t>track CV devices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166639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8283" y="1101740"/>
            <a:ext cx="105122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Some Connected Vehicle (CV) devices are integrated into SunGuide, and some are not.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may apply to other device types, as well.</a:t>
            </a:r>
          </a:p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 need has come up to uniquely identify and track configuration (e.g. location, etc.) for devices that are not integrated into SunGuide.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The need was specifically for local agency CV devices that are not slated to be controlled or monitored by SunGuide.</a:t>
            </a:r>
          </a:p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2390361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2652" y="1125187"/>
            <a:ext cx="1051227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i="0" dirty="0">
                <a:effectLst/>
                <a:latin typeface="-apple-system"/>
              </a:rPr>
              <a:t>Add a flag to configured devices to keep them in an </a:t>
            </a:r>
            <a:r>
              <a:rPr lang="en-US" sz="3200" dirty="0">
                <a:latin typeface="-apple-system"/>
              </a:rPr>
              <a:t>Out of Service state, and not allow changes to Op Status.</a:t>
            </a:r>
          </a:p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i="0" dirty="0">
                <a:effectLst/>
                <a:latin typeface="-apple-system"/>
              </a:rPr>
              <a:t>Hide the devices from the Operator Map view and status grids.</a:t>
            </a:r>
          </a:p>
          <a:p>
            <a:pPr marL="457200" indent="-4572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Publish device data through both Databus and C2C for consumption by 3</a:t>
            </a:r>
            <a:r>
              <a:rPr lang="en-US" sz="3200" baseline="30000" dirty="0">
                <a:latin typeface="-apple-system"/>
              </a:rPr>
              <a:t>rd</a:t>
            </a:r>
            <a:r>
              <a:rPr lang="en-US" sz="3200" dirty="0">
                <a:latin typeface="-apple-system"/>
              </a:rPr>
              <a:t> parties.</a:t>
            </a:r>
            <a:endParaRPr lang="en-US" sz="3200" i="0" dirty="0">
              <a:effectLst/>
              <a:latin typeface="-apple-system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3259260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B07C1B-4C92-FDDC-6A73-F04DABDA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3617131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/>
          </a:bodyPr>
          <a:lstStyle/>
          <a:p>
            <a:r>
              <a:rPr lang="en-US" sz="5400" dirty="0"/>
              <a:t>SG-6883 – Attach alert handled</a:t>
            </a:r>
            <a:br>
              <a:rPr lang="en-US" sz="5400" dirty="0"/>
            </a:br>
            <a:r>
              <a:rPr lang="en-US" sz="5400" dirty="0"/>
              <a:t> as a False Alarm to</a:t>
            </a:r>
            <a:br>
              <a:rPr lang="en-US" sz="5400" dirty="0"/>
            </a:br>
            <a:r>
              <a:rPr lang="en-US" sz="5400" dirty="0"/>
              <a:t> a later event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70000" lnSpcReduction="20000"/>
          </a:bodyPr>
          <a:lstStyle/>
          <a:p>
            <a:endParaRPr lang="en-US" sz="5800" dirty="0">
              <a:ln w="3175" cmpd="sng">
                <a:noFill/>
              </a:ln>
              <a:ea typeface="+mj-ea"/>
            </a:endParaRPr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2548483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976694"/>
            <a:ext cx="1051227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When an IDS alert is resolved, it is removed from the map and is not recoverable by the user for review or alternate resolution.</a:t>
            </a:r>
          </a:p>
          <a:p>
            <a:pPr marL="457200" indent="-4572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an alert is dismissed as a False Alarm, but it's later determined that it was a valid detection and an event is created, have the software display a list of recently dismissed alerts so that the handled alert can be selected and attached to the event.</a:t>
            </a:r>
          </a:p>
          <a:p>
            <a:pPr marL="1371600"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Would not include images, as these are currently deleted upon resolution.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1712632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B07C1B-4C92-FDDC-6A73-F04DABDA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3/21/2024</a:t>
            </a:r>
          </a:p>
        </p:txBody>
      </p:sp>
    </p:spTree>
    <p:extLst>
      <p:ext uri="{BB962C8B-B14F-4D97-AF65-F5344CB8AC3E}">
        <p14:creationId xmlns:p14="http://schemas.microsoft.com/office/powerpoint/2010/main" val="2774988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24348</TotalTime>
  <Words>835</Words>
  <Application>Microsoft Office PowerPoint</Application>
  <PresentationFormat>Widescreen</PresentationFormat>
  <Paragraphs>185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Parallax</vt:lpstr>
      <vt:lpstr>SunGuide Software  Users Group Meeting</vt:lpstr>
      <vt:lpstr>PowerPoint Presentation</vt:lpstr>
      <vt:lpstr>SG-6969 – SG as a system to  track CV devices </vt:lpstr>
      <vt:lpstr>PowerPoint Presentation</vt:lpstr>
      <vt:lpstr>PowerPoint Presentation</vt:lpstr>
      <vt:lpstr>PowerPoint Presentation</vt:lpstr>
      <vt:lpstr>SG-6883 – Attach alert handled  as a False Alarm to  a later event</vt:lpstr>
      <vt:lpstr>PowerPoint Presentation</vt:lpstr>
      <vt:lpstr>PowerPoint Presentation</vt:lpstr>
      <vt:lpstr>SG-6014 – Enhanced Tracking of Changes in Sunguide</vt:lpstr>
      <vt:lpstr>PowerPoint Presentation</vt:lpstr>
      <vt:lpstr>PowerPoint Presentation</vt:lpstr>
      <vt:lpstr>PowerPoint Presentation</vt:lpstr>
      <vt:lpstr>PowerPoint Presentation</vt:lpstr>
      <vt:lpstr>SG-6693 – Keyboard Shortcuts  for Config Updates</vt:lpstr>
      <vt:lpstr>PowerPoint Presentation</vt:lpstr>
      <vt:lpstr>PowerPoint Presentation</vt:lpstr>
      <vt:lpstr>PowerPoint Presentation</vt:lpstr>
      <vt:lpstr>FYI: V2X Data Exchange Platform and  SunGuide 9.0 Upgrades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952</cp:revision>
  <cp:lastPrinted>2015-01-14T21:03:00Z</cp:lastPrinted>
  <dcterms:created xsi:type="dcterms:W3CDTF">2014-08-07T17:38:39Z</dcterms:created>
  <dcterms:modified xsi:type="dcterms:W3CDTF">2024-04-04T19:56:27Z</dcterms:modified>
</cp:coreProperties>
</file>