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70" r:id="rId2"/>
    <p:sldId id="575" r:id="rId3"/>
    <p:sldId id="1023" r:id="rId4"/>
    <p:sldId id="1027" r:id="rId5"/>
    <p:sldId id="1031" r:id="rId6"/>
    <p:sldId id="1032" r:id="rId7"/>
    <p:sldId id="1033" r:id="rId8"/>
    <p:sldId id="1034" r:id="rId9"/>
    <p:sldId id="1035" r:id="rId10"/>
    <p:sldId id="1036" r:id="rId11"/>
    <p:sldId id="1038" r:id="rId12"/>
    <p:sldId id="1037" r:id="rId13"/>
    <p:sldId id="1371" r:id="rId14"/>
    <p:sldId id="1373" r:id="rId15"/>
    <p:sldId id="1366" r:id="rId16"/>
    <p:sldId id="1367" r:id="rId17"/>
    <p:sldId id="1368" r:id="rId18"/>
    <p:sldId id="1369" r:id="rId19"/>
    <p:sldId id="1370" r:id="rId20"/>
    <p:sldId id="1376" r:id="rId21"/>
    <p:sldId id="1372" r:id="rId22"/>
    <p:sldId id="1039" r:id="rId23"/>
    <p:sldId id="1019" r:id="rId24"/>
    <p:sldId id="1374" r:id="rId25"/>
    <p:sldId id="1375" r:id="rId26"/>
    <p:sldId id="1015" r:id="rId2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7"/>
            <p14:sldId id="1031"/>
            <p14:sldId id="1032"/>
            <p14:sldId id="1033"/>
            <p14:sldId id="1034"/>
            <p14:sldId id="1035"/>
            <p14:sldId id="1036"/>
            <p14:sldId id="1038"/>
            <p14:sldId id="1037"/>
            <p14:sldId id="1371"/>
            <p14:sldId id="1373"/>
            <p14:sldId id="1366"/>
            <p14:sldId id="1367"/>
            <p14:sldId id="1368"/>
            <p14:sldId id="1369"/>
            <p14:sldId id="1370"/>
            <p14:sldId id="1376"/>
            <p14:sldId id="1372"/>
            <p14:sldId id="1039"/>
            <p14:sldId id="1019"/>
            <p14:sldId id="1374"/>
            <p14:sldId id="1375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ABCFD-4184-4283-98C9-6E8E2B21CA89}" v="182" dt="2023-04-05T12:01:55.4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63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67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D963CD.3DFA002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963BF.2D24A560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cid:image002.png@01D963BF.2D24A560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2.png@01D96190.6BCA8680" TargetMode="External"/><Relationship Id="rId5" Type="http://schemas.openxmlformats.org/officeDocument/2006/relationships/image" Target="../media/image10.png"/><Relationship Id="rId4" Type="http://schemas.openxmlformats.org/officeDocument/2006/relationships/image" Target="cid:image001.png@01D96190.6BCA8680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April 6,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59149" y="1263792"/>
            <a:ext cx="9731702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Capture changes associated with modifications to SunGuide.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Offers assistance with the following: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permissions attributed incorrectly to a user or user group.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Identification of inadvertent/accidental changes.  Who performed them and when.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>
                <a:latin typeface="-apple-system"/>
              </a:rPr>
              <a:t>Useful details that can be included in troubleshooting. </a:t>
            </a:r>
            <a:endParaRPr lang="en-US" sz="24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2390361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114824"/>
            <a:ext cx="9731702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Types of fields to capture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Type and Id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Type of change (add, change, ceased)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Old Configuration (from, if ‘new’ item will show as null)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New Configuration (to, if ‘ceased’ item will show as null)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Date and Time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UserID 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1223994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873833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4292564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REVISITING:</a:t>
            </a:r>
            <a:br>
              <a:rPr lang="en-US" sz="5400" dirty="0"/>
            </a:br>
            <a:r>
              <a:rPr lang="en-US" sz="5400" dirty="0"/>
              <a:t>SG-5423 Night Mode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Carla Holmes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371228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002526"/>
            <a:ext cx="1030944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Presented at 3/21/2023 CMB. Decided to get district input and revisit at SSUG Meeting.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Current Behavior 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SunGuide doesn’t have a “theme”, only a set color scheme which is a light blue background with white grids/elements.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Create a “Night Mode” theme which will change the colors of dialogs to a darker color.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Would make user selectable on/off and dark time/light time.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Would need a “Dark” tile set.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2787351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EFCA08-870F-0C21-0421-E349FF6106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2256059" y="912337"/>
            <a:ext cx="7679882" cy="3553378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927529E-1DC8-DC65-53EB-D26E374B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D678290-9B56-735A-443F-012573C1D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1523F7-CE51-1A92-99DC-4C65B66DBE57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612CA5A-0C98-1338-87BA-7C13317178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9E96601-10F4-A8E8-E805-DD6E6CDC2E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12912" y="4619665"/>
            <a:ext cx="9391344" cy="1748076"/>
          </a:xfrm>
        </p:spPr>
        <p:txBody>
          <a:bodyPr>
            <a:normAutofit lnSpcReduction="10000"/>
          </a:bodyPr>
          <a:lstStyle/>
          <a:p>
            <a:pPr marL="342900" indent="-342900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  <a:cs typeface="+mn-cs"/>
              </a:rPr>
              <a:t>Between 250-300 dialogs</a:t>
            </a:r>
          </a:p>
          <a:p>
            <a:pPr marL="914400" lvl="2" indent="-457200">
              <a:spcAft>
                <a:spcPts val="300"/>
              </a:spcAft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  <a:cs typeface="+mn-cs"/>
              </a:rPr>
              <a:t>Implementation, setup, and testing for each dialog</a:t>
            </a:r>
          </a:p>
          <a:p>
            <a:pPr marL="342900" indent="-342900">
              <a:spcAft>
                <a:spcPts val="300"/>
              </a:spcAft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  <a:cs typeface="+mn-cs"/>
              </a:rPr>
              <a:t>Estimated LOE: $118k</a:t>
            </a:r>
          </a:p>
        </p:txBody>
      </p:sp>
    </p:spTree>
    <p:extLst>
      <p:ext uri="{BB962C8B-B14F-4D97-AF65-F5344CB8AC3E}">
        <p14:creationId xmlns:p14="http://schemas.microsoft.com/office/powerpoint/2010/main" val="2622992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Input from Districts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pic>
        <p:nvPicPr>
          <p:cNvPr id="2" name="Picture 1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F3263A6-8355-3A82-E18D-2818820A32E8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582" y="1610627"/>
            <a:ext cx="2677652" cy="42669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49" y="1127996"/>
            <a:ext cx="784398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All but one RTMCs’ lights </a:t>
            </a:r>
            <a:r>
              <a:rPr lang="en-US" sz="3200" dirty="0">
                <a:solidFill>
                  <a:prstClr val="black"/>
                </a:solidFill>
              </a:rPr>
              <a:t>are completely off, partially 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off, or are dimmed.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6 of 9 districts have gotten operator complaints about computers being too bright in the RTMC’s low-light environment.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Currently addressed by: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Using Windows Night Light Settings.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Adjusting monitor brightness.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Setting a schedule for smart walls to remove the blue light during evening hours.</a:t>
            </a:r>
          </a:p>
        </p:txBody>
      </p:sp>
    </p:spTree>
    <p:extLst>
      <p:ext uri="{BB962C8B-B14F-4D97-AF65-F5344CB8AC3E}">
        <p14:creationId xmlns:p14="http://schemas.microsoft.com/office/powerpoint/2010/main" val="571450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Input from Districts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50" y="1127996"/>
            <a:ext cx="10543650" cy="4962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Suggestions for alternative solutions: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Use Windows Night Light Settings.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Adjust monitor brightness.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Use a screen overlay (like a privacy screen / glare screen) to lessen the brightness.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Use special glasses that are made to address eye strain.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Use night mode in conjunction with a dark tile map layer.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Investigate computer manufacturer and third-party software.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Seek recommendations from an Optometrist or a specialist in Ergonomics.</a:t>
            </a:r>
          </a:p>
        </p:txBody>
      </p:sp>
    </p:spTree>
    <p:extLst>
      <p:ext uri="{BB962C8B-B14F-4D97-AF65-F5344CB8AC3E}">
        <p14:creationId xmlns:p14="http://schemas.microsoft.com/office/powerpoint/2010/main" val="34012929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Input from Districts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755587"/>
            <a:ext cx="54412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Cameras 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Camera Control 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Camera Blocking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Desktop Video Dialog</a:t>
            </a:r>
          </a:p>
          <a:p>
            <a:pPr marL="685800" marR="0" lvl="1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DMS 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Device Messaging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Reports -&gt; Generate Report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C2C Floodgate Status 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Desktop Video Walls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WWD List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TPAS List</a:t>
            </a:r>
          </a:p>
          <a:p>
            <a:pPr marL="685800" marR="0" lvl="1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B1F383-9D69-ABCE-4E75-5B0DF62AA033}"/>
              </a:ext>
            </a:extLst>
          </p:cNvPr>
          <p:cNvSpPr txBox="1"/>
          <p:nvPr/>
        </p:nvSpPr>
        <p:spPr>
          <a:xfrm>
            <a:off x="6666443" y="1732186"/>
            <a:ext cx="544121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Scheduled Actions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Traffic Detection -&gt; Status</a:t>
            </a:r>
          </a:p>
          <a:p>
            <a:pPr marL="685800" marR="0" lvl="1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Event Management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Event List 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Event Audit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Predefined Response Plan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Remove/Republish Events to FLATIS</a:t>
            </a:r>
            <a:r>
              <a:rPr lang="en-US" sz="2800" dirty="0">
                <a:solidFill>
                  <a:prstClr val="black"/>
                </a:solidFill>
                <a:latin typeface="Calibri"/>
              </a:rPr>
              <a:t>  </a:t>
            </a:r>
          </a:p>
          <a:p>
            <a:pPr marL="685800" lvl="1" indent="-228600"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DMS Device List</a:t>
            </a:r>
          </a:p>
          <a:p>
            <a:pPr marL="685800" marR="0" lvl="1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MVDS List</a:t>
            </a:r>
          </a:p>
          <a:p>
            <a:pPr marL="685800" marR="0" lvl="1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Camera List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B975F2-A9B1-DD85-65B6-6D97C23FB485}"/>
              </a:ext>
            </a:extLst>
          </p:cNvPr>
          <p:cNvSpPr txBox="1"/>
          <p:nvPr/>
        </p:nvSpPr>
        <p:spPr>
          <a:xfrm>
            <a:off x="1432451" y="1159111"/>
            <a:ext cx="87075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Priority dialogs for Night Mode enhancement:</a:t>
            </a:r>
          </a:p>
        </p:txBody>
      </p:sp>
    </p:spTree>
    <p:extLst>
      <p:ext uri="{BB962C8B-B14F-4D97-AF65-F5344CB8AC3E}">
        <p14:creationId xmlns:p14="http://schemas.microsoft.com/office/powerpoint/2010/main" val="1829517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Input from Districts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50" y="992366"/>
            <a:ext cx="10543650" cy="4301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Interest in only “Dark” tile set; no dialog enhancements: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6 of 9  districts are okay with just a </a:t>
            </a:r>
            <a:r>
              <a:rPr lang="en-US" sz="2800" dirty="0"/>
              <a:t>“Dark”</a:t>
            </a:r>
            <a:r>
              <a:rPr lang="en-US" sz="2800" dirty="0">
                <a:solidFill>
                  <a:prstClr val="black"/>
                </a:solidFill>
              </a:rPr>
              <a:t> tile set.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Old grayish hue (2010) vs. newer bright white hue.</a:t>
            </a: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914400" lvl="1" indent="-4572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2050" name="Picture 2" descr="Map&#10;&#10;Description automatically generated">
            <a:extLst>
              <a:ext uri="{FF2B5EF4-FFF2-40B4-BE49-F238E27FC236}">
                <a16:creationId xmlns:a16="http://schemas.microsoft.com/office/drawing/2014/main" id="{A1C6CEB6-3DFE-5277-D5D3-5F471E183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95852"/>
            <a:ext cx="2819479" cy="259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id="{7401A3A1-968D-91F3-BC46-DB69149E8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272" y="2495852"/>
            <a:ext cx="3074193" cy="259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2C436335-E4A9-5779-FDB6-CE8B0E7B1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8E6E6F4-263C-C693-4A32-CF0EE979F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3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D29E65-B858-A0AA-D13C-8461ADB63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29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57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Next Steps?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50" y="1127996"/>
            <a:ext cx="1054365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SunGuide enhancement options:</a:t>
            </a:r>
          </a:p>
          <a:p>
            <a:pPr marL="1028700" lvl="2" indent="-5715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Do nothing</a:t>
            </a:r>
          </a:p>
          <a:p>
            <a:pPr marL="1028700" lvl="2" indent="-5715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Priority dialogs</a:t>
            </a:r>
          </a:p>
          <a:p>
            <a:pPr marL="1028700" lvl="2" indent="-5715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Dark tile set</a:t>
            </a:r>
          </a:p>
          <a:p>
            <a:pPr marL="1028700" lvl="2" indent="-571500">
              <a:spcAft>
                <a:spcPts val="3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Priority dialogs and Dark tile set</a:t>
            </a:r>
          </a:p>
          <a:p>
            <a:pPr marL="342900" lvl="1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Alternative solutions</a:t>
            </a:r>
          </a:p>
          <a:p>
            <a:pPr marL="342900" lvl="1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Other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2C436335-E4A9-5779-FDB6-CE8B0E7B1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8E6E6F4-263C-C693-4A32-CF0EE979F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37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D29E65-B858-A0AA-D13C-8461ADB63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293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40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2742425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4292564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FYI:</a:t>
            </a:r>
            <a:br>
              <a:rPr lang="en-US" sz="5400" dirty="0"/>
            </a:br>
            <a:r>
              <a:rPr lang="en-US" sz="5400" dirty="0"/>
              <a:t>New Roadway Shields </a:t>
            </a:r>
            <a:br>
              <a:rPr lang="en-US" sz="5400" dirty="0"/>
            </a:br>
            <a:r>
              <a:rPr lang="en-US" sz="5400" dirty="0"/>
              <a:t>in SunGuide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Christine Shafik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1866619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New Roadway Shields in SunGuide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50" y="1192249"/>
            <a:ext cx="630811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>
                <a:solidFill>
                  <a:prstClr val="black"/>
                </a:solidFill>
                <a:latin typeface="Calibri"/>
              </a:rPr>
              <a:t>The CO will </a:t>
            </a:r>
            <a:r>
              <a:rPr lang="en-US" sz="3200" dirty="0">
                <a:solidFill>
                  <a:prstClr val="black"/>
                </a:solidFill>
                <a:latin typeface="Calibri"/>
              </a:rPr>
              <a:t>be creating roadway shield graphics for: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New roadways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Missing graphics for existing roadways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solidFill>
                  <a:prstClr val="black"/>
                </a:solidFill>
                <a:latin typeface="Calibri"/>
              </a:rPr>
              <a:t>Existing shields are located on the installation media under the DMS Graphics Folder.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</a:rPr>
              <a:t>There are images for 54 and 96 pixel high signs.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CF56B8C4-9EB6-3CC8-3547-07DB1CFB7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239" y="1219305"/>
            <a:ext cx="2658433" cy="265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2">
            <a:extLst>
              <a:ext uri="{FF2B5EF4-FFF2-40B4-BE49-F238E27FC236}">
                <a16:creationId xmlns:a16="http://schemas.microsoft.com/office/drawing/2014/main" id="{134DEECB-E6A4-9241-AD5D-564A7A458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238" y="4063244"/>
            <a:ext cx="2624617" cy="202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6582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New Roadway Shields in SunGuide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48349" y="1192249"/>
            <a:ext cx="10167599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Do you have any issues with roadway shields in SunGuide?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Are there any roads missing shields?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Are there any new roads in your district for which shields need to be created?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Are there any issues with the shields currently in the SunGuide DMS graphics library (sizing, resolution, etc.)?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REMINDER: Any new, non-MUTCD DMS graphics need to be submitted for approval to Dana Knox, Highway Signing Program Manager.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578B71-A7B3-CCFA-B4CF-3D45081A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7A3-DC09-FBDE-E574-1B7E5425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285D65-4608-FF19-8AFA-98E948AE4BEC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D925BEE-21DF-C039-2349-1FF5C2DF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1884985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36785644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SG-5483 - Add Location Description column option to Truck Parking Facility Status dialog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Include the Location Description field as a column option in the Truck Parking Facility Status dialog.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Location Description is used on the FL511 site, so having it on the status dialog would make it easier to match if the Location Description and Facility Name are different.</a:t>
            </a:r>
            <a:endParaRPr lang="en-US" sz="28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SG-6310 - Change Default Grouping in Executive Handler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1465429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59149" y="1263792"/>
            <a:ext cx="9731702" cy="3916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Change the default grouping in Executive Handler to group by Subsystem instead of by Server.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Especially in clustered systems, this gives an easier view of all subsystems, regardless of node.</a:t>
            </a:r>
          </a:p>
          <a:p>
            <a:pPr marL="342900" indent="-342900">
              <a:spcAft>
                <a:spcPts val="3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Alternate Solution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Save user settings and apply on startup. Would maintain the last state of filters/settings.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3949891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032895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018738"/>
            <a:ext cx="10038365" cy="4292564"/>
          </a:xfrm>
        </p:spPr>
        <p:txBody>
          <a:bodyPr>
            <a:normAutofit/>
          </a:bodyPr>
          <a:lstStyle/>
          <a:p>
            <a:r>
              <a:rPr lang="en-US" sz="5400" dirty="0"/>
              <a:t>SG-6618 - Show details on who delete a device in slInfo mode</a:t>
            </a:r>
            <a:br>
              <a:rPr lang="en-US" sz="5400" dirty="0"/>
            </a:br>
            <a:r>
              <a:rPr lang="en-US" sz="5400" dirty="0"/>
              <a:t>and</a:t>
            </a:r>
            <a:br>
              <a:rPr lang="en-US" sz="5400" dirty="0"/>
            </a:br>
            <a:r>
              <a:rPr lang="en-US" sz="5400" dirty="0"/>
              <a:t>SG-6014 - Enhanced Tracking of Changes in 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AJ Skillern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4/6/2023</a:t>
            </a:r>
          </a:p>
        </p:txBody>
      </p:sp>
    </p:spTree>
    <p:extLst>
      <p:ext uri="{BB962C8B-B14F-4D97-AF65-F5344CB8AC3E}">
        <p14:creationId xmlns:p14="http://schemas.microsoft.com/office/powerpoint/2010/main" val="480040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21758</TotalTime>
  <Words>991</Words>
  <Application>Microsoft Office PowerPoint</Application>
  <PresentationFormat>Widescreen</PresentationFormat>
  <Paragraphs>233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Parallax</vt:lpstr>
      <vt:lpstr>SunGuide Software  Users Group Meeting</vt:lpstr>
      <vt:lpstr>PowerPoint Presentation</vt:lpstr>
      <vt:lpstr>SG-5483 - Add Location Description column option to Truck Parking Facility Status dialog</vt:lpstr>
      <vt:lpstr>PowerPoint Presentation</vt:lpstr>
      <vt:lpstr>PowerPoint Presentation</vt:lpstr>
      <vt:lpstr>SG-6310 - Change Default Grouping in Executive Handler</vt:lpstr>
      <vt:lpstr>PowerPoint Presentation</vt:lpstr>
      <vt:lpstr>PowerPoint Presentation</vt:lpstr>
      <vt:lpstr>SG-6618 - Show details on who delete a device in slInfo mode and SG-6014 - Enhanced Tracking of Changes in SunGuide</vt:lpstr>
      <vt:lpstr>PowerPoint Presentation</vt:lpstr>
      <vt:lpstr>PowerPoint Presentation</vt:lpstr>
      <vt:lpstr>PowerPoint Presentation</vt:lpstr>
      <vt:lpstr>REVISITING: SG-5423 Night Mode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FYI: New Roadway Shields  in SunGuide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877</cp:revision>
  <cp:lastPrinted>2015-01-14T21:03:00Z</cp:lastPrinted>
  <dcterms:created xsi:type="dcterms:W3CDTF">2014-08-07T17:38:39Z</dcterms:created>
  <dcterms:modified xsi:type="dcterms:W3CDTF">2024-04-04T19:55:53Z</dcterms:modified>
</cp:coreProperties>
</file>