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85" r:id="rId2"/>
    <p:sldId id="499" r:id="rId3"/>
    <p:sldId id="500" r:id="rId4"/>
    <p:sldId id="521" r:id="rId5"/>
    <p:sldId id="524" r:id="rId6"/>
    <p:sldId id="522" r:id="rId7"/>
    <p:sldId id="523" r:id="rId8"/>
    <p:sldId id="501" r:id="rId9"/>
    <p:sldId id="525" r:id="rId10"/>
    <p:sldId id="572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4" r:id="rId24"/>
    <p:sldId id="543" r:id="rId25"/>
    <p:sldId id="545" r:id="rId26"/>
    <p:sldId id="546" r:id="rId27"/>
    <p:sldId id="549" r:id="rId28"/>
    <p:sldId id="548" r:id="rId29"/>
    <p:sldId id="550" r:id="rId30"/>
    <p:sldId id="551" r:id="rId31"/>
    <p:sldId id="567" r:id="rId32"/>
    <p:sldId id="568" r:id="rId33"/>
    <p:sldId id="571" r:id="rId34"/>
    <p:sldId id="569" r:id="rId35"/>
    <p:sldId id="570" r:id="rId36"/>
    <p:sldId id="553" r:id="rId37"/>
    <p:sldId id="554" r:id="rId38"/>
    <p:sldId id="555" r:id="rId39"/>
    <p:sldId id="557" r:id="rId40"/>
    <p:sldId id="556" r:id="rId41"/>
    <p:sldId id="558" r:id="rId42"/>
    <p:sldId id="559" r:id="rId43"/>
    <p:sldId id="561" r:id="rId44"/>
    <p:sldId id="562" r:id="rId45"/>
    <p:sldId id="563" r:id="rId46"/>
    <p:sldId id="566" r:id="rId47"/>
    <p:sldId id="564" r:id="rId48"/>
    <p:sldId id="516" r:id="rId49"/>
    <p:sldId id="518" r:id="rId50"/>
    <p:sldId id="520" r:id="rId5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385"/>
            <p14:sldId id="499"/>
            <p14:sldId id="500"/>
            <p14:sldId id="521"/>
            <p14:sldId id="524"/>
            <p14:sldId id="522"/>
            <p14:sldId id="523"/>
            <p14:sldId id="501"/>
            <p14:sldId id="525"/>
            <p14:sldId id="572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4"/>
            <p14:sldId id="543"/>
            <p14:sldId id="545"/>
            <p14:sldId id="546"/>
            <p14:sldId id="549"/>
            <p14:sldId id="548"/>
            <p14:sldId id="550"/>
            <p14:sldId id="551"/>
            <p14:sldId id="567"/>
            <p14:sldId id="568"/>
            <p14:sldId id="571"/>
            <p14:sldId id="569"/>
            <p14:sldId id="570"/>
            <p14:sldId id="553"/>
            <p14:sldId id="554"/>
            <p14:sldId id="555"/>
            <p14:sldId id="557"/>
            <p14:sldId id="556"/>
            <p14:sldId id="558"/>
            <p14:sldId id="559"/>
            <p14:sldId id="561"/>
            <p14:sldId id="562"/>
            <p14:sldId id="563"/>
            <p14:sldId id="566"/>
            <p14:sldId id="564"/>
            <p14:sldId id="516"/>
            <p14:sldId id="518"/>
            <p14:sldId id="5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24A"/>
    <a:srgbClr val="A40000"/>
    <a:srgbClr val="1B396F"/>
    <a:srgbClr val="1F4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86038" autoAdjust="0"/>
  </p:normalViewPr>
  <p:slideViewPr>
    <p:cSldViewPr snapToGrid="0">
      <p:cViewPr varScale="1">
        <p:scale>
          <a:sx n="112" d="100"/>
          <a:sy n="112" d="100"/>
        </p:scale>
        <p:origin x="726" y="11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05/11/2015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764" y="1351722"/>
            <a:ext cx="10421655" cy="2176117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r>
              <a:rPr lang="en-US" sz="4800" dirty="0" err="1"/>
              <a:t>SunGuide</a:t>
            </a:r>
            <a:r>
              <a:rPr lang="en-US" sz="4800" dirty="0"/>
              <a:t> Release 8.2 </a:t>
            </a:r>
            <a:br>
              <a:rPr lang="en-US" sz="4800" dirty="0"/>
            </a:br>
            <a:r>
              <a:rPr lang="en-US" sz="4800" dirty="0"/>
              <a:t> Design Review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/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7E3B76-4173-4B33-A465-EF4FAD9EB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47854"/>
              </p:ext>
            </p:extLst>
          </p:nvPr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87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27133" y="6160027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filter for Chronology Types – Whitelist and Blacklist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DC827-A315-40BB-A4B4-6A81899E3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" r="30266"/>
          <a:stretch/>
        </p:blipFill>
        <p:spPr>
          <a:xfrm>
            <a:off x="241157" y="1310894"/>
            <a:ext cx="6347650" cy="4830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12B0E6-7D81-4EF6-A182-205419D8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56" y="2935688"/>
            <a:ext cx="4987909" cy="18157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0AB9BA6-5566-8BB5-F858-4F26AC6D0745}"/>
              </a:ext>
            </a:extLst>
          </p:cNvPr>
          <p:cNvCxnSpPr/>
          <p:nvPr/>
        </p:nvCxnSpPr>
        <p:spPr>
          <a:xfrm flipV="1">
            <a:off x="6220237" y="4331586"/>
            <a:ext cx="1112196" cy="10788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2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2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883467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SG-5456 "TMC Notified" for all notified times regardless of whether notified box </a:t>
            </a:r>
            <a:br>
              <a:rPr lang="en-US" dirty="0"/>
            </a:br>
            <a:r>
              <a:rPr lang="en-US" dirty="0"/>
              <a:t>is checked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5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150026" y="5363932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“Notified by TMC?” check box determines the syntax of chronology message.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Event Chronology Messages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DF30B9-7B3A-C5B8-668F-D5E8C9329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1" t="24774" b="15616"/>
          <a:stretch/>
        </p:blipFill>
        <p:spPr>
          <a:xfrm>
            <a:off x="1435085" y="1879082"/>
            <a:ext cx="3596883" cy="396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12700B-82A9-1D35-63D9-C91E2588E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14" y="2447564"/>
            <a:ext cx="5205719" cy="6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45EA7A-E773-CA2D-3B4D-3C6EDFBA8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061" y="3517335"/>
            <a:ext cx="3885552" cy="3968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0FCC64-1DF9-AE16-5AE3-6BD226741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984" y="4069709"/>
            <a:ext cx="5737640" cy="6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84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883467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SG-5557 Ability to Set WWD Sites to Maintenance </a:t>
            </a:r>
            <a:br>
              <a:rPr lang="en-US" dirty="0"/>
            </a:br>
            <a:r>
              <a:rPr lang="en-US" dirty="0"/>
              <a:t>Mode via SG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5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150026" y="4795736"/>
            <a:ext cx="9801830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Selecting a device (or devices) and pressing the ribbon button will set the device to a maintenance mode.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Devices in maintenance mode with not generate alerts.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status of the maintenance mode is shown in the status dialog.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Maintenance Mode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1AE85-A6F4-FCD2-443B-E0BD1DCEB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362"/>
          <a:stretch/>
        </p:blipFill>
        <p:spPr>
          <a:xfrm>
            <a:off x="1360181" y="1595165"/>
            <a:ext cx="9591675" cy="31107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E536A8-D525-22BD-7024-29BAF6904995}"/>
              </a:ext>
            </a:extLst>
          </p:cNvPr>
          <p:cNvSpPr/>
          <p:nvPr/>
        </p:nvSpPr>
        <p:spPr>
          <a:xfrm>
            <a:off x="2344367" y="1874170"/>
            <a:ext cx="807395" cy="937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439EA-EE07-261D-E179-860A37AEB10E}"/>
              </a:ext>
            </a:extLst>
          </p:cNvPr>
          <p:cNvSpPr/>
          <p:nvPr/>
        </p:nvSpPr>
        <p:spPr>
          <a:xfrm>
            <a:off x="8557099" y="2811293"/>
            <a:ext cx="1433207" cy="1984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2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7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883467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SG-5706 Add timestamp in SunGuide incident when Executive Notification </a:t>
            </a:r>
            <a:br>
              <a:rPr lang="en-US" dirty="0"/>
            </a:br>
            <a:r>
              <a:rPr lang="en-US" dirty="0"/>
              <a:t>Emails are sent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93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4464795" y="1882676"/>
            <a:ext cx="5651972" cy="125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message will be put into the chronology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user that is SENDING the Executive Notification.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Log Executive Notification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AAD8F-399D-F71F-65CD-7F9EB778F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61"/>
          <a:stretch/>
        </p:blipFill>
        <p:spPr>
          <a:xfrm>
            <a:off x="3038476" y="1093982"/>
            <a:ext cx="1085850" cy="283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31B07C-0C97-4D91-8830-476DDB147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917" y="4103154"/>
            <a:ext cx="10573462" cy="19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4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11" y="2510408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SG-3926 Assign CCTV to DMS and provide shortcut in DMS dialog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48" y="490710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6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18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883467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SG-5806 Adding multiple activities to a responder at one time instead of only </a:t>
            </a:r>
            <a:br>
              <a:rPr lang="en-US" dirty="0"/>
            </a:br>
            <a:r>
              <a:rPr lang="en-US" dirty="0"/>
              <a:t>one at a time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83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893537" y="5713379"/>
            <a:ext cx="9737588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enter multiple activities from the event including quantity if needed.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Multiple Activities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9D354C-49DA-FF9F-A6FD-96DCE07F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262"/>
            <a:ext cx="12192000" cy="38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0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893537" y="5858355"/>
            <a:ext cx="9737588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enter multiple activities from the SPARR application including quantity if needed.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Multiple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0734F-4E48-2791-C25B-00A8D2048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34" y="915385"/>
            <a:ext cx="5861635" cy="474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82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5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1270034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SG-5810 Copy a SAS Plan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95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7274647" y="3320375"/>
            <a:ext cx="4228376" cy="1554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the ability to copy a schedule by highlighting the schedule and selecting the ribbon button.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Copy SAS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FE691-1BB4-9405-69A3-E24AD12C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33" y="1029186"/>
            <a:ext cx="5848350" cy="5619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D572F8-6D07-1027-7B5D-69E4983D2D51}"/>
              </a:ext>
            </a:extLst>
          </p:cNvPr>
          <p:cNvSpPr/>
          <p:nvPr/>
        </p:nvSpPr>
        <p:spPr>
          <a:xfrm>
            <a:off x="2487040" y="1254868"/>
            <a:ext cx="557718" cy="729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255237" y="5303215"/>
            <a:ext cx="10247786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the ability to copy a schedule item by highlighting the schedule item from the list of items in a schedule and selecting the ribbon button.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Copy SAS Schedule Item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7E11FB-3D55-718F-1B0C-F2BFD0600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537"/>
          <a:stretch/>
        </p:blipFill>
        <p:spPr>
          <a:xfrm>
            <a:off x="344488" y="2027710"/>
            <a:ext cx="11503023" cy="23071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B2F442-1F0A-CDEE-8DAE-8D9C19CCAE7B}"/>
              </a:ext>
            </a:extLst>
          </p:cNvPr>
          <p:cNvSpPr/>
          <p:nvPr/>
        </p:nvSpPr>
        <p:spPr>
          <a:xfrm>
            <a:off x="1621277" y="2283358"/>
            <a:ext cx="489625" cy="8197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3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88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375484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SG-6015 TPAS prompt for verifying available </a:t>
            </a:r>
            <a:br>
              <a:rPr lang="en-US" dirty="0"/>
            </a:br>
            <a:r>
              <a:rPr lang="en-US" dirty="0"/>
              <a:t>spaces for CO reporting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6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026775" y="4444252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camera and optional preset can be configured for each DMS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DMS Configuration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CCD06-8C68-BB0D-1AFA-023C0F2A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92" b="74468"/>
          <a:stretch/>
        </p:blipFill>
        <p:spPr>
          <a:xfrm>
            <a:off x="92491" y="1760706"/>
            <a:ext cx="12099509" cy="20914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10505872" y="2262992"/>
            <a:ext cx="1686128" cy="1589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50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518802" y="5590348"/>
            <a:ext cx="9154396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Users can set the verifications for each area by day and time of day.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schedule implies that no verification is needed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Verification Configuration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6D2E10-2B4B-4505-87E1-DA2B03A2B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93"/>
          <a:stretch/>
        </p:blipFill>
        <p:spPr>
          <a:xfrm>
            <a:off x="1518802" y="967141"/>
            <a:ext cx="8971154" cy="46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56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7138829" y="1441811"/>
            <a:ext cx="4608533" cy="393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dialog pops up for all users with permission to resolve the verifications.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allows user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to manually trigger the verification to appear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lows the user to snooze a specific area’s verification.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would confirm the area count, make sure it matches 511 (for default area only), or set the corrected availability.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allow the user to skip a verification.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Verification Dialog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20E00-1F9D-4D9D-9B59-0A3BE045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44" y="757314"/>
            <a:ext cx="6174213" cy="59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3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7023655" y="3103634"/>
            <a:ext cx="4608533" cy="125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can skip the verification, but it would be noted in the database with comment.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Verification Dialog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3D16C-D172-44B8-A9B9-EB1F8AB91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73" y="825364"/>
            <a:ext cx="5928240" cy="572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9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7023655" y="2919964"/>
            <a:ext cx="4608533" cy="214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al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lows the user to snooze a specific area’s verification.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snoozing longer than the next verification,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verification would be resolved and the next one would be shown to the user.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Verification Dialog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07AFD-71CC-4578-8943-B47D0E9F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74" y="853820"/>
            <a:ext cx="5906866" cy="56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75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7023655" y="3103634"/>
            <a:ext cx="4608533" cy="123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Items are removed from the dialog as the users respond to the verifications.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“Counts” Match is available to users if the area is a Default Area of a facility.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978995" y="190440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Verification Dialog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69359-AB7A-4A13-9F3E-8ECA2269F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05" y="864513"/>
            <a:ext cx="5828232" cy="56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6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063850" y="1266803"/>
            <a:ext cx="5422408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dialog is available at any time with or without pending verifications.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Allows the manually triggered verifications even when there are no current verification to be completed.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978995" y="190440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Verification Dialog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C77E4-7911-4B57-9A41-261F8C184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79"/>
          <a:stretch/>
        </p:blipFill>
        <p:spPr>
          <a:xfrm>
            <a:off x="6872097" y="1227630"/>
            <a:ext cx="5199682" cy="282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AA058-EC26-490A-8985-D9E926862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" y="3111500"/>
            <a:ext cx="6534150" cy="3381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8B84B1-67AD-4277-9CC1-C9E0C646C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289" y="4603250"/>
            <a:ext cx="38671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0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818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803501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SG-6120 Allow saving configuration of items without errors despite errors in other items of the same type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91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657361" y="5929879"/>
            <a:ext cx="9593115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 with the added/modified line will show in the error message and prevent saving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Issue with the modified item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576AD-3BA6-CA70-A1FB-1EF770A4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61" y="1263783"/>
            <a:ext cx="8595722" cy="45091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D572F8-6D07-1027-7B5D-69E4983D2D51}"/>
              </a:ext>
            </a:extLst>
          </p:cNvPr>
          <p:cNvSpPr/>
          <p:nvPr/>
        </p:nvSpPr>
        <p:spPr>
          <a:xfrm>
            <a:off x="8874451" y="2496130"/>
            <a:ext cx="931029" cy="402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46638-348A-AAAA-E404-9BF72D719B90}"/>
              </a:ext>
            </a:extLst>
          </p:cNvPr>
          <p:cNvSpPr/>
          <p:nvPr/>
        </p:nvSpPr>
        <p:spPr>
          <a:xfrm>
            <a:off x="1546469" y="5223294"/>
            <a:ext cx="1965216" cy="54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8C87D-8768-8FB4-CCA1-42A7496BF77E}"/>
              </a:ext>
            </a:extLst>
          </p:cNvPr>
          <p:cNvSpPr/>
          <p:nvPr/>
        </p:nvSpPr>
        <p:spPr>
          <a:xfrm>
            <a:off x="8986640" y="5209865"/>
            <a:ext cx="1266443" cy="54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7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4CF5A-0215-9343-DB07-02360F70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69" y="918448"/>
            <a:ext cx="9540591" cy="50114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657361" y="5929879"/>
            <a:ext cx="9593115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 with other parts of the dialog will show in the error message but saving is allowed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Issue NOT with the modified item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D572F8-6D07-1027-7B5D-69E4983D2D51}"/>
              </a:ext>
            </a:extLst>
          </p:cNvPr>
          <p:cNvSpPr/>
          <p:nvPr/>
        </p:nvSpPr>
        <p:spPr>
          <a:xfrm>
            <a:off x="1546469" y="2029203"/>
            <a:ext cx="1089727" cy="402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46638-348A-AAAA-E404-9BF72D719B90}"/>
              </a:ext>
            </a:extLst>
          </p:cNvPr>
          <p:cNvSpPr/>
          <p:nvPr/>
        </p:nvSpPr>
        <p:spPr>
          <a:xfrm>
            <a:off x="1546469" y="5223294"/>
            <a:ext cx="1965216" cy="54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58C87D-8768-8FB4-CCA1-42A7496BF77E}"/>
              </a:ext>
            </a:extLst>
          </p:cNvPr>
          <p:cNvSpPr/>
          <p:nvPr/>
        </p:nvSpPr>
        <p:spPr>
          <a:xfrm>
            <a:off x="9686167" y="5232645"/>
            <a:ext cx="1400893" cy="54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0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026775" y="4444252"/>
            <a:ext cx="9801830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Optional camera and optional preset can be configured for each Ramp Meter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RMC Configuration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17C66-8419-E46F-1F44-D1B5EC8D1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252"/>
            <a:ext cx="12192000" cy="21091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10225524" y="2344565"/>
            <a:ext cx="1408757" cy="1084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49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035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3508" y="2803501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SG-6142 Add a "Submit Crash Report" option for </a:t>
            </a:r>
            <a:br>
              <a:rPr lang="en-US" dirty="0"/>
            </a:br>
            <a:r>
              <a:rPr lang="en-US" dirty="0"/>
              <a:t>Operator Map Failures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358741" y="4641727"/>
            <a:ext cx="9593115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map crashes, IF POSSIBLE, a dialog will prompt the user to enter any information about what was being done to potentially add to the issue report.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information is collecte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d, it will automatically open an issue in JIRA for SwRI to review and address.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User Information for Crash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985D5-D6D9-98B5-19C3-9D7F7D852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1223081"/>
            <a:ext cx="50196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10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151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395" y="1858444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SG-5875 Issue 564 – Phase 2 – EM and AVL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988" y="5127691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23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893537" y="5780134"/>
            <a:ext cx="9163454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dialog will allow the user to retrieve ceased use items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0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8150B-25E6-ACC4-491D-4500B3B3C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874"/>
          <a:stretch/>
        </p:blipFill>
        <p:spPr>
          <a:xfrm>
            <a:off x="836579" y="926916"/>
            <a:ext cx="10749064" cy="47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995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788402" y="6160027"/>
            <a:ext cx="9163454" cy="665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dialog will have ceased use 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items in the menu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910629" y="-152768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Reports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E55FF-38F4-7131-2652-0B962D3BE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40"/>
          <a:stretch/>
        </p:blipFill>
        <p:spPr>
          <a:xfrm>
            <a:off x="532622" y="541798"/>
            <a:ext cx="11126755" cy="56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36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092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317" y="1774203"/>
            <a:ext cx="10421655" cy="2176117"/>
          </a:xfrm>
        </p:spPr>
        <p:txBody>
          <a:bodyPr>
            <a:noAutofit/>
          </a:bodyPr>
          <a:lstStyle/>
          <a:p>
            <a:r>
              <a:rPr lang="en-US" sz="5400" dirty="0"/>
              <a:t>Other Enhancements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4850" y="399573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098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6406545-F6D3-4AF7-B348-40853710C2F4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Other Enhancements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D18AA7-4B8D-423E-A4A2-0E9CBB729F1D}"/>
              </a:ext>
            </a:extLst>
          </p:cNvPr>
          <p:cNvSpPr txBox="1"/>
          <p:nvPr/>
        </p:nvSpPr>
        <p:spPr>
          <a:xfrm>
            <a:off x="1150026" y="1380039"/>
            <a:ext cx="980183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SG-4891 Rewrite the CCTV NTCIP driver in C#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Previously in Java, this will be written in C# and resolve threading issues seen in driver polling.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6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150026" y="5291537"/>
            <a:ext cx="9801830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configured, the camera can be launched into Video on Desktop.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preset 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configured, the command to send the camera to the preset will be sent.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DMS Status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E267D8-7278-B494-0801-C22172968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445" b="73050"/>
          <a:stretch/>
        </p:blipFill>
        <p:spPr>
          <a:xfrm>
            <a:off x="814883" y="1756180"/>
            <a:ext cx="10838243" cy="26945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9098606" y="1916549"/>
            <a:ext cx="920884" cy="933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658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DC7EE83-89DC-4F3C-9F25-D09497CFCB11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61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195085" y="5291537"/>
            <a:ext cx="9801830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configured and a DMS is selected, the camera can be launched into Video on Desktop.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preset 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configured, the command to send the camera to the preset will be sent.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Response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EEFFA-6373-4C93-FBA9-58AAD265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85" y="1451028"/>
            <a:ext cx="9772650" cy="32480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5930872" y="1610988"/>
            <a:ext cx="771485" cy="752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0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1125-DBB6-4E19-B2BF-0C3D502F5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0EB2A9-35A3-41E1-9CE5-1D6715B31407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E5D83C-F75F-4F45-BBDD-99DC1A5B2F0A}"/>
              </a:ext>
            </a:extLst>
          </p:cNvPr>
          <p:cNvSpPr txBox="1"/>
          <p:nvPr/>
        </p:nvSpPr>
        <p:spPr>
          <a:xfrm>
            <a:off x="1195085" y="5291537"/>
            <a:ext cx="9801830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configured, the camera can be launched into Video on Desktop.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preset 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configured, the command to send the camera to the preset will be sent.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320DA4-88AE-45DF-AEAB-F07949D1E6B6}"/>
              </a:ext>
            </a:extLst>
          </p:cNvPr>
          <p:cNvSpPr txBox="1">
            <a:spLocks/>
          </p:cNvSpPr>
          <p:nvPr/>
        </p:nvSpPr>
        <p:spPr>
          <a:xfrm>
            <a:off x="1893537" y="122074"/>
            <a:ext cx="7792630" cy="7933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RMC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8298F-2BAB-3245-2365-B11761669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42" y="1928185"/>
            <a:ext cx="10525361" cy="28277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0FC03-E879-BC49-2C7D-FA0B37BEE597}"/>
              </a:ext>
            </a:extLst>
          </p:cNvPr>
          <p:cNvSpPr/>
          <p:nvPr/>
        </p:nvSpPr>
        <p:spPr>
          <a:xfrm>
            <a:off x="5175116" y="2058996"/>
            <a:ext cx="807395" cy="937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7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90747" y="2507786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0876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/>
              <a:t>COMMENTS?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QUESTIONS?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49C4F4-69B7-478E-99D1-1CFB07D87B95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02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049" y="2844556"/>
            <a:ext cx="10421655" cy="2176117"/>
          </a:xfrm>
        </p:spPr>
        <p:txBody>
          <a:bodyPr>
            <a:noAutofit/>
          </a:bodyPr>
          <a:lstStyle/>
          <a:p>
            <a:r>
              <a:rPr lang="en-US" dirty="0"/>
              <a:t>SG-5143 Make Chronology report be able to be generated entirely or only in sections of interest.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7F07D8-28B2-4AE0-A13D-89774E4A3F52}"/>
              </a:ext>
            </a:extLst>
          </p:cNvPr>
          <p:cNvGraphicFramePr>
            <a:graphicFrameLocks noGrp="1"/>
          </p:cNvGraphicFramePr>
          <p:nvPr/>
        </p:nvGraphicFramePr>
        <p:xfrm>
          <a:off x="5483613" y="6492875"/>
          <a:ext cx="3310432" cy="36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54">
                  <a:extLst>
                    <a:ext uri="{9D8B030D-6E8A-4147-A177-3AD203B41FA5}">
                      <a16:colId xmlns:a16="http://schemas.microsoft.com/office/drawing/2014/main" val="2651439784"/>
                    </a:ext>
                  </a:extLst>
                </a:gridCol>
                <a:gridCol w="821878">
                  <a:extLst>
                    <a:ext uri="{9D8B030D-6E8A-4147-A177-3AD203B41FA5}">
                      <a16:colId xmlns:a16="http://schemas.microsoft.com/office/drawing/2014/main" val="3661404882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SunGuide Software Users Group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5/5/22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30082"/>
                  </a:ext>
                </a:extLst>
              </a:tr>
            </a:tbl>
          </a:graphicData>
        </a:graphic>
      </p:graphicFrame>
      <p:sp>
        <p:nvSpPr>
          <p:cNvPr id="12" name="Subtitle 3">
            <a:extLst>
              <a:ext uri="{FF2B5EF4-FFF2-40B4-BE49-F238E27FC236}">
                <a16:creationId xmlns:a16="http://schemas.microsoft.com/office/drawing/2014/main" id="{B7DC379C-25A9-4F79-8315-644658C47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2942" y="4945128"/>
            <a:ext cx="6988175" cy="1389062"/>
          </a:xfrm>
        </p:spPr>
        <p:txBody>
          <a:bodyPr/>
          <a:lstStyle/>
          <a:p>
            <a:r>
              <a:rPr lang="en-US" sz="3600" dirty="0"/>
              <a:t>Tucker Brown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71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16340</TotalTime>
  <Words>1207</Words>
  <Application>Microsoft Office PowerPoint</Application>
  <PresentationFormat>Widescreen</PresentationFormat>
  <Paragraphs>276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Parallax</vt:lpstr>
      <vt:lpstr> SunGuide Release 8.2   Design Review</vt:lpstr>
      <vt:lpstr>SG-3926 Assign CCTV to DMS and provide shortcut in DMS dialog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SG-5143 Make Chronology report be able to be generated entirely or only in sections of interest.</vt:lpstr>
      <vt:lpstr>PowerPoint Presentation</vt:lpstr>
      <vt:lpstr>PowerPoint Presentation</vt:lpstr>
      <vt:lpstr>SG-5456 "TMC Notified" for all notified times regardless of whether notified box  is checked</vt:lpstr>
      <vt:lpstr>PowerPoint Presentation</vt:lpstr>
      <vt:lpstr>PowerPoint Presentation</vt:lpstr>
      <vt:lpstr>SG-5557 Ability to Set WWD Sites to Maintenance  Mode via SG</vt:lpstr>
      <vt:lpstr>PowerPoint Presentation</vt:lpstr>
      <vt:lpstr>PowerPoint Presentation</vt:lpstr>
      <vt:lpstr>SG-5706 Add timestamp in SunGuide incident when Executive Notification  Emails are sent</vt:lpstr>
      <vt:lpstr>PowerPoint Presentation</vt:lpstr>
      <vt:lpstr>PowerPoint Presentation</vt:lpstr>
      <vt:lpstr>SG-5806 Adding multiple activities to a responder at one time instead of only  one at a time</vt:lpstr>
      <vt:lpstr>PowerPoint Presentation</vt:lpstr>
      <vt:lpstr>PowerPoint Presentation</vt:lpstr>
      <vt:lpstr>PowerPoint Presentation</vt:lpstr>
      <vt:lpstr>SG-5810 Copy a SAS Plan</vt:lpstr>
      <vt:lpstr>PowerPoint Presentation</vt:lpstr>
      <vt:lpstr>PowerPoint Presentation</vt:lpstr>
      <vt:lpstr>PowerPoint Presentation</vt:lpstr>
      <vt:lpstr>SG-6015 TPAS prompt for verifying available  spaces for CO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SG-6120 Allow saving configuration of items without errors despite errors in other items of the same type</vt:lpstr>
      <vt:lpstr>PowerPoint Presentation</vt:lpstr>
      <vt:lpstr>PowerPoint Presentation</vt:lpstr>
      <vt:lpstr>PowerPoint Presentation</vt:lpstr>
      <vt:lpstr>SG-6142 Add a "Submit Crash Report" option for  Operator Map Failures</vt:lpstr>
      <vt:lpstr>PowerPoint Presentation</vt:lpstr>
      <vt:lpstr>PowerPoint Presentation</vt:lpstr>
      <vt:lpstr>SG-5875 Issue 564 – Phase 2 – EM and AVL</vt:lpstr>
      <vt:lpstr>PowerPoint Presentation</vt:lpstr>
      <vt:lpstr>PowerPoint Presentation</vt:lpstr>
      <vt:lpstr>PowerPoint Presentation</vt:lpstr>
      <vt:lpstr>Other Enhancements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Brown, Tucker</cp:lastModifiedBy>
  <cp:revision>646</cp:revision>
  <cp:lastPrinted>2015-01-14T21:03:00Z</cp:lastPrinted>
  <dcterms:created xsi:type="dcterms:W3CDTF">2014-08-07T17:38:39Z</dcterms:created>
  <dcterms:modified xsi:type="dcterms:W3CDTF">2024-04-04T19:55:22Z</dcterms:modified>
</cp:coreProperties>
</file>