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handoutMasterIdLst>
    <p:handoutMasterId r:id="rId45"/>
  </p:handoutMasterIdLst>
  <p:sldIdLst>
    <p:sldId id="385" r:id="rId2"/>
    <p:sldId id="575" r:id="rId3"/>
    <p:sldId id="499" r:id="rId4"/>
    <p:sldId id="500" r:id="rId5"/>
    <p:sldId id="501" r:id="rId6"/>
    <p:sldId id="521" r:id="rId7"/>
    <p:sldId id="524" r:id="rId8"/>
    <p:sldId id="522" r:id="rId9"/>
    <p:sldId id="555" r:id="rId10"/>
    <p:sldId id="523" r:id="rId11"/>
    <p:sldId id="526" r:id="rId12"/>
    <p:sldId id="527" r:id="rId13"/>
    <p:sldId id="528" r:id="rId14"/>
    <p:sldId id="530" r:id="rId15"/>
    <p:sldId id="531" r:id="rId16"/>
    <p:sldId id="534" r:id="rId17"/>
    <p:sldId id="533" r:id="rId18"/>
    <p:sldId id="535" r:id="rId19"/>
    <p:sldId id="536" r:id="rId20"/>
    <p:sldId id="538" r:id="rId21"/>
    <p:sldId id="539" r:id="rId22"/>
    <p:sldId id="556" r:id="rId23"/>
    <p:sldId id="540" r:id="rId24"/>
    <p:sldId id="543" r:id="rId25"/>
    <p:sldId id="544" r:id="rId26"/>
    <p:sldId id="545" r:id="rId27"/>
    <p:sldId id="542" r:id="rId28"/>
    <p:sldId id="546" r:id="rId29"/>
    <p:sldId id="547" r:id="rId30"/>
    <p:sldId id="549" r:id="rId31"/>
    <p:sldId id="550" r:id="rId32"/>
    <p:sldId id="551" r:id="rId33"/>
    <p:sldId id="553" r:id="rId34"/>
    <p:sldId id="552" r:id="rId35"/>
    <p:sldId id="557" r:id="rId36"/>
    <p:sldId id="558" r:id="rId37"/>
    <p:sldId id="561" r:id="rId38"/>
    <p:sldId id="560" r:id="rId39"/>
    <p:sldId id="516" r:id="rId40"/>
    <p:sldId id="518" r:id="rId41"/>
    <p:sldId id="520" r:id="rId42"/>
    <p:sldId id="1015" r:id="rId4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E4D6C5-0CE4-4519-88E3-556790433D2A}">
          <p14:sldIdLst>
            <p14:sldId id="385"/>
            <p14:sldId id="575"/>
            <p14:sldId id="499"/>
            <p14:sldId id="500"/>
            <p14:sldId id="501"/>
            <p14:sldId id="521"/>
            <p14:sldId id="524"/>
            <p14:sldId id="522"/>
            <p14:sldId id="555"/>
            <p14:sldId id="523"/>
            <p14:sldId id="526"/>
            <p14:sldId id="527"/>
            <p14:sldId id="528"/>
            <p14:sldId id="530"/>
            <p14:sldId id="531"/>
            <p14:sldId id="534"/>
            <p14:sldId id="533"/>
            <p14:sldId id="535"/>
            <p14:sldId id="536"/>
            <p14:sldId id="538"/>
            <p14:sldId id="539"/>
            <p14:sldId id="556"/>
            <p14:sldId id="540"/>
            <p14:sldId id="543"/>
            <p14:sldId id="544"/>
            <p14:sldId id="545"/>
            <p14:sldId id="542"/>
            <p14:sldId id="546"/>
            <p14:sldId id="547"/>
            <p14:sldId id="549"/>
            <p14:sldId id="550"/>
            <p14:sldId id="551"/>
            <p14:sldId id="553"/>
            <p14:sldId id="552"/>
            <p14:sldId id="557"/>
            <p14:sldId id="558"/>
            <p14:sldId id="561"/>
            <p14:sldId id="560"/>
            <p14:sldId id="516"/>
            <p14:sldId id="518"/>
            <p14:sldId id="520"/>
            <p14:sldId id="1015"/>
          </p14:sldIdLst>
        </p14:section>
      </p14:sectionLst>
    </p:ex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 P. Packard" initials="CPP" lastIdx="7" clrIdx="0">
    <p:extLst>
      <p:ext uri="{19B8F6BF-5375-455C-9EA6-DF929625EA0E}">
        <p15:presenceInfo xmlns:p15="http://schemas.microsoft.com/office/powerpoint/2012/main" userId="S-1-5-21-2940023445-2052603907-4043798523-1169" providerId="AD"/>
      </p:ext>
    </p:extLst>
  </p:cmAuthor>
  <p:cmAuthor id="2" name="Moser, Kelli" initials="KDM" lastIdx="0" clrIdx="1"/>
  <p:cmAuthor id="3" name="Carla Holmes" initials="CH" lastIdx="2" clrIdx="2">
    <p:extLst>
      <p:ext uri="{19B8F6BF-5375-455C-9EA6-DF929625EA0E}">
        <p15:presenceInfo xmlns:p15="http://schemas.microsoft.com/office/powerpoint/2012/main" userId="S::carla.holmes@greshamsmith.com::63659360-a344-4139-81ff-eba22c698b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24A"/>
    <a:srgbClr val="A40000"/>
    <a:srgbClr val="1B396F"/>
    <a:srgbClr val="1F4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47" autoAdjust="0"/>
    <p:restoredTop sz="93792" autoAdjust="0"/>
  </p:normalViewPr>
  <p:slideViewPr>
    <p:cSldViewPr snapToGrid="0">
      <p:cViewPr varScale="1">
        <p:scale>
          <a:sx n="63" d="100"/>
          <a:sy n="63" d="100"/>
        </p:scale>
        <p:origin x="376" y="64"/>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FFFFC65B-9DB3-447A-B124-A738FD9C8185}" type="datetimeFigureOut">
              <a:rPr lang="en-US" smtClean="0"/>
              <a:pPr/>
              <a:t>4/4/2024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24B06F28-850F-4070-BAFD-8C1D8F86B5EE}" type="slidenum">
              <a:rPr lang="en-US" smtClean="0"/>
              <a:pPr/>
              <a:t>‹#›</a:t>
            </a:fld>
            <a:endParaRPr lang="en-US" dirty="0"/>
          </a:p>
        </p:txBody>
      </p:sp>
    </p:spTree>
    <p:extLst>
      <p:ext uri="{BB962C8B-B14F-4D97-AF65-F5344CB8AC3E}">
        <p14:creationId xmlns:p14="http://schemas.microsoft.com/office/powerpoint/2010/main" val="545887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6382BCBC-BC1F-49FF-9795-0DF8221B8526}" type="datetimeFigureOut">
              <a:rPr lang="en-US" smtClean="0"/>
              <a:pPr/>
              <a:t>4/4/2024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7224070D-343A-41A8-B8E1-34F3348194F1}" type="slidenum">
              <a:rPr lang="en-US" smtClean="0"/>
              <a:pPr/>
              <a:t>‹#›</a:t>
            </a:fld>
            <a:endParaRPr lang="en-US" dirty="0"/>
          </a:p>
        </p:txBody>
      </p:sp>
    </p:spTree>
    <p:extLst>
      <p:ext uri="{BB962C8B-B14F-4D97-AF65-F5344CB8AC3E}">
        <p14:creationId xmlns:p14="http://schemas.microsoft.com/office/powerpoint/2010/main" val="148347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4070D-343A-41A8-B8E1-34F3348194F1}" type="slidenum">
              <a:rPr lang="en-US" smtClean="0"/>
              <a:pPr/>
              <a:t>36</a:t>
            </a:fld>
            <a:endParaRPr lang="en-US" dirty="0"/>
          </a:p>
        </p:txBody>
      </p:sp>
    </p:spTree>
    <p:extLst>
      <p:ext uri="{BB962C8B-B14F-4D97-AF65-F5344CB8AC3E}">
        <p14:creationId xmlns:p14="http://schemas.microsoft.com/office/powerpoint/2010/main" val="343654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4070D-343A-41A8-B8E1-34F3348194F1}" type="slidenum">
              <a:rPr lang="en-US" smtClean="0"/>
              <a:pPr/>
              <a:t>40</a:t>
            </a:fld>
            <a:endParaRPr lang="en-US" dirty="0"/>
          </a:p>
        </p:txBody>
      </p:sp>
    </p:spTree>
    <p:extLst>
      <p:ext uri="{BB962C8B-B14F-4D97-AF65-F5344CB8AC3E}">
        <p14:creationId xmlns:p14="http://schemas.microsoft.com/office/powerpoint/2010/main" val="30526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C00000"/>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1F4283"/>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1B396F"/>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A40000"/>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C00000"/>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1F4283"/>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a:xfrm>
            <a:off x="5332412" y="6151628"/>
            <a:ext cx="4324044" cy="365125"/>
          </a:xfrm>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4"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05/11/2015</a:t>
            </a:r>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chor="ct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732656" y="6201323"/>
            <a:ext cx="1143000" cy="365125"/>
          </a:xfrm>
        </p:spPr>
        <p:txBody>
          <a:bodyPr/>
          <a:lstStyle>
            <a:lvl1pPr>
              <a:defRPr/>
            </a:lvl1pPr>
          </a:lstStyle>
          <a:p>
            <a:r>
              <a:rPr lang="en-US" dirty="0"/>
              <a:t>05/11/2015</a:t>
            </a:r>
          </a:p>
        </p:txBody>
      </p:sp>
      <p:sp>
        <p:nvSpPr>
          <p:cNvPr id="5" name="Footer Placeholder 4"/>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6" name="Slide Number Placeholder 5"/>
          <p:cNvSpPr>
            <a:spLocks noGrp="1"/>
          </p:cNvSpPr>
          <p:nvPr>
            <p:ph type="sldNum" sz="quarter" idx="12"/>
          </p:nvPr>
        </p:nvSpPr>
        <p:spPr>
          <a:xfrm>
            <a:off x="10951856" y="6185179"/>
            <a:ext cx="551167" cy="365125"/>
          </a:xfrm>
        </p:spPr>
        <p:txBody>
          <a:bodyPr/>
          <a:lstStyle/>
          <a:p>
            <a:fld id="{D57F1E4F-1CFF-5643-939E-217C01CDF565}" type="slidenum">
              <a:rPr lang="en-US" dirty="0"/>
              <a:pPr/>
              <a:t>‹#›</a:t>
            </a:fld>
            <a:endParaRPr lang="en-US" dirty="0"/>
          </a:p>
        </p:txBody>
      </p:sp>
      <p:pic>
        <p:nvPicPr>
          <p:cNvPr id="7"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9732656" y="6161567"/>
            <a:ext cx="1143000" cy="365125"/>
          </a:xfrm>
        </p:spPr>
        <p:txBody>
          <a:bodyPr/>
          <a:lstStyle/>
          <a:p>
            <a:r>
              <a:rPr lang="en-US" dirty="0"/>
              <a:t>05/11/2015</a:t>
            </a:r>
          </a:p>
        </p:txBody>
      </p:sp>
      <p:sp>
        <p:nvSpPr>
          <p:cNvPr id="8" name="Slide Number Placeholder 7"/>
          <p:cNvSpPr>
            <a:spLocks noGrp="1"/>
          </p:cNvSpPr>
          <p:nvPr>
            <p:ph type="sldNum" sz="quarter" idx="11"/>
          </p:nvPr>
        </p:nvSpPr>
        <p:spPr>
          <a:xfrm>
            <a:off x="10951856" y="6161567"/>
            <a:ext cx="551167" cy="365125"/>
          </a:xfrm>
        </p:spPr>
        <p:txBody>
          <a:bodyPr/>
          <a:lstStyle/>
          <a:p>
            <a:fld id="{D57F1E4F-1CFF-5643-939E-217C01CDF565}" type="slidenum">
              <a:rPr lang="en-US" smtClean="0"/>
              <a:pPr/>
              <a:t>‹#›</a:t>
            </a:fld>
            <a:endParaRPr lang="en-US" dirty="0"/>
          </a:p>
        </p:txBody>
      </p:sp>
      <p:sp>
        <p:nvSpPr>
          <p:cNvPr id="9" name="Footer Placeholder 8"/>
          <p:cNvSpPr>
            <a:spLocks noGrp="1"/>
          </p:cNvSpPr>
          <p:nvPr>
            <p:ph type="ftr" sz="quarter" idx="12"/>
          </p:nvPr>
        </p:nvSpPr>
        <p:spPr>
          <a:xfrm>
            <a:off x="2572279" y="6161567"/>
            <a:ext cx="7084177" cy="365125"/>
          </a:xfrm>
        </p:spPr>
        <p:txBody>
          <a:bodyPr/>
          <a:lstStyle/>
          <a:p>
            <a:r>
              <a:rPr lang="en-US" dirty="0"/>
              <a:t>Change Management Board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9732656" y="6201323"/>
            <a:ext cx="1143000" cy="365125"/>
          </a:xfrm>
        </p:spPr>
        <p:txBody>
          <a:bodyPr/>
          <a:lstStyle>
            <a:lvl1pPr>
              <a:defRPr/>
            </a:lvl1pPr>
          </a:lstStyle>
          <a:p>
            <a:r>
              <a:rPr lang="en-US" dirty="0"/>
              <a:t>05/11/2015</a:t>
            </a:r>
          </a:p>
        </p:txBody>
      </p:sp>
      <p:sp>
        <p:nvSpPr>
          <p:cNvPr id="6" name="Footer Placeholder 5"/>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7" name="Slide Number Placeholder 6"/>
          <p:cNvSpPr>
            <a:spLocks noGrp="1"/>
          </p:cNvSpPr>
          <p:nvPr>
            <p:ph type="sldNum" sz="quarter" idx="12"/>
          </p:nvPr>
        </p:nvSpPr>
        <p:spPr>
          <a:xfrm>
            <a:off x="10951856" y="6201323"/>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732656" y="6181445"/>
            <a:ext cx="1143000" cy="365125"/>
          </a:xfrm>
        </p:spPr>
        <p:txBody>
          <a:bodyPr/>
          <a:lstStyle>
            <a:lvl1pPr>
              <a:defRPr/>
            </a:lvl1pPr>
          </a:lstStyle>
          <a:p>
            <a:r>
              <a:rPr lang="en-US" dirty="0"/>
              <a:t>05/11/2015</a:t>
            </a:r>
          </a:p>
        </p:txBody>
      </p:sp>
      <p:sp>
        <p:nvSpPr>
          <p:cNvPr id="8" name="Footer Placeholder 7"/>
          <p:cNvSpPr>
            <a:spLocks noGrp="1"/>
          </p:cNvSpPr>
          <p:nvPr>
            <p:ph type="ftr" sz="quarter" idx="11"/>
          </p:nvPr>
        </p:nvSpPr>
        <p:spPr>
          <a:xfrm>
            <a:off x="2572279" y="6181445"/>
            <a:ext cx="7084177" cy="365125"/>
          </a:xfrm>
        </p:spPr>
        <p:txBody>
          <a:bodyPr/>
          <a:lstStyle/>
          <a:p>
            <a:pPr>
              <a:defRPr/>
            </a:pPr>
            <a:r>
              <a:rPr lang="en-US" dirty="0"/>
              <a:t>Change Management Board</a:t>
            </a:r>
          </a:p>
        </p:txBody>
      </p:sp>
      <p:sp>
        <p:nvSpPr>
          <p:cNvPr id="9" name="Slide Number Placeholder 8"/>
          <p:cNvSpPr>
            <a:spLocks noGrp="1"/>
          </p:cNvSpPr>
          <p:nvPr>
            <p:ph type="sldNum" sz="quarter" idx="12"/>
          </p:nvPr>
        </p:nvSpPr>
        <p:spPr>
          <a:xfrm>
            <a:off x="10951856" y="6181445"/>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dirty="0"/>
              <a:t>05/11/2015</a:t>
            </a:r>
          </a:p>
        </p:txBody>
      </p:sp>
      <p:sp>
        <p:nvSpPr>
          <p:cNvPr id="4" name="Footer Placeholder 3"/>
          <p:cNvSpPr>
            <a:spLocks noGrp="1"/>
          </p:cNvSpPr>
          <p:nvPr>
            <p:ph type="ftr" sz="quarter" idx="11"/>
          </p:nvPr>
        </p:nvSpPr>
        <p:spPr/>
        <p:txBody>
          <a:bodyPr/>
          <a:lstStyle/>
          <a:p>
            <a:r>
              <a:rPr lang="en-US" dirty="0"/>
              <a:t>Change Management Board</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05/11/2015</a:t>
            </a:r>
          </a:p>
        </p:txBody>
      </p:sp>
      <p:sp>
        <p:nvSpPr>
          <p:cNvPr id="3" name="Footer Placeholder 2"/>
          <p:cNvSpPr>
            <a:spLocks noGrp="1"/>
          </p:cNvSpPr>
          <p:nvPr>
            <p:ph type="ftr" sz="quarter" idx="11"/>
          </p:nvPr>
        </p:nvSpPr>
        <p:spPr/>
        <p:txBody>
          <a:bodyPr/>
          <a:lstStyle/>
          <a:p>
            <a:r>
              <a:rPr lang="en-US" dirty="0"/>
              <a:t>Change Management Board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05/11/2015</a:t>
            </a:r>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05/11/2015</a:t>
            </a:r>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a:solidFill>
            <a:srgbClr val="C00000"/>
          </a:solidFill>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grp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1F4283"/>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1B396F"/>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rgbClr val="A40000"/>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rgbClr val="C00000"/>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1F4283"/>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6151628"/>
            <a:ext cx="1143000"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r>
              <a:rPr lang="en-US" dirty="0"/>
              <a:t>05/11/2015</a:t>
            </a:r>
          </a:p>
        </p:txBody>
      </p:sp>
      <p:sp>
        <p:nvSpPr>
          <p:cNvPr id="5" name="Footer Placeholder 4"/>
          <p:cNvSpPr>
            <a:spLocks noGrp="1"/>
          </p:cNvSpPr>
          <p:nvPr>
            <p:ph type="ftr" sz="quarter" idx="3"/>
          </p:nvPr>
        </p:nvSpPr>
        <p:spPr>
          <a:xfrm>
            <a:off x="2572279" y="6151628"/>
            <a:ext cx="7084177" cy="365125"/>
          </a:xfrm>
          <a:prstGeom prst="rect">
            <a:avLst/>
          </a:prstGeom>
        </p:spPr>
        <p:txBody>
          <a:bodyPr vert="horz" lIns="91440" tIns="45720" rIns="91440" bIns="45720" rtlCol="0" anchor="ctr"/>
          <a:lstStyle>
            <a:lvl1pPr algn="l">
              <a:defRPr sz="1200" b="0" i="0">
                <a:solidFill>
                  <a:schemeClr val="tx1"/>
                </a:solidFill>
                <a:effectLst/>
                <a:latin typeface="Calibri" panose="020F0502020204030204" pitchFamily="34" charset="0"/>
                <a:cs typeface="Calibri" panose="020F0502020204030204" pitchFamily="34" charset="0"/>
              </a:defRPr>
            </a:lvl1pPr>
          </a:lstStyle>
          <a:p>
            <a:r>
              <a:rPr lang="en-US" dirty="0"/>
              <a:t>Change Management Board</a:t>
            </a:r>
          </a:p>
        </p:txBody>
      </p:sp>
      <p:sp>
        <p:nvSpPr>
          <p:cNvPr id="6" name="Slide Number Placeholder 5"/>
          <p:cNvSpPr>
            <a:spLocks noGrp="1"/>
          </p:cNvSpPr>
          <p:nvPr>
            <p:ph type="sldNum" sz="quarter" idx="4"/>
          </p:nvPr>
        </p:nvSpPr>
        <p:spPr>
          <a:xfrm>
            <a:off x="10951856" y="6151628"/>
            <a:ext cx="551167"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dirty="0"/>
          </a:p>
        </p:txBody>
      </p:sp>
      <p:pic>
        <p:nvPicPr>
          <p:cNvPr id="14" name="Picture 2" descr="image001"/>
          <p:cNvPicPr>
            <a:picLocks noChangeAspect="1" noChangeArrowheads="1"/>
          </p:cNvPicPr>
          <p:nvPr userDrawn="1"/>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20">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893" y="2155824"/>
            <a:ext cx="10421655" cy="2914016"/>
          </a:xfrm>
        </p:spPr>
        <p:txBody>
          <a:bodyPr>
            <a:noAutofit/>
          </a:bodyPr>
          <a:lstStyle/>
          <a:p>
            <a:br>
              <a:rPr lang="en-US" sz="8000" b="1" dirty="0"/>
            </a:br>
            <a:r>
              <a:rPr lang="en-US" sz="8000" b="1" dirty="0"/>
              <a:t>SunGuide Release 9.0 </a:t>
            </a:r>
            <a:br>
              <a:rPr lang="en-US" sz="8000" b="1" dirty="0"/>
            </a:br>
            <a:r>
              <a:rPr lang="en-US" sz="8000" b="1" dirty="0"/>
              <a:t> Design Review</a:t>
            </a:r>
            <a:br>
              <a:rPr lang="en-US" sz="8000" b="1" dirty="0"/>
            </a:br>
            <a:r>
              <a:rPr lang="en-US" sz="8000" b="1" dirty="0"/>
              <a:t>Pt. 1</a:t>
            </a:r>
          </a:p>
        </p:txBody>
      </p:sp>
      <p:sp>
        <p:nvSpPr>
          <p:cNvPr id="4" name="Subtitle 3"/>
          <p:cNvSpPr>
            <a:spLocks noGrp="1"/>
          </p:cNvSpPr>
          <p:nvPr>
            <p:ph type="subTitle" idx="1"/>
          </p:nvPr>
        </p:nvSpPr>
        <p:spPr/>
        <p:txBody>
          <a:bodyPr/>
          <a:lstStyle/>
          <a:p>
            <a:endParaRPr lang="en-US" sz="3600" dirty="0"/>
          </a:p>
          <a:p>
            <a:endParaRPr lang="en-US"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1</a:t>
            </a:fld>
            <a:endParaRPr lang="en-US" dirty="0"/>
          </a:p>
        </p:txBody>
      </p:sp>
      <p:graphicFrame>
        <p:nvGraphicFramePr>
          <p:cNvPr id="11" name="Table 10">
            <a:extLst>
              <a:ext uri="{FF2B5EF4-FFF2-40B4-BE49-F238E27FC236}">
                <a16:creationId xmlns:a16="http://schemas.microsoft.com/office/drawing/2014/main" id="{827E3B76-4173-4B33-A465-EF4FAD9EBD47}"/>
              </a:ext>
            </a:extLst>
          </p:cNvPr>
          <p:cNvGraphicFramePr>
            <a:graphicFrameLocks noGrp="1"/>
          </p:cNvGraphicFramePr>
          <p:nvPr>
            <p:extLst>
              <p:ext uri="{D42A27DB-BD31-4B8C-83A1-F6EECF244321}">
                <p14:modId xmlns:p14="http://schemas.microsoft.com/office/powerpoint/2010/main" val="2788562093"/>
              </p:ext>
            </p:extLst>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330787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0"/>
            <a:ext cx="10018713" cy="308767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COMMENTS?</a:t>
            </a:r>
          </a:p>
          <a:p>
            <a:pPr algn="l"/>
            <a:endParaRPr lang="en-US" dirty="0"/>
          </a:p>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1209137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5321" y="1645855"/>
            <a:ext cx="10421655" cy="2176117"/>
          </a:xfrm>
        </p:spPr>
        <p:txBody>
          <a:bodyPr>
            <a:noAutofit/>
          </a:bodyPr>
          <a:lstStyle/>
          <a:p>
            <a:r>
              <a:rPr lang="en-US" dirty="0"/>
              <a:t>SG-6193 Enhance the Contact section in SunGuide</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11</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48" y="490710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911747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12</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Selecting Contact</a:t>
            </a:r>
          </a:p>
        </p:txBody>
      </p:sp>
      <p:pic>
        <p:nvPicPr>
          <p:cNvPr id="10" name="Picture 9">
            <a:extLst>
              <a:ext uri="{FF2B5EF4-FFF2-40B4-BE49-F238E27FC236}">
                <a16:creationId xmlns:a16="http://schemas.microsoft.com/office/drawing/2014/main" id="{04F12374-B2BE-F6BC-07D5-1FD8226F01A2}"/>
              </a:ext>
            </a:extLst>
          </p:cNvPr>
          <p:cNvPicPr>
            <a:picLocks noChangeAspect="1"/>
          </p:cNvPicPr>
          <p:nvPr/>
        </p:nvPicPr>
        <p:blipFill>
          <a:blip r:embed="rId2"/>
          <a:stretch>
            <a:fillRect/>
          </a:stretch>
        </p:blipFill>
        <p:spPr>
          <a:xfrm>
            <a:off x="2154971" y="1792176"/>
            <a:ext cx="7882058" cy="3129469"/>
          </a:xfrm>
          <a:prstGeom prst="rect">
            <a:avLst/>
          </a:prstGeom>
        </p:spPr>
      </p:pic>
      <p:sp>
        <p:nvSpPr>
          <p:cNvPr id="2" name="TextBox 1">
            <a:extLst>
              <a:ext uri="{FF2B5EF4-FFF2-40B4-BE49-F238E27FC236}">
                <a16:creationId xmlns:a16="http://schemas.microsoft.com/office/drawing/2014/main" id="{A5954270-0F9D-FDE0-76C7-26FD2C706935}"/>
              </a:ext>
            </a:extLst>
          </p:cNvPr>
          <p:cNvSpPr txBox="1"/>
          <p:nvPr/>
        </p:nvSpPr>
        <p:spPr>
          <a:xfrm>
            <a:off x="1633436" y="5519484"/>
            <a:ext cx="9801830" cy="375552"/>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Operator can type a contact or select an existing one.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3862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0"/>
            <a:ext cx="10018713" cy="308767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COMMENTS?</a:t>
            </a:r>
          </a:p>
          <a:p>
            <a:pPr algn="l"/>
            <a:endParaRPr lang="en-US" dirty="0"/>
          </a:p>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313111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325" y="2340941"/>
            <a:ext cx="10421655" cy="2176117"/>
          </a:xfrm>
        </p:spPr>
        <p:txBody>
          <a:bodyPr>
            <a:noAutofit/>
          </a:bodyPr>
          <a:lstStyle/>
          <a:p>
            <a:r>
              <a:rPr lang="en-US" dirty="0"/>
              <a:t>SG-5364 Request to enhance </a:t>
            </a:r>
            <a:br>
              <a:rPr lang="en-US" dirty="0"/>
            </a:br>
            <a:r>
              <a:rPr lang="en-US" dirty="0"/>
              <a:t>for Vehicle dispatch documentation </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14</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48" y="490710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185326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15</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Notify AVL Event Owners Setting</a:t>
            </a:r>
          </a:p>
        </p:txBody>
      </p:sp>
      <p:pic>
        <p:nvPicPr>
          <p:cNvPr id="3" name="Picture 2">
            <a:extLst>
              <a:ext uri="{FF2B5EF4-FFF2-40B4-BE49-F238E27FC236}">
                <a16:creationId xmlns:a16="http://schemas.microsoft.com/office/drawing/2014/main" id="{C3ABE3B3-0E10-10CD-DB0D-EAC36B671CC8}"/>
              </a:ext>
            </a:extLst>
          </p:cNvPr>
          <p:cNvPicPr>
            <a:picLocks noChangeAspect="1"/>
          </p:cNvPicPr>
          <p:nvPr/>
        </p:nvPicPr>
        <p:blipFill rotWithShape="1">
          <a:blip r:embed="rId2"/>
          <a:srcRect b="35397"/>
          <a:stretch/>
        </p:blipFill>
        <p:spPr>
          <a:xfrm>
            <a:off x="2464899" y="1164582"/>
            <a:ext cx="7221268" cy="4859903"/>
          </a:xfrm>
          <a:prstGeom prst="rect">
            <a:avLst/>
          </a:prstGeom>
        </p:spPr>
      </p:pic>
      <p:sp>
        <p:nvSpPr>
          <p:cNvPr id="5" name="Rectangle 4">
            <a:extLst>
              <a:ext uri="{FF2B5EF4-FFF2-40B4-BE49-F238E27FC236}">
                <a16:creationId xmlns:a16="http://schemas.microsoft.com/office/drawing/2014/main" id="{97630CBB-D33B-E93B-CAC8-56B0DBC8271C}"/>
              </a:ext>
            </a:extLst>
          </p:cNvPr>
          <p:cNvSpPr/>
          <p:nvPr/>
        </p:nvSpPr>
        <p:spPr>
          <a:xfrm>
            <a:off x="2607011" y="4022924"/>
            <a:ext cx="6187033" cy="2864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2743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16</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Notify AVL Event Owners Pop Up</a:t>
            </a:r>
          </a:p>
        </p:txBody>
      </p:sp>
      <p:sp>
        <p:nvSpPr>
          <p:cNvPr id="10" name="TextBox 9">
            <a:extLst>
              <a:ext uri="{FF2B5EF4-FFF2-40B4-BE49-F238E27FC236}">
                <a16:creationId xmlns:a16="http://schemas.microsoft.com/office/drawing/2014/main" id="{3CD60CAF-550B-AD2B-860E-3B3FEB49F47A}"/>
              </a:ext>
            </a:extLst>
          </p:cNvPr>
          <p:cNvSpPr txBox="1"/>
          <p:nvPr/>
        </p:nvSpPr>
        <p:spPr>
          <a:xfrm>
            <a:off x="1300150" y="4457959"/>
            <a:ext cx="9801830" cy="375552"/>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AVL Dispatched can be directly cancelled.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9AB1A30-2421-9D83-09FA-CF0DFD6D0B4F}"/>
              </a:ext>
            </a:extLst>
          </p:cNvPr>
          <p:cNvPicPr>
            <a:picLocks noChangeAspect="1"/>
          </p:cNvPicPr>
          <p:nvPr/>
        </p:nvPicPr>
        <p:blipFill>
          <a:blip r:embed="rId2"/>
          <a:stretch>
            <a:fillRect/>
          </a:stretch>
        </p:blipFill>
        <p:spPr>
          <a:xfrm>
            <a:off x="1414462" y="2847975"/>
            <a:ext cx="9363075" cy="1162050"/>
          </a:xfrm>
          <a:prstGeom prst="rect">
            <a:avLst/>
          </a:prstGeom>
        </p:spPr>
      </p:pic>
    </p:spTree>
    <p:extLst>
      <p:ext uri="{BB962C8B-B14F-4D97-AF65-F5344CB8AC3E}">
        <p14:creationId xmlns:p14="http://schemas.microsoft.com/office/powerpoint/2010/main" val="61681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0"/>
            <a:ext cx="10018713" cy="308767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COMMENTS?</a:t>
            </a:r>
          </a:p>
          <a:p>
            <a:pPr algn="l"/>
            <a:endParaRPr lang="en-US" dirty="0"/>
          </a:p>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71669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325" y="2340941"/>
            <a:ext cx="10421655" cy="2176117"/>
          </a:xfrm>
        </p:spPr>
        <p:txBody>
          <a:bodyPr>
            <a:noAutofit/>
          </a:bodyPr>
          <a:lstStyle/>
          <a:p>
            <a:r>
              <a:rPr lang="en-US" dirty="0"/>
              <a:t>SG-5682 Wrong Way Driver response plan's location</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18</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48" y="490710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257351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19</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Location of Response Plan Template</a:t>
            </a:r>
          </a:p>
        </p:txBody>
      </p:sp>
      <p:pic>
        <p:nvPicPr>
          <p:cNvPr id="5" name="Picture 4">
            <a:extLst>
              <a:ext uri="{FF2B5EF4-FFF2-40B4-BE49-F238E27FC236}">
                <a16:creationId xmlns:a16="http://schemas.microsoft.com/office/drawing/2014/main" id="{E9239BE3-8528-8584-CD65-F50535B68164}"/>
              </a:ext>
            </a:extLst>
          </p:cNvPr>
          <p:cNvPicPr>
            <a:picLocks noChangeAspect="1"/>
          </p:cNvPicPr>
          <p:nvPr/>
        </p:nvPicPr>
        <p:blipFill rotWithShape="1">
          <a:blip r:embed="rId2"/>
          <a:srcRect b="71206"/>
          <a:stretch/>
        </p:blipFill>
        <p:spPr>
          <a:xfrm>
            <a:off x="303178" y="946642"/>
            <a:ext cx="11585643" cy="1974715"/>
          </a:xfrm>
          <a:prstGeom prst="rect">
            <a:avLst/>
          </a:prstGeom>
        </p:spPr>
      </p:pic>
      <p:pic>
        <p:nvPicPr>
          <p:cNvPr id="10" name="Picture 9">
            <a:extLst>
              <a:ext uri="{FF2B5EF4-FFF2-40B4-BE49-F238E27FC236}">
                <a16:creationId xmlns:a16="http://schemas.microsoft.com/office/drawing/2014/main" id="{421DB2F4-BD42-2D96-74CF-28433FB97D08}"/>
              </a:ext>
            </a:extLst>
          </p:cNvPr>
          <p:cNvPicPr>
            <a:picLocks noChangeAspect="1"/>
          </p:cNvPicPr>
          <p:nvPr/>
        </p:nvPicPr>
        <p:blipFill rotWithShape="1">
          <a:blip r:embed="rId2"/>
          <a:srcRect t="47943"/>
          <a:stretch/>
        </p:blipFill>
        <p:spPr>
          <a:xfrm>
            <a:off x="303178" y="2829054"/>
            <a:ext cx="11585643" cy="3570051"/>
          </a:xfrm>
          <a:prstGeom prst="rect">
            <a:avLst/>
          </a:prstGeom>
        </p:spPr>
      </p:pic>
      <p:sp>
        <p:nvSpPr>
          <p:cNvPr id="11" name="Rectangle 10">
            <a:extLst>
              <a:ext uri="{FF2B5EF4-FFF2-40B4-BE49-F238E27FC236}">
                <a16:creationId xmlns:a16="http://schemas.microsoft.com/office/drawing/2014/main" id="{090AB905-A383-6966-D243-1689EAE14223}"/>
              </a:ext>
            </a:extLst>
          </p:cNvPr>
          <p:cNvSpPr/>
          <p:nvPr/>
        </p:nvSpPr>
        <p:spPr>
          <a:xfrm>
            <a:off x="3103122" y="1715773"/>
            <a:ext cx="6313252" cy="11132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7FDDF6E-3B69-7ACF-6A36-45A7EEFE0BE6}"/>
              </a:ext>
            </a:extLst>
          </p:cNvPr>
          <p:cNvSpPr/>
          <p:nvPr/>
        </p:nvSpPr>
        <p:spPr>
          <a:xfrm>
            <a:off x="303178" y="4814973"/>
            <a:ext cx="8617086" cy="2823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3557DA5-8058-AE49-0E46-D8E1B10D31A9}"/>
              </a:ext>
            </a:extLst>
          </p:cNvPr>
          <p:cNvSpPr/>
          <p:nvPr/>
        </p:nvSpPr>
        <p:spPr>
          <a:xfrm>
            <a:off x="303178" y="5602066"/>
            <a:ext cx="8617086" cy="2823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E9A5F6E5-A0BA-C292-4654-5EECAD20385B}"/>
              </a:ext>
            </a:extLst>
          </p:cNvPr>
          <p:cNvCxnSpPr/>
          <p:nvPr/>
        </p:nvCxnSpPr>
        <p:spPr>
          <a:xfrm flipH="1">
            <a:off x="8638162" y="2921357"/>
            <a:ext cx="457200" cy="1742417"/>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FD346FB-A870-A954-4A40-1719A8151831}"/>
              </a:ext>
            </a:extLst>
          </p:cNvPr>
          <p:cNvSpPr txBox="1"/>
          <p:nvPr/>
        </p:nvSpPr>
        <p:spPr>
          <a:xfrm>
            <a:off x="9141064" y="3164901"/>
            <a:ext cx="2526956" cy="2746457"/>
          </a:xfrm>
          <a:prstGeom prst="rect">
            <a:avLst/>
          </a:prstGeom>
          <a:noFill/>
        </p:spPr>
        <p:txBody>
          <a:bodyPr wrap="square" rtlCol="0">
            <a:spAutoFit/>
          </a:bodyPr>
          <a:lstStyle/>
          <a:p>
            <a:pPr marL="285750" indent="-285750">
              <a:lnSpc>
                <a:spcPct val="107000"/>
              </a:lnSpc>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Visibility and Wrong Way Driver event types are now moved to event location specific events, and can use different templates based on the location and blockage information.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74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43141" y="2498993"/>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0"/>
            <a:ext cx="10018713" cy="333374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WELCOME</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ATTENDEE ROLL CALL</a:t>
            </a:r>
          </a:p>
        </p:txBody>
      </p:sp>
      <p:sp>
        <p:nvSpPr>
          <p:cNvPr id="9" name="Date Placeholder 3">
            <a:extLst>
              <a:ext uri="{FF2B5EF4-FFF2-40B4-BE49-F238E27FC236}">
                <a16:creationId xmlns:a16="http://schemas.microsoft.com/office/drawing/2014/main" id="{8D2D56B3-36E4-4105-B5A5-ACE30B29F675}"/>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6/15/2023</a:t>
            </a:r>
          </a:p>
        </p:txBody>
      </p:sp>
      <p:sp>
        <p:nvSpPr>
          <p:cNvPr id="10" name="Footer Placeholder 4">
            <a:extLst>
              <a:ext uri="{FF2B5EF4-FFF2-40B4-BE49-F238E27FC236}">
                <a16:creationId xmlns:a16="http://schemas.microsoft.com/office/drawing/2014/main" id="{A84CE624-B6C6-4A75-94BF-078BC716C5AB}"/>
              </a:ext>
            </a:extLst>
          </p:cNvPr>
          <p:cNvSpPr>
            <a:spLocks noGrp="1"/>
          </p:cNvSpPr>
          <p:nvPr>
            <p:ph type="ftr" sz="quarter" idx="11"/>
          </p:nvPr>
        </p:nvSpPr>
        <p:spPr>
          <a:xfrm>
            <a:off x="2408156" y="6185179"/>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2" name="Slide Number Placeholder 5">
            <a:extLst>
              <a:ext uri="{FF2B5EF4-FFF2-40B4-BE49-F238E27FC236}">
                <a16:creationId xmlns:a16="http://schemas.microsoft.com/office/drawing/2014/main" id="{3EFC9D1E-985C-4F8C-9438-1A1C1335CF62}"/>
              </a:ext>
            </a:extLst>
          </p:cNvPr>
          <p:cNvSpPr txBox="1">
            <a:spLocks/>
          </p:cNvSpPr>
          <p:nvPr/>
        </p:nvSpPr>
        <p:spPr>
          <a:xfrm>
            <a:off x="11104256" y="6337579"/>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4B43CA17-C645-4E83-82A8-2B73958FE678}"/>
              </a:ext>
            </a:extLst>
          </p:cNvPr>
          <p:cNvPicPr>
            <a:picLocks noChangeAspect="1"/>
          </p:cNvPicPr>
          <p:nvPr/>
        </p:nvPicPr>
        <p:blipFill>
          <a:blip r:embed="rId2"/>
          <a:stretch>
            <a:fillRect/>
          </a:stretch>
        </p:blipFill>
        <p:spPr>
          <a:xfrm>
            <a:off x="3544561" y="4286357"/>
            <a:ext cx="7559695" cy="1127858"/>
          </a:xfrm>
          <a:prstGeom prst="rect">
            <a:avLst/>
          </a:prstGeom>
        </p:spPr>
      </p:pic>
    </p:spTree>
    <p:extLst>
      <p:ext uri="{BB962C8B-B14F-4D97-AF65-F5344CB8AC3E}">
        <p14:creationId xmlns:p14="http://schemas.microsoft.com/office/powerpoint/2010/main" val="1982359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0"/>
            <a:ext cx="10018713" cy="308767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COMMENTS?</a:t>
            </a:r>
          </a:p>
          <a:p>
            <a:pPr algn="l"/>
            <a:endParaRPr lang="en-US" dirty="0"/>
          </a:p>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681515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325" y="2340941"/>
            <a:ext cx="10421655" cy="2176117"/>
          </a:xfrm>
        </p:spPr>
        <p:txBody>
          <a:bodyPr>
            <a:noAutofit/>
          </a:bodyPr>
          <a:lstStyle/>
          <a:p>
            <a:r>
              <a:rPr lang="en-US" dirty="0"/>
              <a:t>SG-3232 Associating FHP and TSS Alerts to Already Created Events</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21</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48" y="490710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48666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22</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Alarm Dialog</a:t>
            </a:r>
          </a:p>
        </p:txBody>
      </p:sp>
      <p:pic>
        <p:nvPicPr>
          <p:cNvPr id="2" name="Picture 1">
            <a:extLst>
              <a:ext uri="{FF2B5EF4-FFF2-40B4-BE49-F238E27FC236}">
                <a16:creationId xmlns:a16="http://schemas.microsoft.com/office/drawing/2014/main" id="{2791E80B-1A6B-B48F-6043-3FCE4EF49254}"/>
              </a:ext>
            </a:extLst>
          </p:cNvPr>
          <p:cNvPicPr>
            <a:picLocks noChangeAspect="1"/>
          </p:cNvPicPr>
          <p:nvPr/>
        </p:nvPicPr>
        <p:blipFill>
          <a:blip r:embed="rId2"/>
          <a:stretch>
            <a:fillRect/>
          </a:stretch>
        </p:blipFill>
        <p:spPr>
          <a:xfrm>
            <a:off x="1893537" y="1073150"/>
            <a:ext cx="8724900" cy="5419725"/>
          </a:xfrm>
          <a:prstGeom prst="rect">
            <a:avLst/>
          </a:prstGeom>
        </p:spPr>
      </p:pic>
    </p:spTree>
    <p:extLst>
      <p:ext uri="{BB962C8B-B14F-4D97-AF65-F5344CB8AC3E}">
        <p14:creationId xmlns:p14="http://schemas.microsoft.com/office/powerpoint/2010/main" val="3987660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23</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Grid for Associating Events</a:t>
            </a:r>
          </a:p>
        </p:txBody>
      </p:sp>
      <p:pic>
        <p:nvPicPr>
          <p:cNvPr id="2" name="Picture 1">
            <a:extLst>
              <a:ext uri="{FF2B5EF4-FFF2-40B4-BE49-F238E27FC236}">
                <a16:creationId xmlns:a16="http://schemas.microsoft.com/office/drawing/2014/main" id="{C9115CFD-A06F-3953-D0CA-617932810DE4}"/>
              </a:ext>
            </a:extLst>
          </p:cNvPr>
          <p:cNvPicPr>
            <a:picLocks noChangeAspect="1"/>
          </p:cNvPicPr>
          <p:nvPr/>
        </p:nvPicPr>
        <p:blipFill>
          <a:blip r:embed="rId2"/>
          <a:stretch>
            <a:fillRect/>
          </a:stretch>
        </p:blipFill>
        <p:spPr>
          <a:xfrm>
            <a:off x="509119" y="1063625"/>
            <a:ext cx="8743950" cy="5429250"/>
          </a:xfrm>
          <a:prstGeom prst="rect">
            <a:avLst/>
          </a:prstGeom>
        </p:spPr>
      </p:pic>
      <p:sp>
        <p:nvSpPr>
          <p:cNvPr id="3" name="TextBox 2">
            <a:extLst>
              <a:ext uri="{FF2B5EF4-FFF2-40B4-BE49-F238E27FC236}">
                <a16:creationId xmlns:a16="http://schemas.microsoft.com/office/drawing/2014/main" id="{2672EB8C-1912-4BC9-E0A8-BB3EB91417D8}"/>
              </a:ext>
            </a:extLst>
          </p:cNvPr>
          <p:cNvSpPr txBox="1"/>
          <p:nvPr/>
        </p:nvSpPr>
        <p:spPr>
          <a:xfrm>
            <a:off x="9383282" y="1694785"/>
            <a:ext cx="2435551" cy="968278"/>
          </a:xfrm>
          <a:prstGeom prst="rect">
            <a:avLst/>
          </a:prstGeom>
          <a:noFill/>
        </p:spPr>
        <p:txBody>
          <a:bodyPr wrap="square" rtlCol="0">
            <a:spAutoFit/>
          </a:bodyPr>
          <a:lstStyle/>
          <a:p>
            <a:pPr marL="285750" indent="-285750">
              <a:lnSpc>
                <a:spcPct val="107000"/>
              </a:lnSpc>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Grid will be added for additional filter capability.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7055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24</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Grid for Responder Arrival</a:t>
            </a:r>
          </a:p>
        </p:txBody>
      </p:sp>
      <p:pic>
        <p:nvPicPr>
          <p:cNvPr id="4" name="Picture 3">
            <a:extLst>
              <a:ext uri="{FF2B5EF4-FFF2-40B4-BE49-F238E27FC236}">
                <a16:creationId xmlns:a16="http://schemas.microsoft.com/office/drawing/2014/main" id="{F4C78AA5-1B56-CB4E-1B54-6F08E2064B25}"/>
              </a:ext>
            </a:extLst>
          </p:cNvPr>
          <p:cNvPicPr>
            <a:picLocks noChangeAspect="1"/>
          </p:cNvPicPr>
          <p:nvPr/>
        </p:nvPicPr>
        <p:blipFill>
          <a:blip r:embed="rId2"/>
          <a:stretch>
            <a:fillRect/>
          </a:stretch>
        </p:blipFill>
        <p:spPr>
          <a:xfrm>
            <a:off x="1474247" y="1063625"/>
            <a:ext cx="10410825" cy="5429250"/>
          </a:xfrm>
          <a:prstGeom prst="rect">
            <a:avLst/>
          </a:prstGeom>
        </p:spPr>
      </p:pic>
    </p:spTree>
    <p:extLst>
      <p:ext uri="{BB962C8B-B14F-4D97-AF65-F5344CB8AC3E}">
        <p14:creationId xmlns:p14="http://schemas.microsoft.com/office/powerpoint/2010/main" val="267046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25</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Grid for Secondary Events</a:t>
            </a:r>
          </a:p>
        </p:txBody>
      </p:sp>
      <p:pic>
        <p:nvPicPr>
          <p:cNvPr id="2" name="Picture 1">
            <a:extLst>
              <a:ext uri="{FF2B5EF4-FFF2-40B4-BE49-F238E27FC236}">
                <a16:creationId xmlns:a16="http://schemas.microsoft.com/office/drawing/2014/main" id="{55673154-F1A4-D004-E44E-7780A037B75C}"/>
              </a:ext>
            </a:extLst>
          </p:cNvPr>
          <p:cNvPicPr>
            <a:picLocks noChangeAspect="1"/>
          </p:cNvPicPr>
          <p:nvPr/>
        </p:nvPicPr>
        <p:blipFill>
          <a:blip r:embed="rId2"/>
          <a:stretch>
            <a:fillRect/>
          </a:stretch>
        </p:blipFill>
        <p:spPr>
          <a:xfrm>
            <a:off x="2226956" y="1063625"/>
            <a:ext cx="8724900" cy="5429250"/>
          </a:xfrm>
          <a:prstGeom prst="rect">
            <a:avLst/>
          </a:prstGeom>
        </p:spPr>
      </p:pic>
    </p:spTree>
    <p:extLst>
      <p:ext uri="{BB962C8B-B14F-4D97-AF65-F5344CB8AC3E}">
        <p14:creationId xmlns:p14="http://schemas.microsoft.com/office/powerpoint/2010/main" val="1427161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26</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Grid for Duplicate Events</a:t>
            </a:r>
          </a:p>
        </p:txBody>
      </p:sp>
      <p:pic>
        <p:nvPicPr>
          <p:cNvPr id="3" name="Picture 2">
            <a:extLst>
              <a:ext uri="{FF2B5EF4-FFF2-40B4-BE49-F238E27FC236}">
                <a16:creationId xmlns:a16="http://schemas.microsoft.com/office/drawing/2014/main" id="{B7B08861-9802-6C41-CFB1-CC147EEC355D}"/>
              </a:ext>
            </a:extLst>
          </p:cNvPr>
          <p:cNvPicPr>
            <a:picLocks noChangeAspect="1"/>
          </p:cNvPicPr>
          <p:nvPr/>
        </p:nvPicPr>
        <p:blipFill>
          <a:blip r:embed="rId2"/>
          <a:stretch>
            <a:fillRect/>
          </a:stretch>
        </p:blipFill>
        <p:spPr>
          <a:xfrm>
            <a:off x="1441112" y="989505"/>
            <a:ext cx="10496550" cy="5429250"/>
          </a:xfrm>
          <a:prstGeom prst="rect">
            <a:avLst/>
          </a:prstGeom>
        </p:spPr>
      </p:pic>
    </p:spTree>
    <p:extLst>
      <p:ext uri="{BB962C8B-B14F-4D97-AF65-F5344CB8AC3E}">
        <p14:creationId xmlns:p14="http://schemas.microsoft.com/office/powerpoint/2010/main" val="1807784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27</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0"/>
            <a:ext cx="10018713" cy="308767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COMMENTS?</a:t>
            </a:r>
          </a:p>
          <a:p>
            <a:pPr algn="l"/>
            <a:endParaRPr lang="en-US" dirty="0"/>
          </a:p>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1220003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508" y="1645855"/>
            <a:ext cx="10421655" cy="2176117"/>
          </a:xfrm>
        </p:spPr>
        <p:txBody>
          <a:bodyPr>
            <a:noAutofit/>
          </a:bodyPr>
          <a:lstStyle/>
          <a:p>
            <a:r>
              <a:rPr lang="en-US" dirty="0"/>
              <a:t>SG-4758 RWIS Alerts need the alert type and value added</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28</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48" y="490710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294121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29</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Additional Information for RWIS Alerts</a:t>
            </a:r>
          </a:p>
        </p:txBody>
      </p:sp>
      <p:pic>
        <p:nvPicPr>
          <p:cNvPr id="2" name="Picture 1">
            <a:extLst>
              <a:ext uri="{FF2B5EF4-FFF2-40B4-BE49-F238E27FC236}">
                <a16:creationId xmlns:a16="http://schemas.microsoft.com/office/drawing/2014/main" id="{E9AC917A-5F1D-E0C3-49EC-13E752F71326}"/>
              </a:ext>
            </a:extLst>
          </p:cNvPr>
          <p:cNvPicPr>
            <a:picLocks noChangeAspect="1"/>
          </p:cNvPicPr>
          <p:nvPr/>
        </p:nvPicPr>
        <p:blipFill rotWithShape="1">
          <a:blip r:embed="rId2"/>
          <a:srcRect l="23697" t="25335" r="24122" b="21716"/>
          <a:stretch/>
        </p:blipFill>
        <p:spPr>
          <a:xfrm>
            <a:off x="1605063" y="1118680"/>
            <a:ext cx="8891081" cy="4975743"/>
          </a:xfrm>
          <a:prstGeom prst="rect">
            <a:avLst/>
          </a:prstGeom>
        </p:spPr>
      </p:pic>
      <p:sp>
        <p:nvSpPr>
          <p:cNvPr id="5" name="Rectangle 4">
            <a:extLst>
              <a:ext uri="{FF2B5EF4-FFF2-40B4-BE49-F238E27FC236}">
                <a16:creationId xmlns:a16="http://schemas.microsoft.com/office/drawing/2014/main" id="{97630CBB-D33B-E93B-CAC8-56B0DBC8271C}"/>
              </a:ext>
            </a:extLst>
          </p:cNvPr>
          <p:cNvSpPr/>
          <p:nvPr/>
        </p:nvSpPr>
        <p:spPr>
          <a:xfrm>
            <a:off x="2284821" y="1983705"/>
            <a:ext cx="7627664" cy="2864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295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5713" y="561830"/>
            <a:ext cx="8704613" cy="3832040"/>
          </a:xfrm>
        </p:spPr>
        <p:txBody>
          <a:bodyPr>
            <a:noAutofit/>
          </a:bodyPr>
          <a:lstStyle/>
          <a:p>
            <a:pPr algn="l"/>
            <a:r>
              <a:rPr lang="en-US" dirty="0"/>
              <a:t>SG-1053 Add filter in reports for "Comment Type" and SG-4784 Keyword search for Reports</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3</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48" y="490710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1133926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30</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0"/>
            <a:ext cx="10018713" cy="308767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COMMENTS?</a:t>
            </a:r>
          </a:p>
          <a:p>
            <a:pPr algn="l"/>
            <a:endParaRPr lang="en-US" dirty="0"/>
          </a:p>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3024349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508" y="1645855"/>
            <a:ext cx="10421655" cy="2176117"/>
          </a:xfrm>
        </p:spPr>
        <p:txBody>
          <a:bodyPr>
            <a:noAutofit/>
          </a:bodyPr>
          <a:lstStyle/>
          <a:p>
            <a:r>
              <a:rPr lang="en-US" dirty="0"/>
              <a:t>SG-6397 RISC Module Chronology Report</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31</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48" y="490710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95165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32</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RISC Chronology Report</a:t>
            </a:r>
          </a:p>
        </p:txBody>
      </p:sp>
      <p:pic>
        <p:nvPicPr>
          <p:cNvPr id="3" name="Picture 2">
            <a:extLst>
              <a:ext uri="{FF2B5EF4-FFF2-40B4-BE49-F238E27FC236}">
                <a16:creationId xmlns:a16="http://schemas.microsoft.com/office/drawing/2014/main" id="{33CA35E5-190C-7F44-3E9D-EADE5A5C521D}"/>
              </a:ext>
            </a:extLst>
          </p:cNvPr>
          <p:cNvPicPr>
            <a:picLocks noChangeAspect="1"/>
          </p:cNvPicPr>
          <p:nvPr/>
        </p:nvPicPr>
        <p:blipFill>
          <a:blip r:embed="rId2"/>
          <a:stretch>
            <a:fillRect/>
          </a:stretch>
        </p:blipFill>
        <p:spPr>
          <a:xfrm>
            <a:off x="235339" y="915385"/>
            <a:ext cx="10063124" cy="5576381"/>
          </a:xfrm>
          <a:prstGeom prst="rect">
            <a:avLst/>
          </a:prstGeom>
        </p:spPr>
      </p:pic>
      <p:sp>
        <p:nvSpPr>
          <p:cNvPr id="2" name="Rectangle 1">
            <a:extLst>
              <a:ext uri="{FF2B5EF4-FFF2-40B4-BE49-F238E27FC236}">
                <a16:creationId xmlns:a16="http://schemas.microsoft.com/office/drawing/2014/main" id="{E98D1914-4DE2-73B6-EDE5-3A7613D56F91}"/>
              </a:ext>
            </a:extLst>
          </p:cNvPr>
          <p:cNvSpPr/>
          <p:nvPr/>
        </p:nvSpPr>
        <p:spPr>
          <a:xfrm>
            <a:off x="5807366" y="5741511"/>
            <a:ext cx="4358739" cy="500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86F193F-11D9-8767-E2D1-C649F6E39EB8}"/>
              </a:ext>
            </a:extLst>
          </p:cNvPr>
          <p:cNvSpPr txBox="1"/>
          <p:nvPr/>
        </p:nvSpPr>
        <p:spPr>
          <a:xfrm>
            <a:off x="10354431" y="3367617"/>
            <a:ext cx="1671414" cy="671915"/>
          </a:xfrm>
          <a:prstGeom prst="rect">
            <a:avLst/>
          </a:prstGeom>
          <a:noFill/>
        </p:spPr>
        <p:txBody>
          <a:bodyPr wrap="square" rtlCol="0">
            <a:spAutoFit/>
          </a:bodyPr>
          <a:lstStyle/>
          <a:p>
            <a:pPr marL="285750" indent="-285750">
              <a:lnSpc>
                <a:spcPct val="107000"/>
              </a:lnSpc>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New report and filters.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4623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33</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RISC Chronology Report</a:t>
            </a:r>
          </a:p>
        </p:txBody>
      </p:sp>
      <p:pic>
        <p:nvPicPr>
          <p:cNvPr id="11" name="Picture 10">
            <a:extLst>
              <a:ext uri="{FF2B5EF4-FFF2-40B4-BE49-F238E27FC236}">
                <a16:creationId xmlns:a16="http://schemas.microsoft.com/office/drawing/2014/main" id="{666499CE-A6D0-A373-4435-F14E86B1ADF4}"/>
              </a:ext>
            </a:extLst>
          </p:cNvPr>
          <p:cNvPicPr>
            <a:picLocks noChangeAspect="1"/>
          </p:cNvPicPr>
          <p:nvPr/>
        </p:nvPicPr>
        <p:blipFill rotWithShape="1">
          <a:blip r:embed="rId2"/>
          <a:srcRect b="42986"/>
          <a:stretch/>
        </p:blipFill>
        <p:spPr>
          <a:xfrm>
            <a:off x="415173" y="1907906"/>
            <a:ext cx="5304341" cy="3910008"/>
          </a:xfrm>
          <a:prstGeom prst="rect">
            <a:avLst/>
          </a:prstGeom>
        </p:spPr>
      </p:pic>
      <p:pic>
        <p:nvPicPr>
          <p:cNvPr id="13" name="Picture 12">
            <a:extLst>
              <a:ext uri="{FF2B5EF4-FFF2-40B4-BE49-F238E27FC236}">
                <a16:creationId xmlns:a16="http://schemas.microsoft.com/office/drawing/2014/main" id="{70B1EDEC-4B10-9C4F-EE4E-AC6A483C5151}"/>
              </a:ext>
            </a:extLst>
          </p:cNvPr>
          <p:cNvPicPr>
            <a:picLocks noChangeAspect="1"/>
          </p:cNvPicPr>
          <p:nvPr/>
        </p:nvPicPr>
        <p:blipFill rotWithShape="1">
          <a:blip r:embed="rId2"/>
          <a:srcRect t="57820"/>
          <a:stretch/>
        </p:blipFill>
        <p:spPr>
          <a:xfrm>
            <a:off x="6346855" y="2507650"/>
            <a:ext cx="5304341" cy="2892669"/>
          </a:xfrm>
          <a:prstGeom prst="rect">
            <a:avLst/>
          </a:prstGeom>
        </p:spPr>
      </p:pic>
    </p:spTree>
    <p:extLst>
      <p:ext uri="{BB962C8B-B14F-4D97-AF65-F5344CB8AC3E}">
        <p14:creationId xmlns:p14="http://schemas.microsoft.com/office/powerpoint/2010/main" val="1866765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34</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0"/>
            <a:ext cx="10018713" cy="308767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COMMENTS?</a:t>
            </a:r>
          </a:p>
          <a:p>
            <a:pPr algn="l"/>
            <a:endParaRPr lang="en-US" dirty="0"/>
          </a:p>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852366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508" y="2184240"/>
            <a:ext cx="10421655" cy="2176117"/>
          </a:xfrm>
        </p:spPr>
        <p:txBody>
          <a:bodyPr>
            <a:noAutofit/>
          </a:bodyPr>
          <a:lstStyle/>
          <a:p>
            <a:r>
              <a:rPr lang="en-US" dirty="0"/>
              <a:t>SG-2964 Multiple Logical </a:t>
            </a:r>
            <a:br>
              <a:rPr lang="en-US" dirty="0"/>
            </a:br>
            <a:r>
              <a:rPr lang="en-US" dirty="0"/>
              <a:t>Devices Mapped to </a:t>
            </a:r>
            <a:br>
              <a:rPr lang="en-US" dirty="0"/>
            </a:br>
            <a:r>
              <a:rPr lang="en-US" dirty="0"/>
              <a:t>Same Physical Device</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35</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48" y="490710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852429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36</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Conflict Checking</a:t>
            </a:r>
          </a:p>
        </p:txBody>
      </p:sp>
      <p:pic>
        <p:nvPicPr>
          <p:cNvPr id="5" name="Picture 4">
            <a:extLst>
              <a:ext uri="{FF2B5EF4-FFF2-40B4-BE49-F238E27FC236}">
                <a16:creationId xmlns:a16="http://schemas.microsoft.com/office/drawing/2014/main" id="{89524129-5F66-9E65-8514-C724696FB726}"/>
              </a:ext>
            </a:extLst>
          </p:cNvPr>
          <p:cNvPicPr>
            <a:picLocks noChangeAspect="1"/>
          </p:cNvPicPr>
          <p:nvPr/>
        </p:nvPicPr>
        <p:blipFill rotWithShape="1">
          <a:blip r:embed="rId3"/>
          <a:srcRect r="25039"/>
          <a:stretch/>
        </p:blipFill>
        <p:spPr>
          <a:xfrm>
            <a:off x="487531" y="1172803"/>
            <a:ext cx="8306514" cy="5194938"/>
          </a:xfrm>
          <a:prstGeom prst="rect">
            <a:avLst/>
          </a:prstGeom>
        </p:spPr>
      </p:pic>
      <p:sp>
        <p:nvSpPr>
          <p:cNvPr id="9" name="TextBox 8">
            <a:extLst>
              <a:ext uri="{FF2B5EF4-FFF2-40B4-BE49-F238E27FC236}">
                <a16:creationId xmlns:a16="http://schemas.microsoft.com/office/drawing/2014/main" id="{5D8352D9-C6D6-9FEA-96F3-6E4940F537FC}"/>
              </a:ext>
            </a:extLst>
          </p:cNvPr>
          <p:cNvSpPr txBox="1"/>
          <p:nvPr/>
        </p:nvSpPr>
        <p:spPr>
          <a:xfrm>
            <a:off x="8947445" y="1501115"/>
            <a:ext cx="2973938" cy="4067139"/>
          </a:xfrm>
          <a:prstGeom prst="rect">
            <a:avLst/>
          </a:prstGeom>
          <a:noFill/>
        </p:spPr>
        <p:txBody>
          <a:bodyPr wrap="square" rtlCol="0">
            <a:spAutoFit/>
          </a:bodyPr>
          <a:lstStyle/>
          <a:p>
            <a:pPr marL="285750" indent="-285750">
              <a:lnSpc>
                <a:spcPct val="107000"/>
              </a:lnSpc>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Link to configuration page for conflicting items</a:t>
            </a:r>
          </a:p>
          <a:p>
            <a:pPr marL="285750" indent="-285750">
              <a:lnSpc>
                <a:spcPct val="107000"/>
              </a:lnSpc>
              <a:buFont typeface="Arial" panose="020B0604020202020204" pitchFamily="34" charset="0"/>
              <a:buChar char="•"/>
            </a:pP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IP/</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Port or URL duplicates are flagged for evaluation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Cross device type communication parameters are evaluated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Accessed from the context menu. Configuration &gt;&gt; Device Uniqueness</a:t>
            </a:r>
          </a:p>
          <a:p>
            <a:endParaRPr lang="en-US" dirty="0"/>
          </a:p>
        </p:txBody>
      </p:sp>
    </p:spTree>
    <p:extLst>
      <p:ext uri="{BB962C8B-B14F-4D97-AF65-F5344CB8AC3E}">
        <p14:creationId xmlns:p14="http://schemas.microsoft.com/office/powerpoint/2010/main" val="3506461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37</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Conflict Checking</a:t>
            </a:r>
          </a:p>
        </p:txBody>
      </p:sp>
      <p:pic>
        <p:nvPicPr>
          <p:cNvPr id="3" name="Picture 2">
            <a:extLst>
              <a:ext uri="{FF2B5EF4-FFF2-40B4-BE49-F238E27FC236}">
                <a16:creationId xmlns:a16="http://schemas.microsoft.com/office/drawing/2014/main" id="{DB07A2D6-D0A3-4141-FDA3-8F114720D1EF}"/>
              </a:ext>
            </a:extLst>
          </p:cNvPr>
          <p:cNvPicPr>
            <a:picLocks noChangeAspect="1"/>
          </p:cNvPicPr>
          <p:nvPr/>
        </p:nvPicPr>
        <p:blipFill>
          <a:blip r:embed="rId2"/>
          <a:stretch>
            <a:fillRect/>
          </a:stretch>
        </p:blipFill>
        <p:spPr>
          <a:xfrm>
            <a:off x="1043701" y="1441881"/>
            <a:ext cx="10183738" cy="4743298"/>
          </a:xfrm>
          <a:prstGeom prst="rect">
            <a:avLst/>
          </a:prstGeom>
        </p:spPr>
      </p:pic>
    </p:spTree>
    <p:extLst>
      <p:ext uri="{BB962C8B-B14F-4D97-AF65-F5344CB8AC3E}">
        <p14:creationId xmlns:p14="http://schemas.microsoft.com/office/powerpoint/2010/main" val="3580444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38</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0"/>
            <a:ext cx="10018713" cy="308767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COMMENTS?</a:t>
            </a:r>
          </a:p>
          <a:p>
            <a:pPr algn="l"/>
            <a:endParaRPr lang="en-US" dirty="0"/>
          </a:p>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3473502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sz="5400" dirty="0"/>
              <a:t>Other Enhancements</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39</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288540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2D7F00-178F-8759-352C-8FD177361CA7}"/>
              </a:ext>
            </a:extLst>
          </p:cNvPr>
          <p:cNvPicPr>
            <a:picLocks noChangeAspect="1"/>
          </p:cNvPicPr>
          <p:nvPr/>
        </p:nvPicPr>
        <p:blipFill>
          <a:blip r:embed="rId2"/>
          <a:stretch>
            <a:fillRect/>
          </a:stretch>
        </p:blipFill>
        <p:spPr>
          <a:xfrm>
            <a:off x="632032" y="1456924"/>
            <a:ext cx="11201400" cy="4200525"/>
          </a:xfrm>
          <a:prstGeom prst="rect">
            <a:avLst/>
          </a:prstGeom>
        </p:spPr>
      </p:pic>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4</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5" name="TextBox 4">
            <a:extLst>
              <a:ext uri="{FF2B5EF4-FFF2-40B4-BE49-F238E27FC236}">
                <a16:creationId xmlns:a16="http://schemas.microsoft.com/office/drawing/2014/main" id="{30E5D83C-F75F-4F45-BBDD-99DC1A5B2F0A}"/>
              </a:ext>
            </a:extLst>
          </p:cNvPr>
          <p:cNvSpPr txBox="1"/>
          <p:nvPr/>
        </p:nvSpPr>
        <p:spPr>
          <a:xfrm>
            <a:off x="1893537" y="6070231"/>
            <a:ext cx="9801830" cy="671915"/>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Comment Type and Text within that Comment Type can be filtered.</a:t>
            </a:r>
          </a:p>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Search based on Keyword.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19320DA4-88AE-45DF-AEAB-F07949D1E6B6}"/>
              </a:ext>
            </a:extLst>
          </p:cNvPr>
          <p:cNvSpPr txBox="1">
            <a:spLocks/>
          </p:cNvSpPr>
          <p:nvPr/>
        </p:nvSpPr>
        <p:spPr>
          <a:xfrm>
            <a:off x="981777" y="122074"/>
            <a:ext cx="9346130" cy="1295147"/>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700" dirty="0"/>
              <a:t>Comment Type / Text and Keyword Filters</a:t>
            </a:r>
          </a:p>
        </p:txBody>
      </p:sp>
      <p:sp>
        <p:nvSpPr>
          <p:cNvPr id="3" name="Rectangle 2">
            <a:extLst>
              <a:ext uri="{FF2B5EF4-FFF2-40B4-BE49-F238E27FC236}">
                <a16:creationId xmlns:a16="http://schemas.microsoft.com/office/drawing/2014/main" id="{84E0FC03-E879-BC49-2C7D-FA0B37BEE597}"/>
              </a:ext>
            </a:extLst>
          </p:cNvPr>
          <p:cNvSpPr/>
          <p:nvPr/>
        </p:nvSpPr>
        <p:spPr>
          <a:xfrm>
            <a:off x="1750978" y="4250988"/>
            <a:ext cx="6322979" cy="359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516BCCA-9CB4-3837-DF09-E54701D3F6A1}"/>
              </a:ext>
            </a:extLst>
          </p:cNvPr>
          <p:cNvPicPr>
            <a:picLocks noChangeAspect="1"/>
          </p:cNvPicPr>
          <p:nvPr/>
        </p:nvPicPr>
        <p:blipFill>
          <a:blip r:embed="rId3"/>
          <a:stretch>
            <a:fillRect/>
          </a:stretch>
        </p:blipFill>
        <p:spPr>
          <a:xfrm>
            <a:off x="1750978" y="5697152"/>
            <a:ext cx="4524375" cy="333375"/>
          </a:xfrm>
          <a:prstGeom prst="rect">
            <a:avLst/>
          </a:prstGeom>
        </p:spPr>
      </p:pic>
      <p:sp>
        <p:nvSpPr>
          <p:cNvPr id="12" name="Rectangle 11">
            <a:extLst>
              <a:ext uri="{FF2B5EF4-FFF2-40B4-BE49-F238E27FC236}">
                <a16:creationId xmlns:a16="http://schemas.microsoft.com/office/drawing/2014/main" id="{AD39B735-B56C-8BC7-F7E6-11C90902C5BC}"/>
              </a:ext>
            </a:extLst>
          </p:cNvPr>
          <p:cNvSpPr/>
          <p:nvPr/>
        </p:nvSpPr>
        <p:spPr>
          <a:xfrm>
            <a:off x="1750978" y="5683878"/>
            <a:ext cx="6322979" cy="359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3750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40</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A6406545-F6D3-4AF7-B348-40853710C2F4}"/>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Other Enhancements</a:t>
            </a:r>
          </a:p>
        </p:txBody>
      </p:sp>
      <p:sp>
        <p:nvSpPr>
          <p:cNvPr id="9" name="TextBox 8">
            <a:extLst>
              <a:ext uri="{FF2B5EF4-FFF2-40B4-BE49-F238E27FC236}">
                <a16:creationId xmlns:a16="http://schemas.microsoft.com/office/drawing/2014/main" id="{EFD18AA7-4B8D-423E-A4A2-0E9CBB729F1D}"/>
              </a:ext>
            </a:extLst>
          </p:cNvPr>
          <p:cNvSpPr txBox="1"/>
          <p:nvPr/>
        </p:nvSpPr>
        <p:spPr>
          <a:xfrm>
            <a:off x="1529405" y="1166906"/>
            <a:ext cx="9801830" cy="3607783"/>
          </a:xfrm>
          <a:prstGeom prst="rect">
            <a:avLst/>
          </a:prstGeom>
          <a:noFill/>
        </p:spPr>
        <p:txBody>
          <a:bodyPr wrap="square" rtlCol="0">
            <a:spAutoFit/>
          </a:bodyPr>
          <a:lstStyle/>
          <a:p>
            <a:pPr marL="285750" indent="-285750">
              <a:lnSpc>
                <a:spcPct val="107000"/>
              </a:lnSpc>
              <a:buFont typeface="Arial" panose="020B0604020202020204" pitchFamily="34" charset="0"/>
              <a:buChar char="•"/>
            </a:pPr>
            <a:r>
              <a:rPr lang="en-US" dirty="0">
                <a:effectLst/>
                <a:latin typeface="Calibri" panose="020F0502020204030204" pitchFamily="34" charset="0"/>
                <a:ea typeface="Times New Roman" panose="02020603050405020304" pitchFamily="18" charset="0"/>
              </a:rPr>
              <a:t>SG-6131 Involved Vehicle Make and Model Automatically Approved</a:t>
            </a:r>
          </a:p>
          <a:p>
            <a:pPr marL="742950" lvl="1" indent="-285750">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When checking a DMS message for spelling conflicts, the software will automatically approve words that are configured as vehicle make long name, vehicle model long name, vehicle color long name, or state abbreviations short name. </a:t>
            </a:r>
            <a:endPar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endParaRPr lang="en-US" dirty="0">
              <a:latin typeface="Calibri" panose="020F0502020204030204" pitchFamily="34" charset="0"/>
            </a:endParaRPr>
          </a:p>
          <a:p>
            <a:pPr marL="285750" indent="-285750">
              <a:lnSpc>
                <a:spcPct val="107000"/>
              </a:lnSpc>
              <a:buFont typeface="Arial" panose="020B0604020202020204" pitchFamily="34" charset="0"/>
              <a:buChar char="•"/>
            </a:pPr>
            <a:r>
              <a:rPr lang="en-US" dirty="0">
                <a:latin typeface="Calibri" panose="020F0502020204030204" pitchFamily="34" charset="0"/>
              </a:rPr>
              <a:t>SG-4562 Nearest camera for SPARR created events</a:t>
            </a:r>
          </a:p>
          <a:p>
            <a:pPr marL="742950" lvl="1" indent="-285750">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an event is created with a location through the AVL interface, the software will automatically set the nearest, in-service camera as the associated camera of the event</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spcAft>
                <a:spcPts val="800"/>
              </a:spcAft>
              <a:buFont typeface="Arial" panose="020B0604020202020204" pitchFamily="34" charset="0"/>
              <a:buChar char="•"/>
            </a:pPr>
            <a:endParaRPr lang="en-US" dirty="0">
              <a:latin typeface="Calibri" panose="020F0502020204030204" pitchFamily="34" charset="0"/>
            </a:endParaRPr>
          </a:p>
          <a:p>
            <a:pPr marL="285750" indent="-285750">
              <a:spcAft>
                <a:spcPts val="800"/>
              </a:spcAft>
              <a:buFont typeface="Arial" panose="020B0604020202020204" pitchFamily="34" charset="0"/>
              <a:buChar char="•"/>
            </a:pPr>
            <a:r>
              <a:rPr lang="en-US" dirty="0">
                <a:latin typeface="Calibri" panose="020F0502020204030204" pitchFamily="34" charset="0"/>
              </a:rPr>
              <a:t>SG-6201 Add EM audit events to DAR XML feed</a:t>
            </a:r>
          </a:p>
          <a:p>
            <a:pPr marL="742950" lvl="1" indent="-285750">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s</a:t>
            </a:r>
            <a:r>
              <a:rPr lang="en-US" dirty="0">
                <a:effectLst/>
                <a:latin typeface="Calibri" panose="020F0502020204030204" pitchFamily="34" charset="0"/>
                <a:ea typeface="Calibri" panose="020F0502020204030204" pitchFamily="34" charset="0"/>
                <a:cs typeface="Times New Roman" panose="02020603050405020304" pitchFamily="18" charset="0"/>
              </a:rPr>
              <a:t>oftware will send updates through the DAR interface when audits are made to events.</a:t>
            </a:r>
          </a:p>
        </p:txBody>
      </p:sp>
    </p:spTree>
    <p:extLst>
      <p:ext uri="{BB962C8B-B14F-4D97-AF65-F5344CB8AC3E}">
        <p14:creationId xmlns:p14="http://schemas.microsoft.com/office/powerpoint/2010/main" val="4179564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41</a:t>
            </a:fld>
            <a:endParaRPr lang="en-US" dirty="0"/>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9" name="Title 1">
            <a:extLst>
              <a:ext uri="{FF2B5EF4-FFF2-40B4-BE49-F238E27FC236}">
                <a16:creationId xmlns:a16="http://schemas.microsoft.com/office/drawing/2014/main" id="{BDC7EE83-89DC-4F3C-9F25-D09497CFCB11}"/>
              </a:ext>
            </a:extLst>
          </p:cNvPr>
          <p:cNvSpPr txBox="1">
            <a:spLocks/>
          </p:cNvSpPr>
          <p:nvPr/>
        </p:nvSpPr>
        <p:spPr>
          <a:xfrm>
            <a:off x="1484310" y="1309510"/>
            <a:ext cx="10018713" cy="308767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COMMENTS?</a:t>
            </a:r>
          </a:p>
          <a:p>
            <a:pPr algn="l"/>
            <a:endParaRPr lang="en-US" dirty="0"/>
          </a:p>
          <a:p>
            <a:pPr algn="l"/>
            <a:r>
              <a:rPr lang="en-US" dirty="0"/>
              <a:t>QUESTIONS?</a:t>
            </a:r>
          </a:p>
        </p:txBody>
      </p:sp>
    </p:spTree>
    <p:extLst>
      <p:ext uri="{BB962C8B-B14F-4D97-AF65-F5344CB8AC3E}">
        <p14:creationId xmlns:p14="http://schemas.microsoft.com/office/powerpoint/2010/main" val="302613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43141" y="2498993"/>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ooter Placeholder 4">
            <a:extLst>
              <a:ext uri="{FF2B5EF4-FFF2-40B4-BE49-F238E27FC236}">
                <a16:creationId xmlns:a16="http://schemas.microsoft.com/office/drawing/2014/main" id="{A84CE624-B6C6-4A75-94BF-078BC716C5AB}"/>
              </a:ext>
            </a:extLst>
          </p:cNvPr>
          <p:cNvSpPr>
            <a:spLocks noGrp="1"/>
          </p:cNvSpPr>
          <p:nvPr>
            <p:ph type="ftr" sz="quarter" idx="11"/>
          </p:nvPr>
        </p:nvSpPr>
        <p:spPr>
          <a:xfrm>
            <a:off x="2408156" y="6185179"/>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2" name="Slide Number Placeholder 5">
            <a:extLst>
              <a:ext uri="{FF2B5EF4-FFF2-40B4-BE49-F238E27FC236}">
                <a16:creationId xmlns:a16="http://schemas.microsoft.com/office/drawing/2014/main" id="{3EFC9D1E-985C-4F8C-9438-1A1C1335CF62}"/>
              </a:ext>
            </a:extLst>
          </p:cNvPr>
          <p:cNvSpPr txBox="1">
            <a:spLocks/>
          </p:cNvSpPr>
          <p:nvPr/>
        </p:nvSpPr>
        <p:spPr>
          <a:xfrm>
            <a:off x="11104256" y="6337579"/>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3">
            <a:extLst>
              <a:ext uri="{FF2B5EF4-FFF2-40B4-BE49-F238E27FC236}">
                <a16:creationId xmlns:a16="http://schemas.microsoft.com/office/drawing/2014/main" id="{E8953E5F-99D1-4736-AF94-C3BC5AD9140F}"/>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6/15/2023</a:t>
            </a:r>
          </a:p>
        </p:txBody>
      </p:sp>
      <p:sp>
        <p:nvSpPr>
          <p:cNvPr id="9" name="Title 1">
            <a:extLst>
              <a:ext uri="{FF2B5EF4-FFF2-40B4-BE49-F238E27FC236}">
                <a16:creationId xmlns:a16="http://schemas.microsoft.com/office/drawing/2014/main" id="{F5DDBF72-1CD4-4B96-9828-669C3155AC2A}"/>
              </a:ext>
            </a:extLst>
          </p:cNvPr>
          <p:cNvSpPr txBox="1">
            <a:spLocks/>
          </p:cNvSpPr>
          <p:nvPr/>
        </p:nvSpPr>
        <p:spPr>
          <a:xfrm>
            <a:off x="1484310" y="841044"/>
            <a:ext cx="10018713" cy="549653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ANNOUNCEMENTS?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dirty="0">
              <a:solidFill>
                <a:prstClr val="black"/>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QUESTIONS?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dirty="0">
              <a:solidFill>
                <a:prstClr val="black"/>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COMMENTS?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ADJOURN.</a:t>
            </a:r>
          </a:p>
        </p:txBody>
      </p:sp>
    </p:spTree>
    <p:extLst>
      <p:ext uri="{BB962C8B-B14F-4D97-AF65-F5344CB8AC3E}">
        <p14:creationId xmlns:p14="http://schemas.microsoft.com/office/powerpoint/2010/main" val="53838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0"/>
            <a:ext cx="10018713" cy="308767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COMMENTS?</a:t>
            </a:r>
          </a:p>
          <a:p>
            <a:pPr algn="l"/>
            <a:endParaRPr lang="en-US" dirty="0"/>
          </a:p>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136802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782" y="1770433"/>
            <a:ext cx="10421655" cy="2916092"/>
          </a:xfrm>
        </p:spPr>
        <p:txBody>
          <a:bodyPr>
            <a:noAutofit/>
          </a:bodyPr>
          <a:lstStyle/>
          <a:p>
            <a:r>
              <a:rPr lang="en-US" dirty="0"/>
              <a:t>SG-6417 Configure RPG Distance for DMS Messages when </a:t>
            </a:r>
            <a:br>
              <a:rPr lang="en-US" dirty="0"/>
            </a:br>
            <a:r>
              <a:rPr lang="en-US" dirty="0"/>
              <a:t>Travel Lanes are Cleared</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6</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48" y="490710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97196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7</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No Blockage Response Plan – On Road</a:t>
            </a:r>
          </a:p>
        </p:txBody>
      </p:sp>
      <p:pic>
        <p:nvPicPr>
          <p:cNvPr id="2050" name="Picture 2">
            <a:extLst>
              <a:ext uri="{FF2B5EF4-FFF2-40B4-BE49-F238E27FC236}">
                <a16:creationId xmlns:a16="http://schemas.microsoft.com/office/drawing/2014/main" id="{868B6391-0EE6-FF36-AB8E-3AE53B2DDE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8602"/>
          <a:stretch/>
        </p:blipFill>
        <p:spPr bwMode="auto">
          <a:xfrm>
            <a:off x="2414354" y="804710"/>
            <a:ext cx="6750996" cy="56881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4E0FC03-E879-BC49-2C7D-FA0B37BEE597}"/>
              </a:ext>
            </a:extLst>
          </p:cNvPr>
          <p:cNvSpPr/>
          <p:nvPr/>
        </p:nvSpPr>
        <p:spPr>
          <a:xfrm>
            <a:off x="4619150" y="3837562"/>
            <a:ext cx="1285540" cy="22157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3683F1C-82FD-8E37-19C8-265AB36C89D9}"/>
              </a:ext>
            </a:extLst>
          </p:cNvPr>
          <p:cNvSpPr txBox="1"/>
          <p:nvPr/>
        </p:nvSpPr>
        <p:spPr>
          <a:xfrm>
            <a:off x="9298657" y="1547793"/>
            <a:ext cx="2435551" cy="1857368"/>
          </a:xfrm>
          <a:prstGeom prst="rect">
            <a:avLst/>
          </a:prstGeom>
          <a:noFill/>
        </p:spPr>
        <p:txBody>
          <a:bodyPr wrap="square" rtlCol="0">
            <a:spAutoFit/>
          </a:bodyPr>
          <a:lstStyle/>
          <a:p>
            <a:pPr marL="285750" indent="-285750">
              <a:lnSpc>
                <a:spcPct val="107000"/>
              </a:lnSpc>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New Template Category for a device that is on the same roadway as an event, but there is no blockage.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331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8</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No Blockage Response Plan – Off Road</a:t>
            </a:r>
          </a:p>
        </p:txBody>
      </p:sp>
      <p:pic>
        <p:nvPicPr>
          <p:cNvPr id="1026" name="Picture 2">
            <a:extLst>
              <a:ext uri="{FF2B5EF4-FFF2-40B4-BE49-F238E27FC236}">
                <a16:creationId xmlns:a16="http://schemas.microsoft.com/office/drawing/2014/main" id="{6D87D1BF-169D-41FA-A451-B172D7361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864"/>
          <a:stretch/>
        </p:blipFill>
        <p:spPr bwMode="auto">
          <a:xfrm>
            <a:off x="1814342" y="912659"/>
            <a:ext cx="7338541" cy="55829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4E0FC03-E879-BC49-2C7D-FA0B37BEE597}"/>
              </a:ext>
            </a:extLst>
          </p:cNvPr>
          <p:cNvSpPr/>
          <p:nvPr/>
        </p:nvSpPr>
        <p:spPr>
          <a:xfrm>
            <a:off x="7529208" y="3951708"/>
            <a:ext cx="1352145" cy="1993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44549A2-CE48-A19F-B7B2-B76D0B00CAC2}"/>
              </a:ext>
            </a:extLst>
          </p:cNvPr>
          <p:cNvSpPr txBox="1"/>
          <p:nvPr/>
        </p:nvSpPr>
        <p:spPr>
          <a:xfrm>
            <a:off x="9298657" y="1345569"/>
            <a:ext cx="2435551" cy="1857368"/>
          </a:xfrm>
          <a:prstGeom prst="rect">
            <a:avLst/>
          </a:prstGeom>
          <a:noFill/>
        </p:spPr>
        <p:txBody>
          <a:bodyPr wrap="square" rtlCol="0">
            <a:spAutoFit/>
          </a:bodyPr>
          <a:lstStyle/>
          <a:p>
            <a:pPr marL="285750" indent="-285750">
              <a:lnSpc>
                <a:spcPct val="107000"/>
              </a:lnSpc>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New Template Category for a device that is on a different roadway as an event, but there is no blockage.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433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B542B7-E371-1BE8-DD8D-DA2E7C5E79DF}"/>
              </a:ext>
            </a:extLst>
          </p:cNvPr>
          <p:cNvPicPr>
            <a:picLocks noChangeAspect="1"/>
          </p:cNvPicPr>
          <p:nvPr/>
        </p:nvPicPr>
        <p:blipFill>
          <a:blip r:embed="rId2"/>
          <a:stretch>
            <a:fillRect/>
          </a:stretch>
        </p:blipFill>
        <p:spPr>
          <a:xfrm>
            <a:off x="646187" y="1302270"/>
            <a:ext cx="8515350" cy="4581525"/>
          </a:xfrm>
          <a:prstGeom prst="rect">
            <a:avLst/>
          </a:prstGeom>
        </p:spPr>
      </p:pic>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9</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6/15/23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19320DA4-88AE-45DF-AEAB-F07949D1E6B6}"/>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No Blockage Search Distance</a:t>
            </a:r>
          </a:p>
        </p:txBody>
      </p:sp>
      <p:sp>
        <p:nvSpPr>
          <p:cNvPr id="3" name="Rectangle 2">
            <a:extLst>
              <a:ext uri="{FF2B5EF4-FFF2-40B4-BE49-F238E27FC236}">
                <a16:creationId xmlns:a16="http://schemas.microsoft.com/office/drawing/2014/main" id="{84E0FC03-E879-BC49-2C7D-FA0B37BEE597}"/>
              </a:ext>
            </a:extLst>
          </p:cNvPr>
          <p:cNvSpPr/>
          <p:nvPr/>
        </p:nvSpPr>
        <p:spPr>
          <a:xfrm>
            <a:off x="6662550" y="3429000"/>
            <a:ext cx="2024990" cy="900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979B03C-51AD-4B18-CBB8-6934CA4A49CB}"/>
              </a:ext>
            </a:extLst>
          </p:cNvPr>
          <p:cNvSpPr txBox="1"/>
          <p:nvPr/>
        </p:nvSpPr>
        <p:spPr>
          <a:xfrm>
            <a:off x="9298657" y="1547793"/>
            <a:ext cx="2435551" cy="1264642"/>
          </a:xfrm>
          <a:prstGeom prst="rect">
            <a:avLst/>
          </a:prstGeom>
          <a:noFill/>
        </p:spPr>
        <p:txBody>
          <a:bodyPr wrap="square" rtlCol="0">
            <a:spAutoFit/>
          </a:bodyPr>
          <a:lstStyle/>
          <a:p>
            <a:pPr marL="285750" indent="-285750">
              <a:lnSpc>
                <a:spcPct val="107000"/>
              </a:lnSpc>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New search distance setting defaults for the case when there is no blockage.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2230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16959</TotalTime>
  <Words>787</Words>
  <Application>Microsoft Office PowerPoint</Application>
  <PresentationFormat>Widescreen</PresentationFormat>
  <Paragraphs>233</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Parallax</vt:lpstr>
      <vt:lpstr> SunGuide Release 9.0   Design Review Pt. 1</vt:lpstr>
      <vt:lpstr>PowerPoint Presentation</vt:lpstr>
      <vt:lpstr>SG-1053 Add filter in reports for "Comment Type" and SG-4784 Keyword search for Reports</vt:lpstr>
      <vt:lpstr>PowerPoint Presentation</vt:lpstr>
      <vt:lpstr>PowerPoint Presentation</vt:lpstr>
      <vt:lpstr>SG-6417 Configure RPG Distance for DMS Messages when  Travel Lanes are Cleared</vt:lpstr>
      <vt:lpstr>PowerPoint Presentation</vt:lpstr>
      <vt:lpstr>PowerPoint Presentation</vt:lpstr>
      <vt:lpstr>PowerPoint Presentation</vt:lpstr>
      <vt:lpstr>PowerPoint Presentation</vt:lpstr>
      <vt:lpstr>SG-6193 Enhance the Contact section in SunGuide</vt:lpstr>
      <vt:lpstr>PowerPoint Presentation</vt:lpstr>
      <vt:lpstr>PowerPoint Presentation</vt:lpstr>
      <vt:lpstr>SG-5364 Request to enhance  for Vehicle dispatch documentation </vt:lpstr>
      <vt:lpstr>PowerPoint Presentation</vt:lpstr>
      <vt:lpstr>PowerPoint Presentation</vt:lpstr>
      <vt:lpstr>PowerPoint Presentation</vt:lpstr>
      <vt:lpstr>SG-5682 Wrong Way Driver response plan's location</vt:lpstr>
      <vt:lpstr>PowerPoint Presentation</vt:lpstr>
      <vt:lpstr>PowerPoint Presentation</vt:lpstr>
      <vt:lpstr>SG-3232 Associating FHP and TSS Alerts to Already Created Events</vt:lpstr>
      <vt:lpstr>PowerPoint Presentation</vt:lpstr>
      <vt:lpstr>PowerPoint Presentation</vt:lpstr>
      <vt:lpstr>PowerPoint Presentation</vt:lpstr>
      <vt:lpstr>PowerPoint Presentation</vt:lpstr>
      <vt:lpstr>PowerPoint Presentation</vt:lpstr>
      <vt:lpstr>PowerPoint Presentation</vt:lpstr>
      <vt:lpstr>SG-4758 RWIS Alerts need the alert type and value added</vt:lpstr>
      <vt:lpstr>PowerPoint Presentation</vt:lpstr>
      <vt:lpstr>PowerPoint Presentation</vt:lpstr>
      <vt:lpstr>SG-6397 RISC Module Chronology Report</vt:lpstr>
      <vt:lpstr>PowerPoint Presentation</vt:lpstr>
      <vt:lpstr>PowerPoint Presentation</vt:lpstr>
      <vt:lpstr>PowerPoint Presentation</vt:lpstr>
      <vt:lpstr>SG-2964 Multiple Logical  Devices Mapped to  Same Physical Device</vt:lpstr>
      <vt:lpstr>PowerPoint Presentation</vt:lpstr>
      <vt:lpstr>PowerPoint Presentation</vt:lpstr>
      <vt:lpstr>PowerPoint Presentation</vt:lpstr>
      <vt:lpstr>Other Enhancements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Management Board Meeting</dc:title>
  <dc:creator>Moser, Kelli</dc:creator>
  <cp:lastModifiedBy>Carla Holmes</cp:lastModifiedBy>
  <cp:revision>660</cp:revision>
  <cp:lastPrinted>2015-01-14T21:03:00Z</cp:lastPrinted>
  <dcterms:created xsi:type="dcterms:W3CDTF">2014-08-07T17:38:39Z</dcterms:created>
  <dcterms:modified xsi:type="dcterms:W3CDTF">2024-04-04T19:54:51Z</dcterms:modified>
</cp:coreProperties>
</file>