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570" r:id="rId2"/>
    <p:sldId id="575" r:id="rId3"/>
    <p:sldId id="1058" r:id="rId4"/>
    <p:sldId id="1059" r:id="rId5"/>
    <p:sldId id="1060" r:id="rId6"/>
    <p:sldId id="1061" r:id="rId7"/>
    <p:sldId id="1062" r:id="rId8"/>
    <p:sldId id="1063" r:id="rId9"/>
    <p:sldId id="1064" r:id="rId10"/>
    <p:sldId id="1065" r:id="rId11"/>
    <p:sldId id="1066" r:id="rId12"/>
    <p:sldId id="1067" r:id="rId13"/>
    <p:sldId id="1068" r:id="rId14"/>
    <p:sldId id="1069" r:id="rId15"/>
    <p:sldId id="1070" r:id="rId16"/>
    <p:sldId id="1071" r:id="rId17"/>
    <p:sldId id="1072" r:id="rId18"/>
    <p:sldId id="1073" r:id="rId19"/>
    <p:sldId id="1015" r:id="rId20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2E4D6C5-0CE4-4519-88E3-556790433D2A}">
          <p14:sldIdLst>
            <p14:sldId id="570"/>
            <p14:sldId id="575"/>
            <p14:sldId id="1058"/>
            <p14:sldId id="1059"/>
            <p14:sldId id="1060"/>
            <p14:sldId id="1061"/>
            <p14:sldId id="1062"/>
            <p14:sldId id="1063"/>
            <p14:sldId id="1064"/>
            <p14:sldId id="1065"/>
            <p14:sldId id="1066"/>
            <p14:sldId id="1067"/>
            <p14:sldId id="1068"/>
            <p14:sldId id="1069"/>
            <p14:sldId id="1070"/>
            <p14:sldId id="1071"/>
            <p14:sldId id="1072"/>
            <p14:sldId id="1073"/>
            <p14:sldId id="101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8C1323F-DBC2-7928-4D72-BFD92E0121A7}" name="Brown, Tucker" initials="BT" userId="S::Tucker.Brown@datasys.swri.edu::376a8cc3-1ea3-4656-b1c5-49cbe529c2b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y P. Packard" initials="CPP" lastIdx="7" clrIdx="0">
    <p:extLst>
      <p:ext uri="{19B8F6BF-5375-455C-9EA6-DF929625EA0E}">
        <p15:presenceInfo xmlns:p15="http://schemas.microsoft.com/office/powerpoint/2012/main" userId="S-1-5-21-2940023445-2052603907-4043798523-1169" providerId="AD"/>
      </p:ext>
    </p:extLst>
  </p:cmAuthor>
  <p:cmAuthor id="2" name="Moser, Kelli" initials="KDM" lastIdx="0" clrIdx="1"/>
  <p:cmAuthor id="3" name="Carla Holmes" initials="CH" lastIdx="26" clrIdx="2">
    <p:extLst>
      <p:ext uri="{19B8F6BF-5375-455C-9EA6-DF929625EA0E}">
        <p15:presenceInfo xmlns:p15="http://schemas.microsoft.com/office/powerpoint/2012/main" userId="S::carla.holmes@greshamsmith.com::63659360-a344-4139-81ff-eba22c698b61" providerId="AD"/>
      </p:ext>
    </p:extLst>
  </p:cmAuthor>
  <p:cmAuthor id="4" name="Brown, Tucker" initials="BT" lastIdx="10" clrIdx="3">
    <p:extLst>
      <p:ext uri="{19B8F6BF-5375-455C-9EA6-DF929625EA0E}">
        <p15:presenceInfo xmlns:p15="http://schemas.microsoft.com/office/powerpoint/2012/main" userId="S::Tucker.Brown@datasys.swri.edu::376a8cc3-1ea3-4656-b1c5-49cbe529c2b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1B396F"/>
    <a:srgbClr val="1F4283"/>
    <a:srgbClr val="0502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94" autoAdjust="0"/>
    <p:restoredTop sz="86410"/>
  </p:normalViewPr>
  <p:slideViewPr>
    <p:cSldViewPr snapToGrid="0">
      <p:cViewPr varScale="1">
        <p:scale>
          <a:sx n="54" d="100"/>
          <a:sy n="54" d="100"/>
        </p:scale>
        <p:origin x="992" y="56"/>
      </p:cViewPr>
      <p:guideLst>
        <p:guide orient="horz" pos="2136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6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28" Type="http://schemas.microsoft.com/office/2018/10/relationships/authors" Target="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FFFFC65B-9DB3-447A-B124-A738FD9C8185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24B06F28-850F-4070-BAFD-8C1D8F86B5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887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6382BCBC-BC1F-49FF-9795-0DF8221B8526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7224070D-343A-41A8-B8E1-34F3348194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476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6151628"/>
            <a:ext cx="4324044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61567"/>
            <a:ext cx="1143000" cy="365125"/>
          </a:xfrm>
        </p:spPr>
        <p:txBody>
          <a:bodyPr/>
          <a:lstStyle/>
          <a:p>
            <a:r>
              <a:rPr lang="en-US" dirty="0"/>
              <a:t>05/11/2015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10951856" y="6161567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2572279" y="6161567"/>
            <a:ext cx="7084177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51856" y="6201323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81445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72279" y="6181445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51856" y="618144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  <a:solidFill>
            <a:srgbClr val="C00000"/>
          </a:solidFill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6151628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6151628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151628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0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8130" y="2260773"/>
            <a:ext cx="10421655" cy="2176117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7200" b="1" dirty="0"/>
              <a:t>SunGuide Software </a:t>
            </a:r>
            <a:br>
              <a:rPr lang="en-US" sz="7200" b="1" dirty="0"/>
            </a:br>
            <a:r>
              <a:rPr lang="en-US" sz="7200" b="1" dirty="0"/>
              <a:t>Users Group Meeting</a:t>
            </a:r>
            <a:endParaRPr lang="en-US" sz="54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23774" y="5035137"/>
            <a:ext cx="6987645" cy="848427"/>
          </a:xfrm>
        </p:spPr>
        <p:txBody>
          <a:bodyPr/>
          <a:lstStyle/>
          <a:p>
            <a:r>
              <a:rPr lang="en-US" b="1" i="1" dirty="0"/>
              <a:t>July 27, 2023</a:t>
            </a:r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30A5E2E-7156-75DD-D294-A3A9B7F608B4}"/>
              </a:ext>
            </a:extLst>
          </p:cNvPr>
          <p:cNvSpPr txBox="1">
            <a:spLocks/>
          </p:cNvSpPr>
          <p:nvPr/>
        </p:nvSpPr>
        <p:spPr>
          <a:xfrm>
            <a:off x="1089764" y="3813047"/>
            <a:ext cx="10421655" cy="112118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6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1200"/>
              </a:spcBef>
            </a:pPr>
            <a:endParaRPr lang="en-US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314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7/27/2023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6466931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461630"/>
            <a:ext cx="10038365" cy="2526711"/>
          </a:xfrm>
        </p:spPr>
        <p:txBody>
          <a:bodyPr>
            <a:normAutofit/>
          </a:bodyPr>
          <a:lstStyle/>
          <a:p>
            <a:r>
              <a:rPr lang="en-US" sz="5400" dirty="0"/>
              <a:t>SG-6762 - Position a camera at a selected point in the image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AJ Skillern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7/27/2023</a:t>
            </a:r>
          </a:p>
        </p:txBody>
      </p:sp>
    </p:spTree>
    <p:extLst>
      <p:ext uri="{BB962C8B-B14F-4D97-AF65-F5344CB8AC3E}">
        <p14:creationId xmlns:p14="http://schemas.microsoft.com/office/powerpoint/2010/main" val="21004781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9731702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On the Video On Desktop dialog, the user can control the camera from the sun </a:t>
            </a:r>
            <a:r>
              <a:rPr lang="en-US" sz="3200">
                <a:latin typeface="-apple-system"/>
              </a:rPr>
              <a:t>control element.</a:t>
            </a:r>
            <a:endParaRPr lang="en-US" sz="3200" dirty="0">
              <a:latin typeface="-apple-system"/>
            </a:endParaRP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The user has the options for PTZ and nudge.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7/27/2023</a:t>
            </a:r>
          </a:p>
        </p:txBody>
      </p:sp>
    </p:spTree>
    <p:extLst>
      <p:ext uri="{BB962C8B-B14F-4D97-AF65-F5344CB8AC3E}">
        <p14:creationId xmlns:p14="http://schemas.microsoft.com/office/powerpoint/2010/main" val="12349790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074919"/>
            <a:ext cx="9731702" cy="66633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Allow the user to click on the image and move the camera to that point in the image.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Potentially would require the use of absolute movement (not currently in SunGuide).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TDOT has implemented a similar feature using continuous movement, but FDOT has modified VOD to upgrade VLC versions.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Will need integration, but would not have to build from scratch.</a:t>
            </a:r>
          </a:p>
          <a:p>
            <a:pPr marL="8001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  <a:p>
            <a:pPr marL="8001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7/27/2023</a:t>
            </a:r>
          </a:p>
        </p:txBody>
      </p:sp>
    </p:spTree>
    <p:extLst>
      <p:ext uri="{BB962C8B-B14F-4D97-AF65-F5344CB8AC3E}">
        <p14:creationId xmlns:p14="http://schemas.microsoft.com/office/powerpoint/2010/main" val="37620599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7/27/2023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1931886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461630"/>
            <a:ext cx="10038365" cy="2526711"/>
          </a:xfrm>
        </p:spPr>
        <p:txBody>
          <a:bodyPr>
            <a:normAutofit/>
          </a:bodyPr>
          <a:lstStyle/>
          <a:p>
            <a:r>
              <a:rPr lang="en-US" sz="5400" dirty="0"/>
              <a:t>SG-6761 - Finer Granularity </a:t>
            </a:r>
            <a:br>
              <a:rPr lang="en-US" sz="5400" dirty="0"/>
            </a:br>
            <a:r>
              <a:rPr lang="en-US" sz="5400" dirty="0"/>
              <a:t>Pan and Tilt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AJ Skillern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7/27/2023</a:t>
            </a:r>
          </a:p>
        </p:txBody>
      </p:sp>
    </p:spTree>
    <p:extLst>
      <p:ext uri="{BB962C8B-B14F-4D97-AF65-F5344CB8AC3E}">
        <p14:creationId xmlns:p14="http://schemas.microsoft.com/office/powerpoint/2010/main" val="20168546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9731702" cy="37394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Joysticks that use MCP are no longer being sold.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Not many (if any) replacement options.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Granularity and control through MCP is preferred to VOD control.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Both the Map and MCP use CCTV to send control command to the cameras.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7/27/2023</a:t>
            </a:r>
          </a:p>
        </p:txBody>
      </p:sp>
    </p:spTree>
    <p:extLst>
      <p:ext uri="{BB962C8B-B14F-4D97-AF65-F5344CB8AC3E}">
        <p14:creationId xmlns:p14="http://schemas.microsoft.com/office/powerpoint/2010/main" val="42638475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9731702" cy="5678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The code indicates there are 8 levels of speed for both MCP and the Map.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Need to investigate the physical range for sending each of these speeds.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VOD uses 8 equal sections. 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MCP may be logarithmic.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Modify the Map to match the granularity and control of MCP.</a:t>
            </a:r>
          </a:p>
          <a:p>
            <a:pPr marL="8001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7/27/2023</a:t>
            </a:r>
          </a:p>
        </p:txBody>
      </p:sp>
    </p:spTree>
    <p:extLst>
      <p:ext uri="{BB962C8B-B14F-4D97-AF65-F5344CB8AC3E}">
        <p14:creationId xmlns:p14="http://schemas.microsoft.com/office/powerpoint/2010/main" val="19527906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7/27/2023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13249575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7/27/2023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ANNOUNCEMENTS?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ADJOURN.</a:t>
            </a:r>
          </a:p>
        </p:txBody>
      </p:sp>
    </p:spTree>
    <p:extLst>
      <p:ext uri="{BB962C8B-B14F-4D97-AF65-F5344CB8AC3E}">
        <p14:creationId xmlns:p14="http://schemas.microsoft.com/office/powerpoint/2010/main" val="538385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WELCOME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ATTENDEE ROLL CALL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7/27/2023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B43CA17-C645-4E83-82A8-2B73958FE6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4561" y="4286357"/>
            <a:ext cx="7559695" cy="1127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359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461630"/>
            <a:ext cx="10038365" cy="2825362"/>
          </a:xfrm>
        </p:spPr>
        <p:txBody>
          <a:bodyPr>
            <a:normAutofit/>
          </a:bodyPr>
          <a:lstStyle/>
          <a:p>
            <a:r>
              <a:rPr lang="en-US" sz="5400" dirty="0"/>
              <a:t>SG-6704 - New Report: </a:t>
            </a:r>
            <a:br>
              <a:rPr lang="en-US" sz="5400" dirty="0"/>
            </a:br>
            <a:r>
              <a:rPr lang="en-US" sz="5400" dirty="0"/>
              <a:t>Changes in Device Modes and Reason for Changes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AJ Skillern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7/27/2023</a:t>
            </a:r>
          </a:p>
        </p:txBody>
      </p:sp>
    </p:spTree>
    <p:extLst>
      <p:ext uri="{BB962C8B-B14F-4D97-AF65-F5344CB8AC3E}">
        <p14:creationId xmlns:p14="http://schemas.microsoft.com/office/powerpoint/2010/main" val="3992317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9731702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A report exists for changes in device Op Status, but it is missing the user (or subsystem) who made the request for a change.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Maintenance Mode for WWD devices is not part of any existing report.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7/27/2023</a:t>
            </a:r>
          </a:p>
        </p:txBody>
      </p:sp>
    </p:spTree>
    <p:extLst>
      <p:ext uri="{BB962C8B-B14F-4D97-AF65-F5344CB8AC3E}">
        <p14:creationId xmlns:p14="http://schemas.microsoft.com/office/powerpoint/2010/main" val="3643090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9731702" cy="40472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Prompt the user for the reason they are changing Op Status.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Add the username and reason to the archive if the user set the device to Active or Out of Service.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Add the username to the existing report.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Create a report to show changes in Maintenance Mode for Vehicle Alert Devices. 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7/27/2023</a:t>
            </a:r>
          </a:p>
        </p:txBody>
      </p:sp>
    </p:spTree>
    <p:extLst>
      <p:ext uri="{BB962C8B-B14F-4D97-AF65-F5344CB8AC3E}">
        <p14:creationId xmlns:p14="http://schemas.microsoft.com/office/powerpoint/2010/main" val="27835319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7/27/2023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446844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461630"/>
            <a:ext cx="10038365" cy="2526711"/>
          </a:xfrm>
        </p:spPr>
        <p:txBody>
          <a:bodyPr>
            <a:normAutofit/>
          </a:bodyPr>
          <a:lstStyle/>
          <a:p>
            <a:r>
              <a:rPr lang="en-US" sz="5400" dirty="0"/>
              <a:t>SG-6657 - Login Logout Issues in Subsystems Dialog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AJ Skillern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7/27/2023</a:t>
            </a:r>
          </a:p>
        </p:txBody>
      </p:sp>
    </p:spTree>
    <p:extLst>
      <p:ext uri="{BB962C8B-B14F-4D97-AF65-F5344CB8AC3E}">
        <p14:creationId xmlns:p14="http://schemas.microsoft.com/office/powerpoint/2010/main" val="1270783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9731702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The login dialog contains separate buttons for a Domain login vs. a SunGuide Login. 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Needed if the user logs out via the Map and needs to log back in</a:t>
            </a:r>
            <a:r>
              <a:rPr lang="en-US" sz="3200" dirty="0">
                <a:latin typeface="-apple-system"/>
              </a:rPr>
              <a:t>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7/27/2023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4F9EC34-E535-18D1-AE09-0B062C278A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66045"/>
          <a:stretch/>
        </p:blipFill>
        <p:spPr>
          <a:xfrm>
            <a:off x="2072808" y="3748284"/>
            <a:ext cx="8083117" cy="2040159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932D6D1B-2315-3E42-7619-BFBF4510E1F8}"/>
              </a:ext>
            </a:extLst>
          </p:cNvPr>
          <p:cNvSpPr/>
          <p:nvPr/>
        </p:nvSpPr>
        <p:spPr>
          <a:xfrm>
            <a:off x="3647872" y="4202349"/>
            <a:ext cx="2324911" cy="87548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E1C8636-1D9E-355A-2305-9E7975C7062E}"/>
              </a:ext>
            </a:extLst>
          </p:cNvPr>
          <p:cNvSpPr/>
          <p:nvPr/>
        </p:nvSpPr>
        <p:spPr>
          <a:xfrm>
            <a:off x="5972783" y="4722779"/>
            <a:ext cx="2529191" cy="55602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015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337509"/>
            <a:ext cx="9731702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Add text above the SSO to indicate what the button would be used for.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Errors related to SSO would be displayed below the button.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Change the right side to a radio button selection between Domain login and SunGuide login.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SunGuide login would remain the same.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SSO would still bypass all of this upon initial login.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7/27/2023</a:t>
            </a:r>
          </a:p>
        </p:txBody>
      </p:sp>
    </p:spTree>
    <p:extLst>
      <p:ext uri="{BB962C8B-B14F-4D97-AF65-F5344CB8AC3E}">
        <p14:creationId xmlns:p14="http://schemas.microsoft.com/office/powerpoint/2010/main" val="11088352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21385</TotalTime>
  <Words>597</Words>
  <Application>Microsoft Office PowerPoint</Application>
  <PresentationFormat>Widescreen</PresentationFormat>
  <Paragraphs>139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Parallax</vt:lpstr>
      <vt:lpstr>SunGuide Software  Users Group Meeting</vt:lpstr>
      <vt:lpstr>PowerPoint Presentation</vt:lpstr>
      <vt:lpstr>SG-6704 - New Report:  Changes in Device Modes and Reason for Changes</vt:lpstr>
      <vt:lpstr>PowerPoint Presentation</vt:lpstr>
      <vt:lpstr>PowerPoint Presentation</vt:lpstr>
      <vt:lpstr>PowerPoint Presentation</vt:lpstr>
      <vt:lpstr>SG-6657 - Login Logout Issues in Subsystems Dialog</vt:lpstr>
      <vt:lpstr>PowerPoint Presentation</vt:lpstr>
      <vt:lpstr>PowerPoint Presentation</vt:lpstr>
      <vt:lpstr>PowerPoint Presentation</vt:lpstr>
      <vt:lpstr>SG-6762 - Position a camera at a selected point in the image</vt:lpstr>
      <vt:lpstr>PowerPoint Presentation</vt:lpstr>
      <vt:lpstr>PowerPoint Presentation</vt:lpstr>
      <vt:lpstr>PowerPoint Presentation</vt:lpstr>
      <vt:lpstr>SG-6761 - Finer Granularity  Pan and Tilt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Management Board Meeting</dc:title>
  <dc:creator>Moser, Kelli</dc:creator>
  <cp:lastModifiedBy>Carla Holmes</cp:lastModifiedBy>
  <cp:revision>894</cp:revision>
  <cp:lastPrinted>2015-01-14T21:03:00Z</cp:lastPrinted>
  <dcterms:created xsi:type="dcterms:W3CDTF">2014-08-07T17:38:39Z</dcterms:created>
  <dcterms:modified xsi:type="dcterms:W3CDTF">2024-04-04T19:54:10Z</dcterms:modified>
</cp:coreProperties>
</file>