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85" r:id="rId2"/>
    <p:sldId id="575" r:id="rId3"/>
    <p:sldId id="499" r:id="rId4"/>
    <p:sldId id="500" r:id="rId5"/>
    <p:sldId id="501" r:id="rId6"/>
    <p:sldId id="1016" r:id="rId7"/>
    <p:sldId id="1017" r:id="rId8"/>
    <p:sldId id="1019" r:id="rId9"/>
    <p:sldId id="1058" r:id="rId10"/>
    <p:sldId id="1020" r:id="rId11"/>
    <p:sldId id="1021" r:id="rId12"/>
    <p:sldId id="1018" r:id="rId13"/>
    <p:sldId id="1022" r:id="rId14"/>
    <p:sldId id="1023" r:id="rId15"/>
    <p:sldId id="1056" r:id="rId16"/>
    <p:sldId id="1024" r:id="rId17"/>
    <p:sldId id="1028" r:id="rId18"/>
    <p:sldId id="1029" r:id="rId19"/>
    <p:sldId id="1033" r:id="rId20"/>
    <p:sldId id="1031" r:id="rId21"/>
    <p:sldId id="1030" r:id="rId22"/>
    <p:sldId id="1034" r:id="rId23"/>
    <p:sldId id="1035" r:id="rId24"/>
    <p:sldId id="1037" r:id="rId25"/>
    <p:sldId id="1038" r:id="rId26"/>
    <p:sldId id="1039" r:id="rId27"/>
    <p:sldId id="1040" r:id="rId28"/>
    <p:sldId id="1036" r:id="rId29"/>
    <p:sldId id="1059" r:id="rId30"/>
    <p:sldId id="1041" r:id="rId31"/>
    <p:sldId id="1042" r:id="rId32"/>
    <p:sldId id="1043" r:id="rId33"/>
    <p:sldId id="1044" r:id="rId34"/>
    <p:sldId id="1045" r:id="rId35"/>
    <p:sldId id="1046" r:id="rId36"/>
    <p:sldId id="1047" r:id="rId37"/>
    <p:sldId id="1048" r:id="rId38"/>
    <p:sldId id="1049" r:id="rId39"/>
    <p:sldId id="1050" r:id="rId40"/>
    <p:sldId id="1051" r:id="rId41"/>
    <p:sldId id="1052" r:id="rId42"/>
    <p:sldId id="1053" r:id="rId43"/>
    <p:sldId id="1054" r:id="rId44"/>
    <p:sldId id="1057" r:id="rId45"/>
    <p:sldId id="1055" r:id="rId46"/>
    <p:sldId id="1015" r:id="rId4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4D6C5-0CE4-4519-88E3-556790433D2A}">
          <p14:sldIdLst>
            <p14:sldId id="385"/>
            <p14:sldId id="575"/>
            <p14:sldId id="499"/>
            <p14:sldId id="500"/>
            <p14:sldId id="501"/>
            <p14:sldId id="1016"/>
            <p14:sldId id="1017"/>
            <p14:sldId id="1019"/>
            <p14:sldId id="1058"/>
            <p14:sldId id="1020"/>
            <p14:sldId id="1021"/>
            <p14:sldId id="1018"/>
            <p14:sldId id="1022"/>
            <p14:sldId id="1023"/>
            <p14:sldId id="1056"/>
            <p14:sldId id="1024"/>
            <p14:sldId id="1028"/>
            <p14:sldId id="1029"/>
            <p14:sldId id="1033"/>
            <p14:sldId id="1031"/>
            <p14:sldId id="1030"/>
            <p14:sldId id="1034"/>
            <p14:sldId id="1035"/>
            <p14:sldId id="1037"/>
            <p14:sldId id="1038"/>
            <p14:sldId id="1039"/>
            <p14:sldId id="1040"/>
            <p14:sldId id="1036"/>
            <p14:sldId id="1059"/>
            <p14:sldId id="1041"/>
            <p14:sldId id="1042"/>
            <p14:sldId id="1043"/>
            <p14:sldId id="1044"/>
            <p14:sldId id="1045"/>
            <p14:sldId id="1046"/>
            <p14:sldId id="1047"/>
            <p14:sldId id="1048"/>
            <p14:sldId id="1049"/>
            <p14:sldId id="1050"/>
            <p14:sldId id="1051"/>
            <p14:sldId id="1052"/>
            <p14:sldId id="1053"/>
            <p14:sldId id="1054"/>
            <p14:sldId id="1057"/>
            <p14:sldId id="1055"/>
            <p14:sldId id="10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y P. Packard" initials="CPP" lastIdx="7" clrIdx="0">
    <p:extLst>
      <p:ext uri="{19B8F6BF-5375-455C-9EA6-DF929625EA0E}">
        <p15:presenceInfo xmlns:p15="http://schemas.microsoft.com/office/powerpoint/2012/main" userId="S-1-5-21-2940023445-2052603907-4043798523-1169" providerId="AD"/>
      </p:ext>
    </p:extLst>
  </p:cmAuthor>
  <p:cmAuthor id="2" name="Moser, Kelli" initials="KDM" lastIdx="0" clrIdx="1"/>
  <p:cmAuthor id="3" name="Carla Holmes" initials="CH" lastIdx="2" clrIdx="2">
    <p:extLst>
      <p:ext uri="{19B8F6BF-5375-455C-9EA6-DF929625EA0E}">
        <p15:presenceInfo xmlns:p15="http://schemas.microsoft.com/office/powerpoint/2012/main" userId="S::carla.holmes@greshamsmith.com::63659360-a344-4139-81ff-eba22c698b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24A"/>
    <a:srgbClr val="A40000"/>
    <a:srgbClr val="1B396F"/>
    <a:srgbClr val="1F4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6690D2-88E3-4E8F-A96C-9EFE6A43A583}" v="45" dt="2023-08-09T15:24:01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3" autoAdjust="0"/>
    <p:restoredTop sz="93792" autoAdjust="0"/>
  </p:normalViewPr>
  <p:slideViewPr>
    <p:cSldViewPr snapToGrid="0">
      <p:cViewPr varScale="1">
        <p:scale>
          <a:sx n="63" d="100"/>
          <a:sy n="63" d="100"/>
        </p:scale>
        <p:origin x="584" y="64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FFFC65B-9DB3-447A-B124-A738FD9C8185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24B06F28-850F-4070-BAFD-8C1D8F86B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382BCBC-BC1F-49FF-9795-0DF8221B852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224070D-343A-41A8-B8E1-34F334819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7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 dirty="0"/>
              <a:t>05/11/2015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893" y="2155824"/>
            <a:ext cx="10421655" cy="2914016"/>
          </a:xfrm>
        </p:spPr>
        <p:txBody>
          <a:bodyPr>
            <a:noAutofit/>
          </a:bodyPr>
          <a:lstStyle/>
          <a:p>
            <a:br>
              <a:rPr lang="en-US" sz="8000" b="1" dirty="0"/>
            </a:br>
            <a:r>
              <a:rPr lang="en-US" sz="8000" b="1" dirty="0"/>
              <a:t>SunGuide Release 9.0 </a:t>
            </a:r>
            <a:br>
              <a:rPr lang="en-US" sz="8000" b="1" dirty="0"/>
            </a:br>
            <a:r>
              <a:rPr lang="en-US" sz="8000" b="1" dirty="0"/>
              <a:t> Design Review</a:t>
            </a:r>
            <a:br>
              <a:rPr lang="en-US" sz="8000" b="1" dirty="0"/>
            </a:br>
            <a:r>
              <a:rPr lang="en-US" sz="8000" b="1" dirty="0"/>
              <a:t>Pt. 2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600" dirty="0"/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7E3B76-4173-4B33-A465-EF4FAD9EB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541777"/>
              </p:ext>
            </p:extLst>
          </p:nvPr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87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701193" y="5849221"/>
            <a:ext cx="980183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Shows the alert name, groups with counts, and the devices in Error or Failed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902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Sample Email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955E3-7BE8-849B-8201-01AFADAB1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437" b="26720"/>
          <a:stretch/>
        </p:blipFill>
        <p:spPr>
          <a:xfrm>
            <a:off x="3068750" y="1085850"/>
            <a:ext cx="6054499" cy="4523014"/>
          </a:xfrm>
          <a:prstGeom prst="rect">
            <a:avLst/>
          </a:prstGeom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1ABDA010-A375-D640-0529-07ECB0CE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51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644043" y="5997403"/>
            <a:ext cx="980183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alert dialog with standard alert options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902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Sample Alert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E8FCBE-4D66-3FAE-8EB1-F5A1C5572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222" y="955054"/>
            <a:ext cx="5205240" cy="4909488"/>
          </a:xfrm>
          <a:prstGeom prst="rect">
            <a:avLst/>
          </a:prstGeom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B12B213C-4284-B4FE-6E13-960DAC3E8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60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F114960F-171F-EC4E-C614-C213387A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62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0206" y="1917086"/>
            <a:ext cx="8704613" cy="2101600"/>
          </a:xfrm>
        </p:spPr>
        <p:txBody>
          <a:bodyPr>
            <a:noAutofit/>
          </a:bodyPr>
          <a:lstStyle/>
          <a:p>
            <a:r>
              <a:rPr lang="en-US" dirty="0"/>
              <a:t>SG-6355 Security Improvements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90710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1CCA776B-805F-63FF-1E3C-4B39E988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02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9135836" y="1432918"/>
            <a:ext cx="2865664" cy="333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Configuration is stored in the database</a:t>
            </a:r>
          </a:p>
          <a:p>
            <a:pPr>
              <a:lnSpc>
                <a:spcPct val="107000"/>
              </a:lnSpc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Configurations will be VIEWABLE but would be read-only in the UI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Default settings will be the FDOT standard for password management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086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Configuration (Password Management)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D18C4-55EF-9915-41FE-BD1D1C1CB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79" y="1169685"/>
            <a:ext cx="8640028" cy="51984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41E974-3A51-4CAA-8BA5-BC69E066125F}"/>
              </a:ext>
            </a:extLst>
          </p:cNvPr>
          <p:cNvSpPr/>
          <p:nvPr/>
        </p:nvSpPr>
        <p:spPr>
          <a:xfrm>
            <a:off x="299880" y="2139711"/>
            <a:ext cx="3316900" cy="28976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3F73EFBE-F293-F7F0-C1B9-6782641F9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98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583871" y="1220647"/>
            <a:ext cx="10433957" cy="1956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Message Encryption between processes (TLSv3)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password hashing complexity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un-hashed password, even at rest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086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Other Security Changes</a:t>
            </a:r>
          </a:p>
        </p:txBody>
      </p:sp>
    </p:spTree>
    <p:extLst>
      <p:ext uri="{BB962C8B-B14F-4D97-AF65-F5344CB8AC3E}">
        <p14:creationId xmlns:p14="http://schemas.microsoft.com/office/powerpoint/2010/main" val="2864198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BE44E9F9-2106-D663-EFDA-5BF599F0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86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0206" y="1917086"/>
            <a:ext cx="8704613" cy="2101600"/>
          </a:xfrm>
        </p:spPr>
        <p:txBody>
          <a:bodyPr>
            <a:noAutofit/>
          </a:bodyPr>
          <a:lstStyle/>
          <a:p>
            <a:r>
              <a:rPr lang="en-US" dirty="0"/>
              <a:t>SG-5876 564 Phase 3 (Ceased Use)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90710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CFB53E47-C128-45A4-9A86-1B95634ED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6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086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Get Ceased Use Items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C4E1B-73C4-F308-8FD5-17166B1C6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958" y="1256157"/>
            <a:ext cx="9520684" cy="40627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41E974-3A51-4CAA-8BA5-BC69E066125F}"/>
              </a:ext>
            </a:extLst>
          </p:cNvPr>
          <p:cNvSpPr/>
          <p:nvPr/>
        </p:nvSpPr>
        <p:spPr>
          <a:xfrm>
            <a:off x="7895386" y="3429000"/>
            <a:ext cx="1428229" cy="4598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C5ACCEB9-F54A-2719-1034-4F100769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60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64C2CD-8D7A-1EEC-BE5D-ED66C492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4" y="881062"/>
            <a:ext cx="9577153" cy="530411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086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Get Ceased Use Items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436B6B-06AD-2B10-B924-3B33CA1F1840}"/>
              </a:ext>
            </a:extLst>
          </p:cNvPr>
          <p:cNvSpPr/>
          <p:nvPr/>
        </p:nvSpPr>
        <p:spPr>
          <a:xfrm>
            <a:off x="6931162" y="5427678"/>
            <a:ext cx="3957748" cy="5007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3675E8DC-BA36-203E-3E2D-056D5F4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5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333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WELCOME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ATTENDEE ROLL CALL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D2D56B3-36E4-4105-B5A5-ACE30B29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9/10/2023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43CA17-C645-4E83-82A8-2B73958F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561" y="4286357"/>
            <a:ext cx="7559695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59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2034502" y="1004939"/>
            <a:ext cx="2904891" cy="5413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Beacons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RSE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CNA Areas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CNA Contact Groups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CNA Contacts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DMS Message Actions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GPIO Device Groups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GPIO Devices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GPIO States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Icon Groups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Citilog Cameras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Vehicle Alert Devices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MLS Action List Template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MLS Action List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MLS Action Template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MLS Controllers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MLS Gates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086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Other Ceased Use Items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69078D-ADFA-5EFE-99D2-C1B1CE9F7295}"/>
              </a:ext>
            </a:extLst>
          </p:cNvPr>
          <p:cNvSpPr txBox="1"/>
          <p:nvPr/>
        </p:nvSpPr>
        <p:spPr>
          <a:xfrm>
            <a:off x="5134209" y="1004939"/>
            <a:ext cx="2904891" cy="571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MLS Segments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RWIS Stations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RWIS Thresholds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RCA Remote Centers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Ramp Meter Controllers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RISC Contracts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RISC Contract Zones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 Report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 Report Groups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SAS Schedules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SAS Scheduled Items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SAS Action Lists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Barrier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Traffic Signal Routes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Travel Time Destinations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Travel Time Message Templates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Travel Time Links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2C2DDF-7BB3-1D67-5DE7-3AC6CA33ACCF}"/>
              </a:ext>
            </a:extLst>
          </p:cNvPr>
          <p:cNvSpPr txBox="1"/>
          <p:nvPr/>
        </p:nvSpPr>
        <p:spPr>
          <a:xfrm>
            <a:off x="8039100" y="1004938"/>
            <a:ext cx="2904891" cy="3635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Travel Time Thresholds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Truck Parking Facilities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Truck Parking Areas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Truck Parking Zones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Truck parking Verification Schedule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Destination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Source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Tour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Video Wall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Workstations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474C980C-2024-08E4-30D4-5BF7A652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11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1ED015F5-56AA-17CC-5383-F7003641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22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0206" y="1917086"/>
            <a:ext cx="8704613" cy="2101600"/>
          </a:xfrm>
        </p:spPr>
        <p:txBody>
          <a:bodyPr>
            <a:noAutofit/>
          </a:bodyPr>
          <a:lstStyle/>
          <a:p>
            <a:r>
              <a:rPr lang="en-US" dirty="0"/>
              <a:t>SG-6367 LCS module for SunGuide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90710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4A4F488C-E0AB-528A-039D-409D3059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5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086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Configuration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C9B116-749A-338C-136F-470344DB0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03" y="1131337"/>
            <a:ext cx="9801171" cy="516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57B53096-26CD-3758-3998-CBC2B7766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87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086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Send Message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5BE2923-9A4A-83C9-2109-9AF691DFE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78" y="1457827"/>
            <a:ext cx="57054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F888A9-349A-147E-82EE-D7674B3F1685}"/>
              </a:ext>
            </a:extLst>
          </p:cNvPr>
          <p:cNvSpPr txBox="1"/>
          <p:nvPr/>
        </p:nvSpPr>
        <p:spPr>
          <a:xfrm>
            <a:off x="7722238" y="2944861"/>
            <a:ext cx="4164962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configured graphics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from the list of available images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BAB19812-EF6E-1262-EEA8-A81949FC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24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086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LCS Status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68072A5-E3BB-12BA-E6A8-BE2D63FA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221" y="1073377"/>
            <a:ext cx="7620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B1F49018-2B59-8307-AB9D-A9DDE08FC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27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086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Predefined Response Plans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5B42A7C-4EEA-C52A-2D34-3E30ECB2A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992" y="949881"/>
            <a:ext cx="8963637" cy="55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0E1D0DC2-923E-260A-4D27-A0D88CAC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99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086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Response Plans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B5864F-DBFC-3EAD-93A7-2244AF854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601" y="974361"/>
            <a:ext cx="9521533" cy="547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D932B46B-AC10-464C-051D-B2BBF6808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56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74150" y="1627797"/>
            <a:ext cx="10159050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lnSpc>
                <a:spcPct val="11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Integrating an LCS module from TDOT into SunGuide.</a:t>
            </a:r>
          </a:p>
          <a:p>
            <a:pPr marL="285750" indent="-285750" algn="l">
              <a:lnSpc>
                <a:spcPct val="11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Beta version of LCS module installed at CFX for observation and refinement of FDOT needs and use cases.</a:t>
            </a:r>
          </a:p>
          <a:p>
            <a:pPr marL="285750" indent="-285750" algn="l">
              <a:lnSpc>
                <a:spcPct val="11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Will also deploy at D2.</a:t>
            </a:r>
          </a:p>
          <a:p>
            <a:pPr marL="285750" indent="-285750" algn="l">
              <a:lnSpc>
                <a:spcPct val="11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Requirements will be finalized and sent out for district review and comment.</a:t>
            </a:r>
          </a:p>
          <a:p>
            <a:pPr algn="l"/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4E8B01C-5B31-5BD5-692C-D43318E3557D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086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Next Steps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D5DB2B34-5D87-A7F7-2505-457D4994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66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26C792EA-622E-C7F4-E55E-25FD299F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0206" y="1917086"/>
            <a:ext cx="8704613" cy="2101600"/>
          </a:xfrm>
        </p:spPr>
        <p:txBody>
          <a:bodyPr>
            <a:noAutofit/>
          </a:bodyPr>
          <a:lstStyle/>
          <a:p>
            <a:r>
              <a:rPr lang="en-US" dirty="0"/>
              <a:t>SG-5668 WWD Detection on Mainlines using MVDS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90710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26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0206" y="1917086"/>
            <a:ext cx="8704613" cy="2101600"/>
          </a:xfrm>
        </p:spPr>
        <p:txBody>
          <a:bodyPr>
            <a:noAutofit/>
          </a:bodyPr>
          <a:lstStyle/>
          <a:p>
            <a:r>
              <a:rPr lang="en-US" dirty="0"/>
              <a:t>SG-6135 SunGuide EM Ribbon Update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90710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C5BB8115-C70B-B30D-A56B-E7E6CAAB3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32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710793" y="2800275"/>
            <a:ext cx="8192898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086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Ribbon 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AC9B3-58B3-1687-2097-89F1C470F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6291"/>
            <a:ext cx="12192000" cy="11541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2F0C45-FB50-4A94-AA2D-528375F133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209"/>
          <a:stretch/>
        </p:blipFill>
        <p:spPr>
          <a:xfrm>
            <a:off x="0" y="3214820"/>
            <a:ext cx="12217318" cy="8454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1C72E8-C84D-8CAB-1739-59E4F8E7721A}"/>
              </a:ext>
            </a:extLst>
          </p:cNvPr>
          <p:cNvSpPr txBox="1"/>
          <p:nvPr/>
        </p:nvSpPr>
        <p:spPr>
          <a:xfrm>
            <a:off x="1710793" y="1149009"/>
            <a:ext cx="8192898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D34D8C-FC01-ED13-8AD1-7724EFCFFB59}"/>
              </a:ext>
            </a:extLst>
          </p:cNvPr>
          <p:cNvSpPr txBox="1"/>
          <p:nvPr/>
        </p:nvSpPr>
        <p:spPr>
          <a:xfrm>
            <a:off x="1710793" y="4138859"/>
            <a:ext cx="8192898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Collapse from the right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506696-4F3D-7D4B-31C2-83D8D56D1E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5657"/>
          <a:stretch/>
        </p:blipFill>
        <p:spPr>
          <a:xfrm>
            <a:off x="0" y="4585256"/>
            <a:ext cx="12110131" cy="1847409"/>
          </a:xfrm>
          <a:prstGeom prst="rect">
            <a:avLst/>
          </a:prstGeom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0D69673E-658F-D5B7-3B61-89328ACC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87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16266C08-9631-EDB7-9E70-979308637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9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0206" y="1917086"/>
            <a:ext cx="8704613" cy="2101600"/>
          </a:xfrm>
        </p:spPr>
        <p:txBody>
          <a:bodyPr>
            <a:noAutofit/>
          </a:bodyPr>
          <a:lstStyle/>
          <a:p>
            <a:r>
              <a:rPr lang="en-US" dirty="0"/>
              <a:t>SG-3047 Multi-select cameras into new video wall window from map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90710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F67D590-0E30-EE4F-F079-C52CC0D9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16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BC9F3D-28DE-2159-179B-65A79594D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05" y="1335314"/>
            <a:ext cx="5867400" cy="475297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086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Multi-Select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1C72E8-C84D-8CAB-1739-59E4F8E7721A}"/>
              </a:ext>
            </a:extLst>
          </p:cNvPr>
          <p:cNvSpPr txBox="1"/>
          <p:nvPr/>
        </p:nvSpPr>
        <p:spPr>
          <a:xfrm>
            <a:off x="7406918" y="1807070"/>
            <a:ext cx="4497060" cy="4393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Shift+Drag will allow Box Selection or Ctrl+Click selection for individual icons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 click an icon to open the specific context menu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Selected cameras can be sent to VOD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Send Message dialog can be opened that would send a message to the selected DMS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 as selecting multiple signs in the DMS status dialog and sending a message.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Lowest common functionality on the signs must be used.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D5F696-7C2E-6408-E9A0-5D7C363A8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901" y="3777834"/>
            <a:ext cx="1886755" cy="502276"/>
          </a:xfrm>
          <a:prstGeom prst="rect">
            <a:avLst/>
          </a:prstGeom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4C5EB3B3-F63E-9C46-97E3-0B2E99A2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85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C3B6878B-23C4-7D41-0200-1CAC81DA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92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817" y="2292270"/>
            <a:ext cx="8704613" cy="2101600"/>
          </a:xfrm>
        </p:spPr>
        <p:txBody>
          <a:bodyPr>
            <a:noAutofit/>
          </a:bodyPr>
          <a:lstStyle/>
          <a:p>
            <a:r>
              <a:rPr lang="en-US" dirty="0"/>
              <a:t>SG-4385 Apply On a per day basis filter to device report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2295" y="4919465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7186ABEA-AB5C-7985-0FC8-36217734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95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086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Per Day Filter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E458C4-DEF4-B679-8C72-90FC803BC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802" y="1085694"/>
            <a:ext cx="9108051" cy="54108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66DD65-BED7-5EAC-C0FB-7198BDF6BE74}"/>
              </a:ext>
            </a:extLst>
          </p:cNvPr>
          <p:cNvSpPr/>
          <p:nvPr/>
        </p:nvSpPr>
        <p:spPr>
          <a:xfrm>
            <a:off x="5303188" y="3621947"/>
            <a:ext cx="2196570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5ABDB6C2-0ADE-75C3-D23E-9D36E493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82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E0071F50-ACE0-E449-5E7E-FEBA5572B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70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817" y="2292270"/>
            <a:ext cx="8704613" cy="2101600"/>
          </a:xfrm>
        </p:spPr>
        <p:txBody>
          <a:bodyPr>
            <a:noAutofit/>
          </a:bodyPr>
          <a:lstStyle/>
          <a:p>
            <a:r>
              <a:rPr lang="en-US" dirty="0"/>
              <a:t>SG-6312 Add Device and Link Geographic Filtering into C2C Subscriber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2295" y="4919465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90E7EAB8-2D0D-A438-26AB-F3E335A5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21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8303078" y="1432918"/>
            <a:ext cx="3698422" cy="482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Configure a matching TSS detector to a WWD device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will use the mapped links to identify detector mapping (similar to TSS alerts)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configuration for consecutive detections needed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Maintenance Mode can be used to temporarily disable detection, if needed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WWD alert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086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Configuration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DE5DFB35-CF7C-696D-575B-08982CE6C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52" y="1042080"/>
            <a:ext cx="7727898" cy="563335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D39B735-B56C-8BC7-F7E6-11C90902C5BC}"/>
              </a:ext>
            </a:extLst>
          </p:cNvPr>
          <p:cNvSpPr/>
          <p:nvPr/>
        </p:nvSpPr>
        <p:spPr>
          <a:xfrm>
            <a:off x="3249386" y="4319575"/>
            <a:ext cx="3399587" cy="3599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9DB5AD31-A3F0-98F4-357A-49A17B6C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505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086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C2C 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1C72E8-C84D-8CAB-1739-59E4F8E7721A}"/>
              </a:ext>
            </a:extLst>
          </p:cNvPr>
          <p:cNvSpPr txBox="1"/>
          <p:nvPr/>
        </p:nvSpPr>
        <p:spPr>
          <a:xfrm>
            <a:off x="8694964" y="1734457"/>
            <a:ext cx="3310432" cy="15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by administrator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Configuration for all users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544926-8850-01A3-B5A8-381E8E68B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20" y="1796329"/>
            <a:ext cx="7222811" cy="3245757"/>
          </a:xfrm>
          <a:prstGeom prst="rect">
            <a:avLst/>
          </a:prstGeom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C89C883E-E4EE-D1B8-68A0-76C3C838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117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33262A3-706D-870B-C1C5-E2BADED3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65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817" y="2292270"/>
            <a:ext cx="8704613" cy="2101600"/>
          </a:xfrm>
        </p:spPr>
        <p:txBody>
          <a:bodyPr>
            <a:noAutofit/>
          </a:bodyPr>
          <a:lstStyle/>
          <a:p>
            <a:r>
              <a:rPr lang="en-US" dirty="0"/>
              <a:t>SG-6463 Status Log Level Monitor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2295" y="4919465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F1DCF608-6B51-5575-4A78-D94D80C8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139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086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Executive Handler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1C72E8-C84D-8CAB-1739-59E4F8E7721A}"/>
              </a:ext>
            </a:extLst>
          </p:cNvPr>
          <p:cNvSpPr txBox="1"/>
          <p:nvPr/>
        </p:nvSpPr>
        <p:spPr>
          <a:xfrm>
            <a:off x="2381913" y="6031783"/>
            <a:ext cx="8192898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can select number of minutes or continue with indefinite duration.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6668F2-54B0-D390-19A0-4373365C7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433" y="880820"/>
            <a:ext cx="8648474" cy="50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4538ED8E-D3E5-78E8-4B7B-DF2F13A6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39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086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Sample Email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A4821DC-F4BE-4F33-FCF9-4111C941A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01" y="1600200"/>
            <a:ext cx="6425892" cy="38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0178DB62-2F67-84E5-57EB-2B1199BF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474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E3B5EE19-CAE3-180A-2EE9-54B9869D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111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8/10/2023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ANNOUNCEMENTS?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ADJOURN.</a:t>
            </a:r>
          </a:p>
        </p:txBody>
      </p:sp>
    </p:spTree>
    <p:extLst>
      <p:ext uri="{BB962C8B-B14F-4D97-AF65-F5344CB8AC3E}">
        <p14:creationId xmlns:p14="http://schemas.microsoft.com/office/powerpoint/2010/main" val="53838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1469D147-8D25-9DA7-E92C-AD4D4151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2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9679" y="1863397"/>
            <a:ext cx="7854950" cy="1987106"/>
          </a:xfrm>
        </p:spPr>
        <p:txBody>
          <a:bodyPr>
            <a:noAutofit/>
          </a:bodyPr>
          <a:lstStyle/>
          <a:p>
            <a:r>
              <a:rPr lang="en-US" dirty="0"/>
              <a:t>SG-4941 Emails for Device Issues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90710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62A19AEA-3297-94B3-8AB8-C6BC982E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83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2DFE93-BA9A-E6A3-6BFF-37700508A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610" y="1033402"/>
            <a:ext cx="9801829" cy="493230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893537" y="6070231"/>
            <a:ext cx="980183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Independently create device groups of any type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902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Device Group Configuration</a:t>
            </a: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E2F5454A-6BF8-821A-39A6-AADA28DBB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7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701193" y="5849221"/>
            <a:ext cx="980183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or more device groups and alert threshold settings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Alerts or emails can be shut off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unchecking the box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902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Alert Configuration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78C0F1-7E33-0014-A3E3-B1DCBC3CB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" y="1202121"/>
            <a:ext cx="11604171" cy="4592114"/>
          </a:xfrm>
          <a:prstGeom prst="rect">
            <a:avLst/>
          </a:prstGeom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EFB9685E-0395-4983-746C-D267C03A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4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8/10/23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701193" y="5849221"/>
            <a:ext cx="980183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Contacts for email and alert threshold settings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Alerts or emails can be shut off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unchecking the box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902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Alert Configuration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647F9B-1F09-0A8D-3BD0-9A1823ACF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68" y="1426304"/>
            <a:ext cx="11628664" cy="4157827"/>
          </a:xfrm>
          <a:prstGeom prst="rect">
            <a:avLst/>
          </a:prstGeom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CB2B53C0-8C59-E56C-1FEB-A4472250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350" y="644239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63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18609</TotalTime>
  <Words>913</Words>
  <Application>Microsoft Office PowerPoint</Application>
  <PresentationFormat>Widescreen</PresentationFormat>
  <Paragraphs>315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Parallax</vt:lpstr>
      <vt:lpstr> SunGuide Release 9.0   Design Review Pt. 2</vt:lpstr>
      <vt:lpstr>PowerPoint Presentation</vt:lpstr>
      <vt:lpstr>SG-5668 WWD Detection on Mainlines using MVDS</vt:lpstr>
      <vt:lpstr>PowerPoint Presentation</vt:lpstr>
      <vt:lpstr>PowerPoint Presentation</vt:lpstr>
      <vt:lpstr>SG-4941 Emails for Device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SG-6355 Security Improvements</vt:lpstr>
      <vt:lpstr>PowerPoint Presentation</vt:lpstr>
      <vt:lpstr>PowerPoint Presentation</vt:lpstr>
      <vt:lpstr>PowerPoint Presentation</vt:lpstr>
      <vt:lpstr>SG-5876 564 Phase 3 (Ceased Use)</vt:lpstr>
      <vt:lpstr>PowerPoint Presentation</vt:lpstr>
      <vt:lpstr>PowerPoint Presentation</vt:lpstr>
      <vt:lpstr>PowerPoint Presentation</vt:lpstr>
      <vt:lpstr>PowerPoint Presentation</vt:lpstr>
      <vt:lpstr>SG-6367 LCS module for SunGuide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SG-6135 SunGuide EM Ribbon Update</vt:lpstr>
      <vt:lpstr>PowerPoint Presentation</vt:lpstr>
      <vt:lpstr>PowerPoint Presentation</vt:lpstr>
      <vt:lpstr>SG-3047 Multi-select cameras into new video wall window from map</vt:lpstr>
      <vt:lpstr>PowerPoint Presentation</vt:lpstr>
      <vt:lpstr>PowerPoint Presentation</vt:lpstr>
      <vt:lpstr>SG-4385 Apply On a per day basis filter to device report</vt:lpstr>
      <vt:lpstr>PowerPoint Presentation</vt:lpstr>
      <vt:lpstr>PowerPoint Presentation</vt:lpstr>
      <vt:lpstr>SG-6312 Add Device and Link Geographic Filtering into C2C Subscriber</vt:lpstr>
      <vt:lpstr>PowerPoint Presentation</vt:lpstr>
      <vt:lpstr>PowerPoint Presentation</vt:lpstr>
      <vt:lpstr>SG-6463 Status Log Level Monitor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Management Board Meeting</dc:title>
  <dc:creator>Moser, Kelli</dc:creator>
  <cp:lastModifiedBy>Carla Holmes</cp:lastModifiedBy>
  <cp:revision>669</cp:revision>
  <cp:lastPrinted>2015-01-14T21:03:00Z</cp:lastPrinted>
  <dcterms:created xsi:type="dcterms:W3CDTF">2014-08-07T17:38:39Z</dcterms:created>
  <dcterms:modified xsi:type="dcterms:W3CDTF">2024-04-04T19:53:57Z</dcterms:modified>
</cp:coreProperties>
</file>