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570" r:id="rId2"/>
    <p:sldId id="575" r:id="rId3"/>
    <p:sldId id="1058" r:id="rId4"/>
    <p:sldId id="1059" r:id="rId5"/>
    <p:sldId id="1060" r:id="rId6"/>
    <p:sldId id="1061" r:id="rId7"/>
    <p:sldId id="1062" r:id="rId8"/>
    <p:sldId id="1063" r:id="rId9"/>
    <p:sldId id="1064" r:id="rId10"/>
    <p:sldId id="1065" r:id="rId11"/>
    <p:sldId id="1066" r:id="rId12"/>
    <p:sldId id="1067" r:id="rId13"/>
    <p:sldId id="1068" r:id="rId14"/>
    <p:sldId id="1069" r:id="rId15"/>
    <p:sldId id="1023" r:id="rId16"/>
    <p:sldId id="1054" r:id="rId17"/>
    <p:sldId id="1055" r:id="rId18"/>
    <p:sldId id="1056" r:id="rId19"/>
    <p:sldId id="1057" r:id="rId20"/>
    <p:sldId id="1042" r:id="rId21"/>
    <p:sldId id="1015" r:id="rId22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E4D6C5-0CE4-4519-88E3-556790433D2A}">
          <p14:sldIdLst>
            <p14:sldId id="570"/>
            <p14:sldId id="575"/>
            <p14:sldId id="1058"/>
            <p14:sldId id="1059"/>
            <p14:sldId id="1060"/>
            <p14:sldId id="1061"/>
            <p14:sldId id="1062"/>
            <p14:sldId id="1063"/>
            <p14:sldId id="1064"/>
            <p14:sldId id="1065"/>
            <p14:sldId id="1066"/>
            <p14:sldId id="1067"/>
            <p14:sldId id="1068"/>
            <p14:sldId id="1069"/>
            <p14:sldId id="1023"/>
            <p14:sldId id="1054"/>
            <p14:sldId id="1055"/>
            <p14:sldId id="1056"/>
            <p14:sldId id="1057"/>
            <p14:sldId id="1042"/>
            <p14:sldId id="101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8C1323F-DBC2-7928-4D72-BFD92E0121A7}" name="Brown, Tucker" initials="BT" userId="S::Tucker.Brown@datasys.swri.edu::376a8cc3-1ea3-4656-b1c5-49cbe529c2b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y P. Packard" initials="CPP" lastIdx="7" clrIdx="0">
    <p:extLst>
      <p:ext uri="{19B8F6BF-5375-455C-9EA6-DF929625EA0E}">
        <p15:presenceInfo xmlns:p15="http://schemas.microsoft.com/office/powerpoint/2012/main" userId="S-1-5-21-2940023445-2052603907-4043798523-1169" providerId="AD"/>
      </p:ext>
    </p:extLst>
  </p:cmAuthor>
  <p:cmAuthor id="2" name="Moser, Kelli" initials="KDM" lastIdx="0" clrIdx="1"/>
  <p:cmAuthor id="3" name="Carla Holmes" initials="CH" lastIdx="26" clrIdx="2">
    <p:extLst>
      <p:ext uri="{19B8F6BF-5375-455C-9EA6-DF929625EA0E}">
        <p15:presenceInfo xmlns:p15="http://schemas.microsoft.com/office/powerpoint/2012/main" userId="S::carla.holmes@greshamsmith.com::63659360-a344-4139-81ff-eba22c698b61" providerId="AD"/>
      </p:ext>
    </p:extLst>
  </p:cmAuthor>
  <p:cmAuthor id="4" name="Brown, Tucker" initials="BT" lastIdx="10" clrIdx="3">
    <p:extLst>
      <p:ext uri="{19B8F6BF-5375-455C-9EA6-DF929625EA0E}">
        <p15:presenceInfo xmlns:p15="http://schemas.microsoft.com/office/powerpoint/2012/main" userId="S::Tucker.Brown@datasys.swri.edu::376a8cc3-1ea3-4656-b1c5-49cbe529c2b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1B396F"/>
    <a:srgbClr val="1F4283"/>
    <a:srgbClr val="050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94" autoAdjust="0"/>
    <p:restoredTop sz="86410"/>
  </p:normalViewPr>
  <p:slideViewPr>
    <p:cSldViewPr snapToGrid="0">
      <p:cViewPr varScale="1">
        <p:scale>
          <a:sx n="54" d="100"/>
          <a:sy n="54" d="100"/>
        </p:scale>
        <p:origin x="992" y="56"/>
      </p:cViewPr>
      <p:guideLst>
        <p:guide orient="horz" pos="2136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FFFC65B-9DB3-447A-B124-A738FD9C8185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4B06F28-850F-4070-BAFD-8C1D8F86B5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382BCBC-BC1F-49FF-9795-0DF8221B8526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224070D-343A-41A8-B8E1-34F3348194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47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341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61567"/>
            <a:ext cx="1143000" cy="365125"/>
          </a:xfrm>
        </p:spPr>
        <p:txBody>
          <a:bodyPr/>
          <a:lstStyle/>
          <a:p>
            <a:r>
              <a:rPr lang="en-US" dirty="0"/>
              <a:t>05/11/2015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951856" y="616156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72279" y="6161567"/>
            <a:ext cx="7084177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1856" y="6201323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81445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2279" y="6181445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51856" y="618144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  <a:solidFill>
            <a:srgbClr val="C00000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6151628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6151628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151628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8130" y="2260773"/>
            <a:ext cx="10421655" cy="2176117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7200" b="1" dirty="0"/>
              <a:t>SunGuide Software </a:t>
            </a:r>
            <a:br>
              <a:rPr lang="en-US" sz="7200" b="1" dirty="0"/>
            </a:br>
            <a:r>
              <a:rPr lang="en-US" sz="7200" b="1" dirty="0"/>
              <a:t>Users Group Meeting</a:t>
            </a:r>
            <a:endParaRPr lang="en-US" sz="5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23774" y="5035137"/>
            <a:ext cx="6987645" cy="848427"/>
          </a:xfrm>
        </p:spPr>
        <p:txBody>
          <a:bodyPr/>
          <a:lstStyle/>
          <a:p>
            <a:r>
              <a:rPr lang="en-US" b="1" i="1" dirty="0"/>
              <a:t>August 24, 2023</a:t>
            </a:r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30A5E2E-7156-75DD-D294-A3A9B7F608B4}"/>
              </a:ext>
            </a:extLst>
          </p:cNvPr>
          <p:cNvSpPr txBox="1">
            <a:spLocks/>
          </p:cNvSpPr>
          <p:nvPr/>
        </p:nvSpPr>
        <p:spPr>
          <a:xfrm>
            <a:off x="1089764" y="3813047"/>
            <a:ext cx="10421655" cy="11211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6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1200"/>
              </a:spcBef>
            </a:pPr>
            <a:endParaRPr 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314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8/24/2023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18258338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 fontScale="90000"/>
          </a:bodyPr>
          <a:lstStyle/>
          <a:p>
            <a:r>
              <a:rPr lang="en-US" sz="5400" dirty="0"/>
              <a:t>SG-6053 - Message Library - Automatically Select Correctly Sized Graphics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AJ Skillern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8/24/2023</a:t>
            </a:r>
          </a:p>
        </p:txBody>
      </p:sp>
    </p:spTree>
    <p:extLst>
      <p:ext uri="{BB962C8B-B14F-4D97-AF65-F5344CB8AC3E}">
        <p14:creationId xmlns:p14="http://schemas.microsoft.com/office/powerpoint/2010/main" val="40914119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2905347" cy="4262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When configuring DMS Library Messages, the size isn’t shown to the user.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8/24/2023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8F30093-13C2-7458-B293-89D22C30FE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7773" y="1057523"/>
            <a:ext cx="7084177" cy="5032838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BE1B8C1-20F4-6E5E-F940-7874A5DF527A}"/>
              </a:ext>
            </a:extLst>
          </p:cNvPr>
          <p:cNvSpPr/>
          <p:nvPr/>
        </p:nvSpPr>
        <p:spPr>
          <a:xfrm>
            <a:off x="5255775" y="3508040"/>
            <a:ext cx="1785960" cy="57684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4503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Clarification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45835"/>
            <a:ext cx="9731702" cy="367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Should the system allow selecting a direct size at all?</a:t>
            </a:r>
          </a:p>
          <a:p>
            <a:pPr algn="ctr">
              <a:spcAft>
                <a:spcPts val="1800"/>
              </a:spcAft>
              <a:defRPr/>
            </a:pPr>
            <a:r>
              <a:rPr lang="en-US" sz="3200" dirty="0">
                <a:latin typeface="-apple-system"/>
              </a:rPr>
              <a:t>Or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Should it allow selection of a graphic with no sizing, similar to the Add DMS Message?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Map would dynamically select size when applied to the sign</a:t>
            </a:r>
            <a:r>
              <a:rPr lang="en-US" sz="3200" dirty="0">
                <a:latin typeface="-apple-system"/>
              </a:rPr>
              <a:t>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8/24/2023</a:t>
            </a:r>
          </a:p>
        </p:txBody>
      </p:sp>
    </p:spTree>
    <p:extLst>
      <p:ext uri="{BB962C8B-B14F-4D97-AF65-F5344CB8AC3E}">
        <p14:creationId xmlns:p14="http://schemas.microsoft.com/office/powerpoint/2010/main" val="10155184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8/24/2023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8308196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/>
          </a:bodyPr>
          <a:lstStyle/>
          <a:p>
            <a:r>
              <a:rPr lang="en-US" sz="5400" dirty="0"/>
              <a:t>SunGuide DMS Graphics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SunGuide Software Team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8/24/2023</a:t>
            </a:r>
          </a:p>
        </p:txBody>
      </p:sp>
    </p:spTree>
    <p:extLst>
      <p:ext uri="{BB962C8B-B14F-4D97-AF65-F5344CB8AC3E}">
        <p14:creationId xmlns:p14="http://schemas.microsoft.com/office/powerpoint/2010/main" val="14168897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DMS Graphics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Since 2010, the installer has included a set of graphics designed to be used on DMSs that support graphics.</a:t>
            </a:r>
          </a:p>
          <a:p>
            <a:pPr marL="3429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176 graphics in two sizes (54 pixels high and 96 pixels high)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8/24/2023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9D4CEEC-4AFB-9AFE-6793-2D1156B8C7D6}"/>
              </a:ext>
            </a:extLst>
          </p:cNvPr>
          <p:cNvSpPr txBox="1"/>
          <p:nvPr/>
        </p:nvSpPr>
        <p:spPr>
          <a:xfrm>
            <a:off x="6361588" y="3086009"/>
            <a:ext cx="2616839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2400" dirty="0">
                <a:latin typeface="-apple-system"/>
              </a:rPr>
              <a:t>Toll Roads</a:t>
            </a:r>
          </a:p>
          <a:p>
            <a:pPr marL="3429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2400" dirty="0">
                <a:latin typeface="-apple-system"/>
              </a:rPr>
              <a:t>US Hwy</a:t>
            </a:r>
          </a:p>
          <a:p>
            <a:pPr marL="3429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2400" dirty="0">
                <a:latin typeface="-apple-system"/>
              </a:rPr>
              <a:t>Warnings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6857326-8FE5-D3A5-4BEA-4697B23789B5}"/>
              </a:ext>
            </a:extLst>
          </p:cNvPr>
          <p:cNvSpPr txBox="1"/>
          <p:nvPr/>
        </p:nvSpPr>
        <p:spPr>
          <a:xfrm>
            <a:off x="3744749" y="3086009"/>
            <a:ext cx="2616839" cy="2262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2400" dirty="0">
                <a:latin typeface="-apple-system"/>
              </a:rPr>
              <a:t>County Roads</a:t>
            </a:r>
          </a:p>
          <a:p>
            <a:pPr marL="3429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2400" dirty="0">
                <a:latin typeface="-apple-system"/>
              </a:rPr>
              <a:t>FTE</a:t>
            </a:r>
          </a:p>
          <a:p>
            <a:pPr marL="3429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2400" dirty="0">
                <a:latin typeface="-apple-system"/>
              </a:rPr>
              <a:t>Interstates</a:t>
            </a:r>
          </a:p>
          <a:p>
            <a:pPr marL="3429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2400" dirty="0">
                <a:latin typeface="-apple-system"/>
              </a:rPr>
              <a:t>State Roads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D39743E-C7B7-A18F-6560-5601DEE7C556}"/>
              </a:ext>
            </a:extLst>
          </p:cNvPr>
          <p:cNvSpPr txBox="1"/>
          <p:nvPr/>
        </p:nvSpPr>
        <p:spPr>
          <a:xfrm>
            <a:off x="1663487" y="5584260"/>
            <a:ext cx="973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Districts have asked us to provide missing shields.</a:t>
            </a:r>
          </a:p>
        </p:txBody>
      </p:sp>
    </p:spTree>
    <p:extLst>
      <p:ext uri="{BB962C8B-B14F-4D97-AF65-F5344CB8AC3E}">
        <p14:creationId xmlns:p14="http://schemas.microsoft.com/office/powerpoint/2010/main" val="28919505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New Shields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8/24/2023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3969B08-9EBE-7729-FB71-FC4962FC74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4550" y="1690687"/>
            <a:ext cx="7715250" cy="439102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113A942F-4826-BB2B-9D21-D590E1D054EF}"/>
              </a:ext>
            </a:extLst>
          </p:cNvPr>
          <p:cNvSpPr txBox="1"/>
          <p:nvPr/>
        </p:nvSpPr>
        <p:spPr>
          <a:xfrm>
            <a:off x="2114550" y="1109411"/>
            <a:ext cx="76102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Wikipedia is giving us the best results</a:t>
            </a:r>
          </a:p>
        </p:txBody>
      </p:sp>
    </p:spTree>
    <p:extLst>
      <p:ext uri="{BB962C8B-B14F-4D97-AF65-F5344CB8AC3E}">
        <p14:creationId xmlns:p14="http://schemas.microsoft.com/office/powerpoint/2010/main" val="30218087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Next Steps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37394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Central Office will produce a new set of shields.</a:t>
            </a:r>
          </a:p>
          <a:p>
            <a:pPr marL="3429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Existing shields will be replaced in order to ensure consistency.</a:t>
            </a:r>
          </a:p>
          <a:p>
            <a:pPr marL="3429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We will not be creating new “Warnings” or event-type-specific graphics at this time.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8/24/2023</a:t>
            </a:r>
          </a:p>
        </p:txBody>
      </p:sp>
    </p:spTree>
    <p:extLst>
      <p:ext uri="{BB962C8B-B14F-4D97-AF65-F5344CB8AC3E}">
        <p14:creationId xmlns:p14="http://schemas.microsoft.com/office/powerpoint/2010/main" val="27814341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District Needs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Re-packaging per district specifications</a:t>
            </a:r>
          </a:p>
          <a:p>
            <a:pPr marL="3429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Additional sizes</a:t>
            </a:r>
          </a:p>
          <a:p>
            <a:pPr marL="3429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County roads</a:t>
            </a:r>
          </a:p>
          <a:p>
            <a:pPr marL="3429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Operationally useful graphics (non-shield)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8/24/2023</a:t>
            </a:r>
          </a:p>
        </p:txBody>
      </p:sp>
    </p:spTree>
    <p:extLst>
      <p:ext uri="{BB962C8B-B14F-4D97-AF65-F5344CB8AC3E}">
        <p14:creationId xmlns:p14="http://schemas.microsoft.com/office/powerpoint/2010/main" val="2204476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WELCOME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ATTENDEE ROLL CALL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8/24/2023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B43CA17-C645-4E83-82A8-2B73958FE6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4561" y="4286357"/>
            <a:ext cx="7559695" cy="112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3593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8/24/2023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27649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8/24/2023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ANNOUNCEMENTS?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ADJOURN.</a:t>
            </a:r>
          </a:p>
        </p:txBody>
      </p:sp>
    </p:spTree>
    <p:extLst>
      <p:ext uri="{BB962C8B-B14F-4D97-AF65-F5344CB8AC3E}">
        <p14:creationId xmlns:p14="http://schemas.microsoft.com/office/powerpoint/2010/main" val="538385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 fontScale="90000"/>
          </a:bodyPr>
          <a:lstStyle/>
          <a:p>
            <a:r>
              <a:rPr lang="en-US" sz="5400" dirty="0"/>
              <a:t>SG-6780 - Echo(ISS) </a:t>
            </a:r>
            <a:br>
              <a:rPr lang="en-US" sz="5400" dirty="0"/>
            </a:br>
            <a:r>
              <a:rPr lang="en-US" sz="5400" dirty="0"/>
              <a:t>enhancement to </a:t>
            </a:r>
            <a:br>
              <a:rPr lang="en-US" sz="5400" dirty="0"/>
            </a:br>
            <a:r>
              <a:rPr lang="en-US" sz="5400" dirty="0"/>
              <a:t>read directional BIN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AJ Skillern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8/24/2023</a:t>
            </a:r>
          </a:p>
        </p:txBody>
      </p:sp>
    </p:spTree>
    <p:extLst>
      <p:ext uri="{BB962C8B-B14F-4D97-AF65-F5344CB8AC3E}">
        <p14:creationId xmlns:p14="http://schemas.microsoft.com/office/powerpoint/2010/main" val="3992317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Directional bin is currently read for Wavetronix devices and can detect a wrong way driver based on a volume in the opposite directional bin.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Only available for Wavetronix HD devices.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8/24/2023</a:t>
            </a:r>
          </a:p>
        </p:txBody>
      </p:sp>
    </p:spTree>
    <p:extLst>
      <p:ext uri="{BB962C8B-B14F-4D97-AF65-F5344CB8AC3E}">
        <p14:creationId xmlns:p14="http://schemas.microsoft.com/office/powerpoint/2010/main" val="3643090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 Request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Get the directional information from the ISS devices (Echo) that are also on the APL.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9.0 Enhancement would allow it to be used by SunGuide in WWD Mainline Detection.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8/24/2023</a:t>
            </a:r>
          </a:p>
        </p:txBody>
      </p:sp>
    </p:spTree>
    <p:extLst>
      <p:ext uri="{BB962C8B-B14F-4D97-AF65-F5344CB8AC3E}">
        <p14:creationId xmlns:p14="http://schemas.microsoft.com/office/powerpoint/2010/main" val="27835319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8/24/2023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446844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 fontScale="90000"/>
          </a:bodyPr>
          <a:lstStyle/>
          <a:p>
            <a:r>
              <a:rPr lang="en-US" sz="5400" dirty="0"/>
              <a:t>SG-6773 - Treat TSS detectors </a:t>
            </a:r>
            <a:br>
              <a:rPr lang="en-US" sz="5400" dirty="0"/>
            </a:br>
            <a:r>
              <a:rPr lang="en-US" sz="5400" dirty="0"/>
              <a:t>as failing a poll cycle </a:t>
            </a:r>
            <a:br>
              <a:rPr lang="en-US" sz="5400" dirty="0"/>
            </a:br>
            <a:r>
              <a:rPr lang="en-US" sz="5400" dirty="0"/>
              <a:t>when no data is received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AJ Skillern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8/24/2023</a:t>
            </a:r>
          </a:p>
        </p:txBody>
      </p:sp>
    </p:spTree>
    <p:extLst>
      <p:ext uri="{BB962C8B-B14F-4D97-AF65-F5344CB8AC3E}">
        <p14:creationId xmlns:p14="http://schemas.microsoft.com/office/powerpoint/2010/main" val="3178800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When a detector is polled, the criteria for a successful poll is only that data is returned.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If a controller has lanes 1, 2, and 3, but the poll returns 4, 5, and 6, technically, this is still a successful poll.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Likewise, if response is a successful response, but has no lanes worth of data, it is still a valid response.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8/24/2023</a:t>
            </a:r>
          </a:p>
        </p:txBody>
      </p:sp>
    </p:spTree>
    <p:extLst>
      <p:ext uri="{BB962C8B-B14F-4D97-AF65-F5344CB8AC3E}">
        <p14:creationId xmlns:p14="http://schemas.microsoft.com/office/powerpoint/2010/main" val="11368215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 Request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If no data is retrieved for any lane for a configurable number of poll cycles, treat this as an error state and update the Op Status of the device.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Configurable number of cycles (1 or more)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Could disable this functionality if set to 0?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8/24/2023</a:t>
            </a:r>
          </a:p>
        </p:txBody>
      </p:sp>
    </p:spTree>
    <p:extLst>
      <p:ext uri="{BB962C8B-B14F-4D97-AF65-F5344CB8AC3E}">
        <p14:creationId xmlns:p14="http://schemas.microsoft.com/office/powerpoint/2010/main" val="1832584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21364</TotalTime>
  <Words>594</Words>
  <Application>Microsoft Office PowerPoint</Application>
  <PresentationFormat>Widescreen</PresentationFormat>
  <Paragraphs>152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Parallax</vt:lpstr>
      <vt:lpstr>SunGuide Software  Users Group Meeting</vt:lpstr>
      <vt:lpstr>PowerPoint Presentation</vt:lpstr>
      <vt:lpstr>SG-6780 - Echo(ISS)  enhancement to  read directional BIN</vt:lpstr>
      <vt:lpstr>PowerPoint Presentation</vt:lpstr>
      <vt:lpstr>PowerPoint Presentation</vt:lpstr>
      <vt:lpstr>PowerPoint Presentation</vt:lpstr>
      <vt:lpstr>SG-6773 - Treat TSS detectors  as failing a poll cycle  when no data is received</vt:lpstr>
      <vt:lpstr>PowerPoint Presentation</vt:lpstr>
      <vt:lpstr>PowerPoint Presentation</vt:lpstr>
      <vt:lpstr>PowerPoint Presentation</vt:lpstr>
      <vt:lpstr>SG-6053 - Message Library - Automatically Select Correctly Sized Graphics</vt:lpstr>
      <vt:lpstr>PowerPoint Presentation</vt:lpstr>
      <vt:lpstr>PowerPoint Presentation</vt:lpstr>
      <vt:lpstr>PowerPoint Presentation</vt:lpstr>
      <vt:lpstr>SunGuide DMS Graphics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Board Meeting</dc:title>
  <dc:creator>Moser, Kelli</dc:creator>
  <cp:lastModifiedBy>Carla Holmes</cp:lastModifiedBy>
  <cp:revision>894</cp:revision>
  <cp:lastPrinted>2015-01-14T21:03:00Z</cp:lastPrinted>
  <dcterms:created xsi:type="dcterms:W3CDTF">2014-08-07T17:38:39Z</dcterms:created>
  <dcterms:modified xsi:type="dcterms:W3CDTF">2024-04-04T19:53:42Z</dcterms:modified>
</cp:coreProperties>
</file>