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570" r:id="rId2"/>
    <p:sldId id="575" r:id="rId3"/>
    <p:sldId id="1023" r:id="rId4"/>
    <p:sldId id="1026" r:id="rId5"/>
    <p:sldId id="1032" r:id="rId6"/>
    <p:sldId id="1025" r:id="rId7"/>
    <p:sldId id="582" r:id="rId8"/>
    <p:sldId id="583" r:id="rId9"/>
    <p:sldId id="585" r:id="rId10"/>
    <p:sldId id="586" r:id="rId11"/>
    <p:sldId id="587" r:id="rId12"/>
    <p:sldId id="1050" r:id="rId13"/>
    <p:sldId id="1027" r:id="rId14"/>
    <p:sldId id="1031" r:id="rId15"/>
    <p:sldId id="1028" r:id="rId16"/>
    <p:sldId id="1030" r:id="rId17"/>
    <p:sldId id="1049" r:id="rId18"/>
    <p:sldId id="598" r:id="rId19"/>
    <p:sldId id="1033" r:id="rId20"/>
    <p:sldId id="1034" r:id="rId21"/>
    <p:sldId id="1042" r:id="rId22"/>
    <p:sldId id="1044" r:id="rId23"/>
    <p:sldId id="1045" r:id="rId24"/>
    <p:sldId id="1048" r:id="rId25"/>
    <p:sldId id="1047" r:id="rId26"/>
    <p:sldId id="1041" r:id="rId27"/>
    <p:sldId id="1015" r:id="rId2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E4D6C5-0CE4-4519-88E3-556790433D2A}">
          <p14:sldIdLst>
            <p14:sldId id="570"/>
            <p14:sldId id="575"/>
            <p14:sldId id="1023"/>
            <p14:sldId id="1026"/>
            <p14:sldId id="1032"/>
            <p14:sldId id="1025"/>
            <p14:sldId id="582"/>
            <p14:sldId id="583"/>
            <p14:sldId id="585"/>
            <p14:sldId id="586"/>
            <p14:sldId id="587"/>
            <p14:sldId id="1050"/>
            <p14:sldId id="1027"/>
            <p14:sldId id="1031"/>
            <p14:sldId id="1028"/>
            <p14:sldId id="1030"/>
            <p14:sldId id="1049"/>
            <p14:sldId id="598"/>
            <p14:sldId id="1033"/>
            <p14:sldId id="1034"/>
            <p14:sldId id="1042"/>
            <p14:sldId id="1044"/>
            <p14:sldId id="1045"/>
            <p14:sldId id="1048"/>
            <p14:sldId id="1047"/>
            <p14:sldId id="1041"/>
            <p14:sldId id="1015"/>
          </p14:sldIdLst>
        </p14:section>
      </p14:sectionLst>
    </p:ex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C1323F-DBC2-7928-4D72-BFD92E0121A7}" name="Brown, Tucker" initials="BT" userId="S::Tucker.Brown@datasys.swri.edu::376a8cc3-1ea3-4656-b1c5-49cbe529c2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y P. Packard" initials="CPP" lastIdx="7" clrIdx="0">
    <p:extLst>
      <p:ext uri="{19B8F6BF-5375-455C-9EA6-DF929625EA0E}">
        <p15:presenceInfo xmlns:p15="http://schemas.microsoft.com/office/powerpoint/2012/main" userId="S-1-5-21-2940023445-2052603907-4043798523-1169" providerId="AD"/>
      </p:ext>
    </p:extLst>
  </p:cmAuthor>
  <p:cmAuthor id="2" name="Moser, Kelli" initials="KDM" lastIdx="0" clrIdx="1"/>
  <p:cmAuthor id="3" name="Carla Holmes" initials="CH" lastIdx="26" clrIdx="2">
    <p:extLst>
      <p:ext uri="{19B8F6BF-5375-455C-9EA6-DF929625EA0E}">
        <p15:presenceInfo xmlns:p15="http://schemas.microsoft.com/office/powerpoint/2012/main" userId="S::carla.holmes@greshamsmith.com::63659360-a344-4139-81ff-eba22c698b61" providerId="AD"/>
      </p:ext>
    </p:extLst>
  </p:cmAuthor>
  <p:cmAuthor id="4" name="Brown, Tucker" initials="BT" lastIdx="10" clrIdx="3">
    <p:extLst>
      <p:ext uri="{19B8F6BF-5375-455C-9EA6-DF929625EA0E}">
        <p15:presenceInfo xmlns:p15="http://schemas.microsoft.com/office/powerpoint/2012/main" userId="S::Tucker.Brown@datasys.swri.edu::376a8cc3-1ea3-4656-b1c5-49cbe529c2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1B396F"/>
    <a:srgbClr val="1F4283"/>
    <a:srgbClr val="050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9BC2C-5CE1-411C-9F84-0DFCD616F2E0}" v="1" dt="2022-08-23T20:28:38.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6640" autoAdjust="0"/>
  </p:normalViewPr>
  <p:slideViewPr>
    <p:cSldViewPr snapToGrid="0">
      <p:cViewPr varScale="1">
        <p:scale>
          <a:sx n="54" d="100"/>
          <a:sy n="54" d="100"/>
        </p:scale>
        <p:origin x="984" y="60"/>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FFFC65B-9DB3-447A-B124-A738FD9C8185}" type="datetimeFigureOut">
              <a:rPr lang="en-US" smtClean="0"/>
              <a:pPr/>
              <a:t>4/4/2024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24B06F28-850F-4070-BAFD-8C1D8F86B5EE}" type="slidenum">
              <a:rPr lang="en-US" smtClean="0"/>
              <a:pPr/>
              <a:t>‹#›</a:t>
            </a:fld>
            <a:endParaRPr lang="en-US" dirty="0"/>
          </a:p>
        </p:txBody>
      </p:sp>
    </p:spTree>
    <p:extLst>
      <p:ext uri="{BB962C8B-B14F-4D97-AF65-F5344CB8AC3E}">
        <p14:creationId xmlns:p14="http://schemas.microsoft.com/office/powerpoint/2010/main" val="54588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6382BCBC-BC1F-49FF-9795-0DF8221B8526}" type="datetimeFigureOut">
              <a:rPr lang="en-US" smtClean="0"/>
              <a:pPr/>
              <a:t>4/4/2024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224070D-343A-41A8-B8E1-34F3348194F1}" type="slidenum">
              <a:rPr lang="en-US" smtClean="0"/>
              <a:pPr/>
              <a:t>‹#›</a:t>
            </a:fld>
            <a:endParaRPr lang="en-US" dirty="0"/>
          </a:p>
        </p:txBody>
      </p:sp>
    </p:spTree>
    <p:extLst>
      <p:ext uri="{BB962C8B-B14F-4D97-AF65-F5344CB8AC3E}">
        <p14:creationId xmlns:p14="http://schemas.microsoft.com/office/powerpoint/2010/main" val="148347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14</a:t>
            </a:fld>
            <a:endParaRPr lang="en-US" dirty="0"/>
          </a:p>
        </p:txBody>
      </p:sp>
    </p:spTree>
    <p:extLst>
      <p:ext uri="{BB962C8B-B14F-4D97-AF65-F5344CB8AC3E}">
        <p14:creationId xmlns:p14="http://schemas.microsoft.com/office/powerpoint/2010/main" val="118941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15</a:t>
            </a:fld>
            <a:endParaRPr lang="en-US" dirty="0"/>
          </a:p>
        </p:txBody>
      </p:sp>
    </p:spTree>
    <p:extLst>
      <p:ext uri="{BB962C8B-B14F-4D97-AF65-F5344CB8AC3E}">
        <p14:creationId xmlns:p14="http://schemas.microsoft.com/office/powerpoint/2010/main" val="34033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16</a:t>
            </a:fld>
            <a:endParaRPr lang="en-US" dirty="0"/>
          </a:p>
        </p:txBody>
      </p:sp>
    </p:spTree>
    <p:extLst>
      <p:ext uri="{BB962C8B-B14F-4D97-AF65-F5344CB8AC3E}">
        <p14:creationId xmlns:p14="http://schemas.microsoft.com/office/powerpoint/2010/main" val="421814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17</a:t>
            </a:fld>
            <a:endParaRPr lang="en-US" dirty="0"/>
          </a:p>
        </p:txBody>
      </p:sp>
    </p:spTree>
    <p:extLst>
      <p:ext uri="{BB962C8B-B14F-4D97-AF65-F5344CB8AC3E}">
        <p14:creationId xmlns:p14="http://schemas.microsoft.com/office/powerpoint/2010/main" val="2444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19</a:t>
            </a:fld>
            <a:endParaRPr lang="en-US" dirty="0"/>
          </a:p>
        </p:txBody>
      </p:sp>
    </p:spTree>
    <p:extLst>
      <p:ext uri="{BB962C8B-B14F-4D97-AF65-F5344CB8AC3E}">
        <p14:creationId xmlns:p14="http://schemas.microsoft.com/office/powerpoint/2010/main" val="212933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24</a:t>
            </a:fld>
            <a:endParaRPr lang="en-US" dirty="0"/>
          </a:p>
        </p:txBody>
      </p:sp>
    </p:spTree>
    <p:extLst>
      <p:ext uri="{BB962C8B-B14F-4D97-AF65-F5344CB8AC3E}">
        <p14:creationId xmlns:p14="http://schemas.microsoft.com/office/powerpoint/2010/main" val="2364236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25</a:t>
            </a:fld>
            <a:endParaRPr lang="en-US" dirty="0"/>
          </a:p>
        </p:txBody>
      </p:sp>
    </p:spTree>
    <p:extLst>
      <p:ext uri="{BB962C8B-B14F-4D97-AF65-F5344CB8AC3E}">
        <p14:creationId xmlns:p14="http://schemas.microsoft.com/office/powerpoint/2010/main" val="315214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C0000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1F4283"/>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1B396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A40000"/>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C00000"/>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F4283"/>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a:xfrm>
            <a:off x="5332412" y="6151628"/>
            <a:ext cx="4324044" cy="365125"/>
          </a:xfrm>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732656" y="6201323"/>
            <a:ext cx="1143000" cy="365125"/>
          </a:xfrm>
        </p:spPr>
        <p:txBody>
          <a:bodyPr/>
          <a:lstStyle>
            <a:lvl1pPr>
              <a:defRPr/>
            </a:lvl1pPr>
          </a:lstStyle>
          <a:p>
            <a:r>
              <a:rPr lang="en-US" dirty="0"/>
              <a:t>05/11/2015</a:t>
            </a:r>
          </a:p>
        </p:txBody>
      </p:sp>
      <p:sp>
        <p:nvSpPr>
          <p:cNvPr id="5" name="Footer Placeholder 4"/>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6" name="Slide Number Placeholder 5"/>
          <p:cNvSpPr>
            <a:spLocks noGrp="1"/>
          </p:cNvSpPr>
          <p:nvPr>
            <p:ph type="sldNum" sz="quarter" idx="12"/>
          </p:nvPr>
        </p:nvSpPr>
        <p:spPr>
          <a:xfrm>
            <a:off x="10951856" y="6185179"/>
            <a:ext cx="551167" cy="365125"/>
          </a:xfrm>
        </p:spPr>
        <p:txBody>
          <a:bodyPr/>
          <a:lstStyle/>
          <a:p>
            <a:fld id="{D57F1E4F-1CFF-5643-939E-217C01CDF565}" type="slidenum">
              <a:rPr lang="en-US" dirty="0"/>
              <a:pPr/>
              <a:t>‹#›</a:t>
            </a:fld>
            <a:endParaRPr lang="en-US" dirty="0"/>
          </a:p>
        </p:txBody>
      </p:sp>
      <p:pic>
        <p:nvPicPr>
          <p:cNvPr id="7"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9732656" y="6161567"/>
            <a:ext cx="1143000" cy="365125"/>
          </a:xfrm>
        </p:spPr>
        <p:txBody>
          <a:bodyPr/>
          <a:lstStyle/>
          <a:p>
            <a:r>
              <a:rPr lang="en-US" dirty="0"/>
              <a:t>05/11/2015</a:t>
            </a:r>
          </a:p>
        </p:txBody>
      </p:sp>
      <p:sp>
        <p:nvSpPr>
          <p:cNvPr id="8" name="Slide Number Placeholder 7"/>
          <p:cNvSpPr>
            <a:spLocks noGrp="1"/>
          </p:cNvSpPr>
          <p:nvPr>
            <p:ph type="sldNum" sz="quarter" idx="11"/>
          </p:nvPr>
        </p:nvSpPr>
        <p:spPr>
          <a:xfrm>
            <a:off x="10951856" y="6161567"/>
            <a:ext cx="551167" cy="365125"/>
          </a:xfrm>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a:xfrm>
            <a:off x="2572279" y="6161567"/>
            <a:ext cx="7084177" cy="365125"/>
          </a:xfrm>
        </p:spPr>
        <p:txBody>
          <a:bodyPr/>
          <a:lstStyle/>
          <a:p>
            <a:r>
              <a:rPr lang="en-US" dirty="0"/>
              <a:t>Change Management Board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732656" y="6201323"/>
            <a:ext cx="1143000" cy="365125"/>
          </a:xfrm>
        </p:spPr>
        <p:txBody>
          <a:bodyPr/>
          <a:lstStyle>
            <a:lvl1pPr>
              <a:defRPr/>
            </a:lvl1pPr>
          </a:lstStyle>
          <a:p>
            <a:r>
              <a:rPr lang="en-US" dirty="0"/>
              <a:t>05/11/2015</a:t>
            </a:r>
          </a:p>
        </p:txBody>
      </p:sp>
      <p:sp>
        <p:nvSpPr>
          <p:cNvPr id="6" name="Footer Placeholder 5"/>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7" name="Slide Number Placeholder 6"/>
          <p:cNvSpPr>
            <a:spLocks noGrp="1"/>
          </p:cNvSpPr>
          <p:nvPr>
            <p:ph type="sldNum" sz="quarter" idx="12"/>
          </p:nvPr>
        </p:nvSpPr>
        <p:spPr>
          <a:xfrm>
            <a:off x="10951856" y="6201323"/>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6181445"/>
            <a:ext cx="1143000" cy="365125"/>
          </a:xfrm>
        </p:spPr>
        <p:txBody>
          <a:bodyPr/>
          <a:lstStyle>
            <a:lvl1pPr>
              <a:defRPr/>
            </a:lvl1pPr>
          </a:lstStyle>
          <a:p>
            <a:r>
              <a:rPr lang="en-US" dirty="0"/>
              <a:t>05/11/2015</a:t>
            </a:r>
          </a:p>
        </p:txBody>
      </p:sp>
      <p:sp>
        <p:nvSpPr>
          <p:cNvPr id="8" name="Footer Placeholder 7"/>
          <p:cNvSpPr>
            <a:spLocks noGrp="1"/>
          </p:cNvSpPr>
          <p:nvPr>
            <p:ph type="ftr" sz="quarter" idx="11"/>
          </p:nvPr>
        </p:nvSpPr>
        <p:spPr>
          <a:xfrm>
            <a:off x="2572279" y="6181445"/>
            <a:ext cx="7084177" cy="365125"/>
          </a:xfrm>
        </p:spPr>
        <p:txBody>
          <a:bodyPr/>
          <a:lstStyle/>
          <a:p>
            <a:pPr>
              <a:defRPr/>
            </a:pPr>
            <a:r>
              <a:rPr lang="en-US" dirty="0"/>
              <a:t>Change Management Board</a:t>
            </a:r>
          </a:p>
        </p:txBody>
      </p:sp>
      <p:sp>
        <p:nvSpPr>
          <p:cNvPr id="9" name="Slide Number Placeholder 8"/>
          <p:cNvSpPr>
            <a:spLocks noGrp="1"/>
          </p:cNvSpPr>
          <p:nvPr>
            <p:ph type="sldNum" sz="quarter" idx="12"/>
          </p:nvPr>
        </p:nvSpPr>
        <p:spPr>
          <a:xfrm>
            <a:off x="10951856" y="6181445"/>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a:t>05/11/2015</a:t>
            </a:r>
          </a:p>
        </p:txBody>
      </p:sp>
      <p:sp>
        <p:nvSpPr>
          <p:cNvPr id="4" name="Footer Placeholder 3"/>
          <p:cNvSpPr>
            <a:spLocks noGrp="1"/>
          </p:cNvSpPr>
          <p:nvPr>
            <p:ph type="ftr" sz="quarter" idx="11"/>
          </p:nvPr>
        </p:nvSpPr>
        <p:spPr/>
        <p:txBody>
          <a:bodyPr/>
          <a:lstStyle/>
          <a:p>
            <a:r>
              <a:rPr lang="en-US" dirty="0"/>
              <a:t>Change Management Board</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05/11/2015</a:t>
            </a:r>
          </a:p>
        </p:txBody>
      </p:sp>
      <p:sp>
        <p:nvSpPr>
          <p:cNvPr id="3" name="Footer Placeholder 2"/>
          <p:cNvSpPr>
            <a:spLocks noGrp="1"/>
          </p:cNvSpPr>
          <p:nvPr>
            <p:ph type="ftr" sz="quarter" idx="11"/>
          </p:nvPr>
        </p:nvSpPr>
        <p:spPr/>
        <p:txBody>
          <a:bodyPr/>
          <a:lstStyle/>
          <a:p>
            <a:r>
              <a:rPr lang="en-US" dirty="0"/>
              <a:t>Change Management Board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a:solidFill>
            <a:srgbClr val="C00000"/>
          </a:solidFill>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1F4283"/>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1B396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A40000"/>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C00000"/>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F4283"/>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6151628"/>
            <a:ext cx="1143000"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r>
              <a:rPr lang="en-US" dirty="0"/>
              <a:t>05/11/2015</a:t>
            </a:r>
          </a:p>
        </p:txBody>
      </p:sp>
      <p:sp>
        <p:nvSpPr>
          <p:cNvPr id="5" name="Footer Placeholder 4"/>
          <p:cNvSpPr>
            <a:spLocks noGrp="1"/>
          </p:cNvSpPr>
          <p:nvPr>
            <p:ph type="ftr" sz="quarter" idx="3"/>
          </p:nvPr>
        </p:nvSpPr>
        <p:spPr>
          <a:xfrm>
            <a:off x="2572279" y="6151628"/>
            <a:ext cx="7084177" cy="365125"/>
          </a:xfrm>
          <a:prstGeom prst="rect">
            <a:avLst/>
          </a:prstGeom>
        </p:spPr>
        <p:txBody>
          <a:bodyPr vert="horz" lIns="91440" tIns="45720" rIns="91440" bIns="45720" rtlCol="0" anchor="ctr"/>
          <a:lstStyle>
            <a:lvl1pPr algn="l">
              <a:defRPr sz="1200" b="0" i="0">
                <a:solidFill>
                  <a:schemeClr val="tx1"/>
                </a:solidFill>
                <a:effectLst/>
                <a:latin typeface="Calibri" panose="020F0502020204030204" pitchFamily="34" charset="0"/>
                <a:cs typeface="Calibri" panose="020F0502020204030204" pitchFamily="34" charset="0"/>
              </a:defRPr>
            </a:lvl1pPr>
          </a:lstStyle>
          <a:p>
            <a:r>
              <a:rPr lang="en-US" dirty="0"/>
              <a:t>Change Management Board</a:t>
            </a:r>
          </a:p>
        </p:txBody>
      </p:sp>
      <p:sp>
        <p:nvSpPr>
          <p:cNvPr id="6" name="Slide Number Placeholder 5"/>
          <p:cNvSpPr>
            <a:spLocks noGrp="1"/>
          </p:cNvSpPr>
          <p:nvPr>
            <p:ph type="sldNum" sz="quarter" idx="4"/>
          </p:nvPr>
        </p:nvSpPr>
        <p:spPr>
          <a:xfrm>
            <a:off x="10951856" y="6151628"/>
            <a:ext cx="551167"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pic>
        <p:nvPicPr>
          <p:cNvPr id="14" name="Picture 2" descr="image001"/>
          <p:cNvPicPr>
            <a:picLocks noChangeAspect="1" noChangeArrowheads="1"/>
          </p:cNvPicPr>
          <p:nvPr userDrawn="1"/>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20">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ldot.sharepoint.com/sites/FDOT-TrafficServices/Highway%20Signing%20Library/Forms/AllItems.aspx?id=%2Fsites%2FFDOT%2DTrafficServices%2FHighway%20Signing%20Library%2FCMS%20Custom%20Graphics&amp;viewid=4c017092%2Df14b%2D4340%2Dae5c%2Dd6fe859f00a9" TargetMode="External"/><Relationship Id="rId1" Type="http://schemas.openxmlformats.org/officeDocument/2006/relationships/slideLayout" Target="../slideLayouts/slideLayout2.xml"/><Relationship Id="rId4" Type="http://schemas.openxmlformats.org/officeDocument/2006/relationships/image" Target="cid:image003.png@01D8AC03.4189830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image003.png@01D8B6DF.164BAC9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mage004.png@01D8B6DF.164BAC9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2432374"/>
            <a:ext cx="10421655" cy="2176117"/>
          </a:xfrm>
        </p:spPr>
        <p:txBody>
          <a:bodyPr>
            <a:noAutofit/>
          </a:bodyPr>
          <a:lstStyle/>
          <a:p>
            <a:pPr>
              <a:spcBef>
                <a:spcPts val="1200"/>
              </a:spcBef>
            </a:pPr>
            <a:r>
              <a:rPr lang="en-US" sz="7200" b="1" dirty="0"/>
              <a:t>SunGuide Software </a:t>
            </a:r>
            <a:br>
              <a:rPr lang="en-US" sz="7200" b="1" dirty="0"/>
            </a:br>
            <a:r>
              <a:rPr lang="en-US" sz="7200" b="1" dirty="0"/>
              <a:t>Users Group Meeting</a:t>
            </a:r>
            <a:endParaRPr lang="en-US" sz="5400" dirty="0"/>
          </a:p>
        </p:txBody>
      </p:sp>
      <p:sp>
        <p:nvSpPr>
          <p:cNvPr id="4" name="Subtitle 3"/>
          <p:cNvSpPr>
            <a:spLocks noGrp="1"/>
          </p:cNvSpPr>
          <p:nvPr>
            <p:ph type="subTitle" idx="1"/>
          </p:nvPr>
        </p:nvSpPr>
        <p:spPr>
          <a:xfrm>
            <a:off x="4523774" y="5035137"/>
            <a:ext cx="6987645" cy="848427"/>
          </a:xfrm>
        </p:spPr>
        <p:txBody>
          <a:bodyPr/>
          <a:lstStyle/>
          <a:p>
            <a:r>
              <a:rPr lang="en-US" b="1" i="1" dirty="0"/>
              <a:t>August 25, 2022</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5931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pic>
        <p:nvPicPr>
          <p:cNvPr id="3" name="Picture 2">
            <a:extLst>
              <a:ext uri="{FF2B5EF4-FFF2-40B4-BE49-F238E27FC236}">
                <a16:creationId xmlns:a16="http://schemas.microsoft.com/office/drawing/2014/main" id="{D90E034B-F9B0-A8D0-172A-BC6357C8713F}"/>
              </a:ext>
            </a:extLst>
          </p:cNvPr>
          <p:cNvPicPr>
            <a:picLocks noChangeAspect="1"/>
          </p:cNvPicPr>
          <p:nvPr/>
        </p:nvPicPr>
        <p:blipFill rotWithShape="1">
          <a:blip r:embed="rId2"/>
          <a:srcRect b="16880"/>
          <a:stretch/>
        </p:blipFill>
        <p:spPr>
          <a:xfrm>
            <a:off x="1595120" y="944091"/>
            <a:ext cx="4791075" cy="4481152"/>
          </a:xfrm>
          <a:prstGeom prst="rect">
            <a:avLst/>
          </a:prstGeom>
          <a:ln w="28575">
            <a:solidFill>
              <a:schemeClr val="tx1"/>
            </a:solidFill>
          </a:ln>
        </p:spPr>
      </p:pic>
      <p:pic>
        <p:nvPicPr>
          <p:cNvPr id="10" name="Picture 9">
            <a:extLst>
              <a:ext uri="{FF2B5EF4-FFF2-40B4-BE49-F238E27FC236}">
                <a16:creationId xmlns:a16="http://schemas.microsoft.com/office/drawing/2014/main" id="{5509E709-817A-20EA-8D86-CCD893FDECC6}"/>
              </a:ext>
            </a:extLst>
          </p:cNvPr>
          <p:cNvPicPr>
            <a:picLocks noChangeAspect="1"/>
          </p:cNvPicPr>
          <p:nvPr/>
        </p:nvPicPr>
        <p:blipFill>
          <a:blip r:embed="rId3"/>
          <a:stretch>
            <a:fillRect/>
          </a:stretch>
        </p:blipFill>
        <p:spPr>
          <a:xfrm>
            <a:off x="5800870" y="2187585"/>
            <a:ext cx="5543550" cy="3981450"/>
          </a:xfrm>
          <a:prstGeom prst="rect">
            <a:avLst/>
          </a:prstGeom>
          <a:ln w="28575">
            <a:solidFill>
              <a:schemeClr val="tx1"/>
            </a:solidFill>
          </a:ln>
        </p:spPr>
      </p:pic>
      <p:sp>
        <p:nvSpPr>
          <p:cNvPr id="11" name="TextBox 10">
            <a:extLst>
              <a:ext uri="{FF2B5EF4-FFF2-40B4-BE49-F238E27FC236}">
                <a16:creationId xmlns:a16="http://schemas.microsoft.com/office/drawing/2014/main" id="{DCB51C70-9A03-428C-9318-224DEF964AE1}"/>
              </a:ext>
            </a:extLst>
          </p:cNvPr>
          <p:cNvSpPr txBox="1"/>
          <p:nvPr/>
        </p:nvSpPr>
        <p:spPr>
          <a:xfrm>
            <a:off x="6592144" y="960644"/>
            <a:ext cx="5691519" cy="954107"/>
          </a:xfrm>
          <a:prstGeom prst="rect">
            <a:avLst/>
          </a:prstGeom>
          <a:noFill/>
        </p:spPr>
        <p:txBody>
          <a:bodyPr wrap="square" rtlCol="0">
            <a:spAutoFit/>
          </a:bodyPr>
          <a:lstStyle/>
          <a:p>
            <a:pPr>
              <a:defRPr/>
            </a:pPr>
            <a:r>
              <a:rPr lang="en-US" sz="3200" dirty="0"/>
              <a:t>Potential form questions</a:t>
            </a:r>
          </a:p>
          <a:p>
            <a:pPr>
              <a:defRPr/>
            </a:pPr>
            <a:r>
              <a:rPr lang="en-US" sz="2400" b="1" i="1" dirty="0">
                <a:solidFill>
                  <a:srgbClr val="FF0000"/>
                </a:solidFill>
              </a:rPr>
              <a:t>(Updated since presented at SSUG.)</a:t>
            </a:r>
            <a:endParaRPr lang="en-US" i="1" dirty="0"/>
          </a:p>
        </p:txBody>
      </p:sp>
    </p:spTree>
    <p:extLst>
      <p:ext uri="{BB962C8B-B14F-4D97-AF65-F5344CB8AC3E}">
        <p14:creationId xmlns:p14="http://schemas.microsoft.com/office/powerpoint/2010/main" val="205308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sp>
        <p:nvSpPr>
          <p:cNvPr id="8" name="TextBox 7">
            <a:extLst>
              <a:ext uri="{FF2B5EF4-FFF2-40B4-BE49-F238E27FC236}">
                <a16:creationId xmlns:a16="http://schemas.microsoft.com/office/drawing/2014/main" id="{D3169DF3-675A-445A-A1B4-04B2224FCAF5}"/>
              </a:ext>
            </a:extLst>
          </p:cNvPr>
          <p:cNvSpPr txBox="1"/>
          <p:nvPr/>
        </p:nvSpPr>
        <p:spPr>
          <a:xfrm>
            <a:off x="1384855" y="850126"/>
            <a:ext cx="10007072" cy="1384995"/>
          </a:xfrm>
          <a:prstGeom prst="rect">
            <a:avLst/>
          </a:prstGeom>
          <a:noFill/>
        </p:spPr>
        <p:txBody>
          <a:bodyPr wrap="square" rtlCol="0">
            <a:spAutoFit/>
          </a:bodyPr>
          <a:lstStyle/>
          <a:p>
            <a:pPr marL="342900" indent="-342900">
              <a:buFont typeface="Courier New" panose="02070309020205020404" pitchFamily="49" charset="0"/>
              <a:buChar char="o"/>
              <a:defRPr/>
            </a:pPr>
            <a:r>
              <a:rPr lang="en-US" sz="3200" dirty="0"/>
              <a:t>Auditable for entry after the event is closed</a:t>
            </a:r>
          </a:p>
          <a:p>
            <a:pPr marL="342900" indent="-342900">
              <a:buFont typeface="Courier New" panose="02070309020205020404" pitchFamily="49" charset="0"/>
              <a:buChar char="o"/>
              <a:defRPr/>
            </a:pPr>
            <a:endParaRPr lang="en-US" sz="2800" dirty="0"/>
          </a:p>
          <a:p>
            <a:pPr marL="800100" lvl="1" indent="-342900">
              <a:buFont typeface="Courier New" panose="02070309020205020404" pitchFamily="49" charset="0"/>
              <a:buChar char="o"/>
              <a:defRPr/>
            </a:pPr>
            <a:endParaRPr lang="en-US" sz="2400" dirty="0"/>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pic>
        <p:nvPicPr>
          <p:cNvPr id="3" name="Picture 2">
            <a:extLst>
              <a:ext uri="{FF2B5EF4-FFF2-40B4-BE49-F238E27FC236}">
                <a16:creationId xmlns:a16="http://schemas.microsoft.com/office/drawing/2014/main" id="{EFF653BC-E909-4BD8-AAEF-C0289002BC98}"/>
              </a:ext>
            </a:extLst>
          </p:cNvPr>
          <p:cNvPicPr>
            <a:picLocks noChangeAspect="1"/>
          </p:cNvPicPr>
          <p:nvPr/>
        </p:nvPicPr>
        <p:blipFill>
          <a:blip r:embed="rId2"/>
          <a:stretch>
            <a:fillRect/>
          </a:stretch>
        </p:blipFill>
        <p:spPr>
          <a:xfrm>
            <a:off x="3561347" y="1762125"/>
            <a:ext cx="4363453" cy="3977106"/>
          </a:xfrm>
          <a:prstGeom prst="rect">
            <a:avLst/>
          </a:prstGeom>
        </p:spPr>
      </p:pic>
    </p:spTree>
    <p:extLst>
      <p:ext uri="{BB962C8B-B14F-4D97-AF65-F5344CB8AC3E}">
        <p14:creationId xmlns:p14="http://schemas.microsoft.com/office/powerpoint/2010/main" val="317583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Footer Placeholder 4">
            <a:extLst>
              <a:ext uri="{FF2B5EF4-FFF2-40B4-BE49-F238E27FC236}">
                <a16:creationId xmlns:a16="http://schemas.microsoft.com/office/drawing/2014/main" id="{A84CE624-B6C6-4A75-94BF-078BC716C5AB}"/>
              </a:ext>
            </a:extLst>
          </p:cNvPr>
          <p:cNvSpPr>
            <a:spLocks noGrp="1"/>
          </p:cNvSpPr>
          <p:nvPr>
            <p:ph type="ftr" sz="quarter" idx="11"/>
          </p:nvPr>
        </p:nvSpPr>
        <p:spPr>
          <a:xfrm>
            <a:off x="2408156" y="6185179"/>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3EFC9D1E-985C-4F8C-9438-1A1C1335CF62}"/>
              </a:ext>
            </a:extLst>
          </p:cNvPr>
          <p:cNvSpPr txBox="1">
            <a:spLocks/>
          </p:cNvSpPr>
          <p:nvPr/>
        </p:nvSpPr>
        <p:spPr>
          <a:xfrm>
            <a:off x="11104256" y="6337579"/>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E8953E5F-99D1-4736-AF94-C3BC5AD9140F}"/>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
        <p:nvSpPr>
          <p:cNvPr id="9" name="Title 1">
            <a:extLst>
              <a:ext uri="{FF2B5EF4-FFF2-40B4-BE49-F238E27FC236}">
                <a16:creationId xmlns:a16="http://schemas.microsoft.com/office/drawing/2014/main" id="{F5DDBF72-1CD4-4B96-9828-669C3155AC2A}"/>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solidFill>
                <a:prstClr val="black"/>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COMMENTS?</a:t>
            </a:r>
          </a:p>
        </p:txBody>
      </p:sp>
    </p:spTree>
    <p:extLst>
      <p:ext uri="{BB962C8B-B14F-4D97-AF65-F5344CB8AC3E}">
        <p14:creationId xmlns:p14="http://schemas.microsoft.com/office/powerpoint/2010/main" val="258988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464657" y="1473199"/>
            <a:ext cx="10038365" cy="2616199"/>
          </a:xfrm>
        </p:spPr>
        <p:txBody>
          <a:bodyPr>
            <a:normAutofit/>
          </a:bodyPr>
          <a:lstStyle/>
          <a:p>
            <a:r>
              <a:rPr lang="en-US" sz="4900" b="1" dirty="0">
                <a:effectLst/>
                <a:latin typeface="Calibri" panose="020F0502020204030204" pitchFamily="34" charset="0"/>
              </a:rPr>
              <a:t>Proposed Process for Reporting Events Using SunGuide and ERS</a:t>
            </a:r>
            <a:endParaRPr lang="en-US" sz="4900" dirty="0"/>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p:txBody>
          <a:bodyPr>
            <a:normAutofit fontScale="92500" lnSpcReduction="20000"/>
          </a:bodyPr>
          <a:lstStyle/>
          <a:p>
            <a:endParaRPr lang="en-US" dirty="0"/>
          </a:p>
          <a:p>
            <a:endParaRPr lang="en-US" dirty="0"/>
          </a:p>
          <a:p>
            <a:r>
              <a:rPr lang="en-US" dirty="0"/>
              <a:t>Carla Holmes</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372353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Event Reporting System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80467" y="850126"/>
            <a:ext cx="10525486" cy="4555093"/>
          </a:xfrm>
          <a:prstGeom prst="rect">
            <a:avLst/>
          </a:prstGeom>
          <a:noFill/>
        </p:spPr>
        <p:txBody>
          <a:bodyPr wrap="square" rtlCol="0">
            <a:spAutoFit/>
          </a:bodyPr>
          <a:lstStyle/>
          <a:p>
            <a:pPr marL="342900" lvl="1" indent="-342900" fontAlgn="ctr">
              <a:spcAft>
                <a:spcPts val="1200"/>
              </a:spcAft>
              <a:buFont typeface="Courier New" panose="02070309020205020404" pitchFamily="49" charset="0"/>
              <a:buChar char="o"/>
              <a:defRPr/>
            </a:pPr>
            <a:r>
              <a:rPr lang="en-US" sz="3200" dirty="0"/>
              <a:t>RTMC Operations uses both SunGuide and ERS to enter events.</a:t>
            </a:r>
          </a:p>
          <a:p>
            <a:pPr marL="342900" lvl="1" indent="-342900" fontAlgn="ctr">
              <a:spcAft>
                <a:spcPts val="1200"/>
              </a:spcAft>
              <a:buFont typeface="Courier New" panose="02070309020205020404" pitchFamily="49" charset="0"/>
              <a:buChar char="o"/>
              <a:defRPr/>
            </a:pPr>
            <a:r>
              <a:rPr lang="en-US" sz="3200" dirty="0"/>
              <a:t>A proposed process has been developed on how and when to use ERS so that:</a:t>
            </a:r>
          </a:p>
          <a:p>
            <a:pPr lvl="2" indent="-457200" fontAlgn="ctr">
              <a:spcAft>
                <a:spcPts val="1200"/>
              </a:spcAft>
              <a:buFont typeface="Wingdings" panose="05000000000000000000" pitchFamily="2" charset="2"/>
              <a:buChar char="§"/>
              <a:defRPr/>
            </a:pPr>
            <a:r>
              <a:rPr lang="en-US" sz="2800" dirty="0"/>
              <a:t>There is no unnecessary duplication of effort</a:t>
            </a:r>
          </a:p>
          <a:p>
            <a:pPr lvl="2" indent="-457200" fontAlgn="ctr">
              <a:spcAft>
                <a:spcPts val="1200"/>
              </a:spcAft>
              <a:buFont typeface="Wingdings" panose="05000000000000000000" pitchFamily="2" charset="2"/>
              <a:buChar char="§"/>
              <a:defRPr/>
            </a:pPr>
            <a:r>
              <a:rPr lang="en-US" sz="2800" dirty="0"/>
              <a:t>Information is reported appropriately on both platforms</a:t>
            </a:r>
          </a:p>
          <a:p>
            <a:pPr lvl="2" indent="-457200" fontAlgn="ctr">
              <a:spcAft>
                <a:spcPts val="1200"/>
              </a:spcAft>
              <a:buFont typeface="Wingdings" panose="05000000000000000000" pitchFamily="2" charset="2"/>
              <a:buChar char="§"/>
              <a:defRPr/>
            </a:pPr>
            <a:r>
              <a:rPr lang="en-US" sz="2800" dirty="0"/>
              <a:t>Events are reported consistently across all districts</a:t>
            </a:r>
          </a:p>
          <a:p>
            <a:pPr lvl="1" indent="-457200" fontAlgn="ctr">
              <a:spcAft>
                <a:spcPts val="1200"/>
              </a:spcAft>
              <a:buFont typeface="Wingdings" panose="05000000000000000000" pitchFamily="2" charset="2"/>
              <a:buChar char="§"/>
              <a:defRPr/>
            </a:pPr>
            <a:r>
              <a:rPr lang="en-US" sz="2800" b="1" dirty="0">
                <a:solidFill>
                  <a:srgbClr val="FF0000"/>
                </a:solidFill>
              </a:rPr>
              <a:t>We need your input on the proposed procedure.</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202232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Event Location not in SunGuide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80467" y="1021894"/>
            <a:ext cx="10510002" cy="5693866"/>
          </a:xfrm>
          <a:prstGeom prst="rect">
            <a:avLst/>
          </a:prstGeom>
          <a:noFill/>
        </p:spPr>
        <p:txBody>
          <a:bodyPr wrap="square" rtlCol="0">
            <a:spAutoFit/>
          </a:bodyPr>
          <a:lstStyle/>
          <a:p>
            <a:pPr marL="342900" lvl="1" indent="-342900" fontAlgn="ctr">
              <a:spcBef>
                <a:spcPts val="0"/>
              </a:spcBef>
              <a:spcAft>
                <a:spcPts val="1200"/>
              </a:spcAft>
              <a:buFont typeface="Courier New" panose="02070309020205020404" pitchFamily="49" charset="0"/>
              <a:buChar char="o"/>
              <a:defRPr/>
            </a:pPr>
            <a:r>
              <a:rPr lang="en-US" sz="3200" dirty="0"/>
              <a:t>If an event needs to be posted to FL511, but is in a location that has not been configured as a SunGuide Event Management (EM) location:</a:t>
            </a:r>
          </a:p>
          <a:p>
            <a:pPr lvl="2" indent="-457200" fontAlgn="ctr">
              <a:spcAft>
                <a:spcPts val="1200"/>
              </a:spcAft>
              <a:buFont typeface="Wingdings" panose="05000000000000000000" pitchFamily="2" charset="2"/>
              <a:buChar char="§"/>
              <a:defRPr/>
            </a:pPr>
            <a:r>
              <a:rPr lang="en-US" sz="2800" dirty="0"/>
              <a:t>Enter the event in ERS.</a:t>
            </a:r>
          </a:p>
          <a:p>
            <a:pPr lvl="2" indent="-457200" fontAlgn="ctr">
              <a:spcAft>
                <a:spcPts val="1200"/>
              </a:spcAft>
              <a:buFont typeface="Wingdings" panose="05000000000000000000" pitchFamily="2" charset="2"/>
              <a:buChar char="§"/>
              <a:defRPr/>
            </a:pPr>
            <a:r>
              <a:rPr lang="en-US" sz="2800" dirty="0"/>
              <a:t>Contact the local SunGuide Administrator as soon as possible to have them add that location to SunGuide as an EM location.</a:t>
            </a:r>
          </a:p>
          <a:p>
            <a:pPr lvl="2" indent="-457200" fontAlgn="ctr">
              <a:spcAft>
                <a:spcPts val="1200"/>
              </a:spcAft>
              <a:buFont typeface="Wingdings" panose="05000000000000000000" pitchFamily="2" charset="2"/>
              <a:buChar char="§"/>
              <a:defRPr/>
            </a:pPr>
            <a:r>
              <a:rPr lang="en-US" sz="2800" dirty="0"/>
              <a:t>When that location has been configured in SunGuide EM, enter the event in SunGuide.</a:t>
            </a:r>
          </a:p>
          <a:p>
            <a:pPr lvl="2" indent="-457200" fontAlgn="ctr">
              <a:spcAft>
                <a:spcPts val="1200"/>
              </a:spcAft>
              <a:buFont typeface="Wingdings" panose="05000000000000000000" pitchFamily="2" charset="2"/>
              <a:buChar char="§"/>
              <a:defRPr/>
            </a:pPr>
            <a:r>
              <a:rPr lang="en-US" sz="2800" dirty="0"/>
              <a:t>Remove the event from ERS.</a:t>
            </a:r>
          </a:p>
          <a:p>
            <a:pPr lvl="2" indent="-457200" fontAlgn="ctr">
              <a:spcBef>
                <a:spcPts val="0"/>
              </a:spcBef>
              <a:spcAft>
                <a:spcPts val="1200"/>
              </a:spcAft>
              <a:buFont typeface="Wingdings" panose="05000000000000000000" pitchFamily="2" charset="2"/>
              <a:buChar char="§"/>
              <a:defRPr/>
            </a:pPr>
            <a:r>
              <a:rPr lang="en-US" sz="2800" dirty="0"/>
              <a:t>Continue to update the SunGuide event until it can be closed.</a:t>
            </a:r>
          </a:p>
          <a:p>
            <a:pPr marL="1371600" marR="0">
              <a:spcBef>
                <a:spcPts val="0"/>
              </a:spcBef>
              <a:spcAft>
                <a:spcPts val="0"/>
              </a:spcAft>
            </a:pPr>
            <a:r>
              <a:rPr lang="en-US" sz="1200" dirty="0">
                <a:effectLst/>
                <a:latin typeface="Times New Roman" panose="02020603050405020304" pitchFamily="18" charset="0"/>
              </a:rPr>
              <a:t> </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257829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Event Requiring a Complex Detour</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80467" y="1021894"/>
            <a:ext cx="10510002" cy="5293757"/>
          </a:xfrm>
          <a:prstGeom prst="rect">
            <a:avLst/>
          </a:prstGeom>
          <a:noFill/>
        </p:spPr>
        <p:txBody>
          <a:bodyPr wrap="square" rtlCol="0">
            <a:spAutoFit/>
          </a:bodyPr>
          <a:lstStyle/>
          <a:p>
            <a:pPr marL="342900" lvl="1" indent="-342900" fontAlgn="ctr">
              <a:spcBef>
                <a:spcPts val="0"/>
              </a:spcBef>
              <a:spcAft>
                <a:spcPts val="1200"/>
              </a:spcAft>
              <a:buFont typeface="Courier New" panose="02070309020205020404" pitchFamily="49" charset="0"/>
              <a:buChar char="o"/>
              <a:defRPr/>
            </a:pPr>
            <a:r>
              <a:rPr lang="en-US" sz="3200" dirty="0"/>
              <a:t>If an event needs to be posted to FL511 that requires a detour that cannot be represented in SunGuide: </a:t>
            </a:r>
          </a:p>
          <a:p>
            <a:pPr lvl="2" indent="-457200" fontAlgn="ctr">
              <a:spcAft>
                <a:spcPts val="1200"/>
              </a:spcAft>
              <a:buFont typeface="Wingdings" panose="05000000000000000000" pitchFamily="2" charset="2"/>
              <a:buChar char="§"/>
              <a:defRPr/>
            </a:pPr>
            <a:r>
              <a:rPr lang="en-US" sz="2800" dirty="0"/>
              <a:t>Provide detour information to the GIS Team to develop the detour.</a:t>
            </a:r>
          </a:p>
          <a:p>
            <a:pPr lvl="2" indent="-457200" fontAlgn="ctr">
              <a:spcBef>
                <a:spcPts val="0"/>
              </a:spcBef>
              <a:spcAft>
                <a:spcPts val="1200"/>
              </a:spcAft>
              <a:buFont typeface="Wingdings" panose="05000000000000000000" pitchFamily="2" charset="2"/>
              <a:buChar char="§"/>
              <a:defRPr/>
            </a:pPr>
            <a:r>
              <a:rPr lang="en-US" sz="2800" dirty="0"/>
              <a:t>Enter the event with detour information in ERS.</a:t>
            </a:r>
          </a:p>
          <a:p>
            <a:pPr lvl="2" indent="-457200" fontAlgn="ctr">
              <a:spcBef>
                <a:spcPts val="0"/>
              </a:spcBef>
              <a:spcAft>
                <a:spcPts val="1200"/>
              </a:spcAft>
              <a:buFont typeface="Wingdings" panose="05000000000000000000" pitchFamily="2" charset="2"/>
              <a:buChar char="§"/>
              <a:defRPr/>
            </a:pPr>
            <a:r>
              <a:rPr lang="en-US" sz="2800" dirty="0"/>
              <a:t>Enter the event in SunGuide. (If the event involves a road closure, this information should also be entered in SunGuide.)</a:t>
            </a:r>
          </a:p>
          <a:p>
            <a:pPr lvl="2" indent="-457200" fontAlgn="ctr">
              <a:spcBef>
                <a:spcPts val="0"/>
              </a:spcBef>
              <a:spcAft>
                <a:spcPts val="1200"/>
              </a:spcAft>
              <a:buFont typeface="Wingdings" panose="05000000000000000000" pitchFamily="2" charset="2"/>
              <a:buChar char="§"/>
              <a:defRPr/>
            </a:pPr>
            <a:r>
              <a:rPr lang="en-US" sz="2800" dirty="0"/>
              <a:t>Continue to update the ERS event until the detour is removed and the event can be closed.</a:t>
            </a:r>
          </a:p>
          <a:p>
            <a:pPr lvl="2" indent="-457200" fontAlgn="ctr">
              <a:spcBef>
                <a:spcPts val="0"/>
              </a:spcBef>
              <a:spcAft>
                <a:spcPts val="1200"/>
              </a:spcAft>
              <a:buFont typeface="Wingdings" panose="05000000000000000000" pitchFamily="2" charset="2"/>
              <a:buChar char="§"/>
              <a:defRPr/>
            </a:pPr>
            <a:r>
              <a:rPr lang="en-US" sz="2800" dirty="0"/>
              <a:t>Continue to update the SunGuide event until it can be closed. </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408829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ERS &amp; SunGuide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504217" y="1200024"/>
            <a:ext cx="9729839" cy="1723549"/>
          </a:xfrm>
          <a:prstGeom prst="rect">
            <a:avLst/>
          </a:prstGeom>
          <a:noFill/>
        </p:spPr>
        <p:txBody>
          <a:bodyPr wrap="square" rtlCol="0">
            <a:spAutoFit/>
          </a:bodyPr>
          <a:lstStyle/>
          <a:p>
            <a:pPr marL="342900" lvl="1" indent="-342900" fontAlgn="ctr">
              <a:spcBef>
                <a:spcPts val="0"/>
              </a:spcBef>
              <a:spcAft>
                <a:spcPts val="1200"/>
              </a:spcAft>
              <a:buFont typeface="Courier New" panose="02070309020205020404" pitchFamily="49" charset="0"/>
              <a:buChar char="o"/>
              <a:defRPr/>
            </a:pPr>
            <a:r>
              <a:rPr lang="en-US" sz="3200" b="1" dirty="0">
                <a:solidFill>
                  <a:srgbClr val="FF0000"/>
                </a:solidFill>
              </a:rPr>
              <a:t>For what other purposes does Operations use ERS?</a:t>
            </a:r>
          </a:p>
          <a:p>
            <a:pPr marL="342900" lvl="1" indent="-342900" fontAlgn="ctr">
              <a:spcBef>
                <a:spcPts val="0"/>
              </a:spcBef>
              <a:spcAft>
                <a:spcPts val="1200"/>
              </a:spcAft>
              <a:buFont typeface="Courier New" panose="02070309020205020404" pitchFamily="49" charset="0"/>
              <a:buChar char="o"/>
              <a:defRPr/>
            </a:pPr>
            <a:r>
              <a:rPr lang="en-US" sz="3200" b="1" dirty="0">
                <a:solidFill>
                  <a:srgbClr val="FF0000"/>
                </a:solidFill>
              </a:rPr>
              <a:t>Are there any changes needed to the proposed procedure?</a:t>
            </a:r>
            <a:endParaRPr lang="en-US" sz="2800" dirty="0"/>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1271614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Footer Placeholder 4">
            <a:extLst>
              <a:ext uri="{FF2B5EF4-FFF2-40B4-BE49-F238E27FC236}">
                <a16:creationId xmlns:a16="http://schemas.microsoft.com/office/drawing/2014/main" id="{A84CE624-B6C6-4A75-94BF-078BC716C5AB}"/>
              </a:ext>
            </a:extLst>
          </p:cNvPr>
          <p:cNvSpPr>
            <a:spLocks noGrp="1"/>
          </p:cNvSpPr>
          <p:nvPr>
            <p:ph type="ftr" sz="quarter" idx="11"/>
          </p:nvPr>
        </p:nvSpPr>
        <p:spPr>
          <a:xfrm>
            <a:off x="2408156" y="6185179"/>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3EFC9D1E-985C-4F8C-9438-1A1C1335CF62}"/>
              </a:ext>
            </a:extLst>
          </p:cNvPr>
          <p:cNvSpPr txBox="1">
            <a:spLocks/>
          </p:cNvSpPr>
          <p:nvPr/>
        </p:nvSpPr>
        <p:spPr>
          <a:xfrm>
            <a:off x="11104256" y="6337579"/>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E8953E5F-99D1-4736-AF94-C3BC5AD9140F}"/>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
        <p:nvSpPr>
          <p:cNvPr id="9" name="Title 1">
            <a:extLst>
              <a:ext uri="{FF2B5EF4-FFF2-40B4-BE49-F238E27FC236}">
                <a16:creationId xmlns:a16="http://schemas.microsoft.com/office/drawing/2014/main" id="{F5DDBF72-1CD4-4B96-9828-669C3155AC2A}"/>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solidFill>
                <a:prstClr val="black"/>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COMMENTS?</a:t>
            </a:r>
          </a:p>
        </p:txBody>
      </p:sp>
    </p:spTree>
    <p:extLst>
      <p:ext uri="{BB962C8B-B14F-4D97-AF65-F5344CB8AC3E}">
        <p14:creationId xmlns:p14="http://schemas.microsoft.com/office/powerpoint/2010/main" val="207063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686847" y="1335170"/>
            <a:ext cx="10038365" cy="3222156"/>
          </a:xfrm>
        </p:spPr>
        <p:txBody>
          <a:bodyPr>
            <a:normAutofit/>
          </a:bodyPr>
          <a:lstStyle/>
          <a:p>
            <a:r>
              <a:rPr lang="en-US" sz="5400" b="1" dirty="0">
                <a:solidFill>
                  <a:srgbClr val="FF0000"/>
                </a:solidFill>
              </a:rPr>
              <a:t>Follow-Up:</a:t>
            </a:r>
            <a:br>
              <a:rPr lang="en-US" sz="5400" dirty="0"/>
            </a:br>
            <a:r>
              <a:rPr lang="en-US" sz="5400" dirty="0"/>
              <a:t>Use of Graphics for DMS Messaging</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a:xfrm>
            <a:off x="4515378" y="4557325"/>
            <a:ext cx="6987645" cy="1959427"/>
          </a:xfrm>
        </p:spPr>
        <p:txBody>
          <a:bodyPr>
            <a:normAutofit/>
          </a:bodyPr>
          <a:lstStyle/>
          <a:p>
            <a:endParaRPr lang="en-US" dirty="0"/>
          </a:p>
          <a:p>
            <a:pPr>
              <a:spcBef>
                <a:spcPts val="0"/>
              </a:spcBef>
              <a:spcAft>
                <a:spcPts val="0"/>
              </a:spcAft>
            </a:pPr>
            <a:r>
              <a:rPr lang="en-US" sz="2400" dirty="0"/>
              <a:t>Carla Holmes</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
        <p:nvSpPr>
          <p:cNvPr id="8" name="Slide Number Placeholder 5">
            <a:extLst>
              <a:ext uri="{FF2B5EF4-FFF2-40B4-BE49-F238E27FC236}">
                <a16:creationId xmlns:a16="http://schemas.microsoft.com/office/drawing/2014/main" id="{E1F1F4C2-1686-485F-B29A-282FC4E6CD87}"/>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2861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WELCOME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ATTENDEE ROLL CALL</a:t>
            </a:r>
          </a:p>
        </p:txBody>
      </p:sp>
      <p:sp>
        <p:nvSpPr>
          <p:cNvPr id="9" name="Date Placeholder 3">
            <a:extLst>
              <a:ext uri="{FF2B5EF4-FFF2-40B4-BE49-F238E27FC236}">
                <a16:creationId xmlns:a16="http://schemas.microsoft.com/office/drawing/2014/main" id="{8D2D56B3-36E4-4105-B5A5-ACE30B29F675}"/>
              </a:ext>
            </a:extLst>
          </p:cNvPr>
          <p:cNvSpPr>
            <a:spLocks noGrp="1"/>
          </p:cNvSpPr>
          <p:nvPr>
            <p:ph type="dt" sz="half" idx="10"/>
          </p:nvPr>
        </p:nvSpPr>
        <p:spPr>
          <a:xfrm>
            <a:off x="9568533" y="6185179"/>
            <a:ext cx="1143000" cy="365125"/>
          </a:xfrm>
        </p:spPr>
        <p:txBody>
          <a:bodyPr/>
          <a:lstStyle/>
          <a:p>
            <a:pPr lvl="0">
              <a:defRPr/>
            </a:pPr>
            <a:endParaRPr lang="en-US" dirty="0">
              <a:solidFill>
                <a:prstClr val="black"/>
              </a:solidFill>
            </a:endParaRPr>
          </a:p>
        </p:txBody>
      </p:sp>
      <p:sp>
        <p:nvSpPr>
          <p:cNvPr id="10" name="Footer Placeholder 4">
            <a:extLst>
              <a:ext uri="{FF2B5EF4-FFF2-40B4-BE49-F238E27FC236}">
                <a16:creationId xmlns:a16="http://schemas.microsoft.com/office/drawing/2014/main" id="{A84CE624-B6C6-4A75-94BF-078BC716C5AB}"/>
              </a:ext>
            </a:extLst>
          </p:cNvPr>
          <p:cNvSpPr>
            <a:spLocks noGrp="1"/>
          </p:cNvSpPr>
          <p:nvPr>
            <p:ph type="ftr" sz="quarter" idx="11"/>
          </p:nvPr>
        </p:nvSpPr>
        <p:spPr>
          <a:xfrm>
            <a:off x="2408156" y="6185179"/>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3EFC9D1E-985C-4F8C-9438-1A1C1335CF62}"/>
              </a:ext>
            </a:extLst>
          </p:cNvPr>
          <p:cNvSpPr txBox="1">
            <a:spLocks/>
          </p:cNvSpPr>
          <p:nvPr/>
        </p:nvSpPr>
        <p:spPr>
          <a:xfrm>
            <a:off x="11104256" y="6337579"/>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4B43CA17-C645-4E83-82A8-2B73958FE678}"/>
              </a:ext>
            </a:extLst>
          </p:cNvPr>
          <p:cNvPicPr>
            <a:picLocks noChangeAspect="1"/>
          </p:cNvPicPr>
          <p:nvPr/>
        </p:nvPicPr>
        <p:blipFill>
          <a:blip r:embed="rId2"/>
          <a:stretch>
            <a:fillRect/>
          </a:stretch>
        </p:blipFill>
        <p:spPr>
          <a:xfrm>
            <a:off x="3544561" y="4286357"/>
            <a:ext cx="7559695" cy="1127858"/>
          </a:xfrm>
          <a:prstGeom prst="rect">
            <a:avLst/>
          </a:prstGeom>
        </p:spPr>
      </p:pic>
    </p:spTree>
    <p:extLst>
      <p:ext uri="{BB962C8B-B14F-4D97-AF65-F5344CB8AC3E}">
        <p14:creationId xmlns:p14="http://schemas.microsoft.com/office/powerpoint/2010/main" val="1982359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663487"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Approved Graphics for DMS Messages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663487" y="1019848"/>
            <a:ext cx="9950581" cy="5958682"/>
          </a:xfrm>
          <a:prstGeom prst="rect">
            <a:avLst/>
          </a:prstGeom>
          <a:noFill/>
        </p:spPr>
        <p:txBody>
          <a:bodyPr wrap="square" rtlCol="0">
            <a:spAutoFit/>
          </a:bodyPr>
          <a:lstStyle/>
          <a:p>
            <a:pPr marL="342900" indent="-342900">
              <a:spcAft>
                <a:spcPts val="1200"/>
              </a:spcAft>
              <a:buFont typeface="Courier New" panose="02070309020205020404" pitchFamily="49" charset="0"/>
              <a:buChar char="o"/>
              <a:defRPr/>
            </a:pPr>
            <a:r>
              <a:rPr lang="en-US" sz="3200" b="0" i="0" dirty="0">
                <a:effectLst/>
                <a:latin typeface="-apple-system"/>
              </a:rPr>
              <a:t>These are the only custom graphics allowed and must be used as shown on the ‘Approved Safety Messages for Changeable Message Sign </a:t>
            </a:r>
            <a:r>
              <a:rPr lang="en-US" sz="3200" dirty="0">
                <a:latin typeface="-apple-system"/>
              </a:rPr>
              <a:t>website</a:t>
            </a:r>
            <a:r>
              <a:rPr lang="en-US" sz="3200" b="0" i="0" dirty="0">
                <a:effectLst/>
                <a:latin typeface="-apple-system"/>
              </a:rPr>
              <a:t>’ with the approved message.</a:t>
            </a:r>
          </a:p>
          <a:p>
            <a:pPr marL="342900" marR="0" indent="-342900">
              <a:lnSpc>
                <a:spcPct val="107000"/>
              </a:lnSpc>
              <a:spcBef>
                <a:spcPts val="0"/>
              </a:spcBef>
              <a:spcAft>
                <a:spcPts val="1200"/>
              </a:spcAft>
              <a:buFont typeface="Courier New" panose="02070309020205020404" pitchFamily="49" charset="0"/>
              <a:buChar char="o"/>
              <a:defRPr/>
            </a:pPr>
            <a:endParaRPr lang="en-US" sz="3200" dirty="0">
              <a:latin typeface="-apple-system"/>
            </a:endParaRPr>
          </a:p>
          <a:p>
            <a:pPr marL="342900" marR="0" indent="-342900">
              <a:lnSpc>
                <a:spcPct val="107000"/>
              </a:lnSpc>
              <a:spcBef>
                <a:spcPts val="0"/>
              </a:spcBef>
              <a:spcAft>
                <a:spcPts val="1200"/>
              </a:spcAft>
              <a:buFont typeface="Courier New" panose="02070309020205020404" pitchFamily="49" charset="0"/>
              <a:buChar char="o"/>
              <a:defRPr/>
            </a:pPr>
            <a:endParaRPr lang="en-US" sz="3200" dirty="0">
              <a:latin typeface="-apple-system"/>
            </a:endParaRPr>
          </a:p>
          <a:p>
            <a:pPr marL="342900" marR="0" indent="-342900">
              <a:lnSpc>
                <a:spcPct val="107000"/>
              </a:lnSpc>
              <a:spcBef>
                <a:spcPts val="0"/>
              </a:spcBef>
              <a:spcAft>
                <a:spcPts val="1200"/>
              </a:spcAft>
              <a:buFont typeface="Courier New" panose="02070309020205020404" pitchFamily="49" charset="0"/>
              <a:buChar char="o"/>
              <a:defRPr/>
            </a:pPr>
            <a:endParaRPr lang="en-US" sz="3200" dirty="0">
              <a:latin typeface="-apple-system"/>
            </a:endParaRPr>
          </a:p>
          <a:p>
            <a:pPr marL="342900" marR="0" indent="-342900">
              <a:lnSpc>
                <a:spcPct val="107000"/>
              </a:lnSpc>
              <a:spcBef>
                <a:spcPts val="0"/>
              </a:spcBef>
              <a:spcAft>
                <a:spcPts val="1200"/>
              </a:spcAft>
              <a:buFont typeface="Courier New" panose="02070309020205020404" pitchFamily="49" charset="0"/>
              <a:buChar char="o"/>
              <a:defRPr/>
            </a:pPr>
            <a:r>
              <a:rPr lang="en-US" sz="3200" dirty="0">
                <a:latin typeface="-apple-system"/>
              </a:rPr>
              <a:t>These graphics will be shared in SharePoint: </a:t>
            </a:r>
            <a:r>
              <a:rPr lang="en-US" sz="3200" dirty="0">
                <a:latin typeface="-apple-system"/>
                <a:hlinkClick r:id="rId2">
                  <a:extLst>
                    <a:ext uri="{A12FA001-AC4F-418D-AE19-62706E023703}">
                      <ahyp:hlinkClr xmlns:ahyp="http://schemas.microsoft.com/office/drawing/2018/hyperlinkcolor" val="tx"/>
                    </a:ext>
                  </a:extLst>
                </a:hlinkClick>
              </a:rPr>
              <a:t>CMS Custom Graphics</a:t>
            </a:r>
            <a:endParaRPr lang="en-US" sz="3200" dirty="0">
              <a:latin typeface="-apple-system"/>
            </a:endParaRPr>
          </a:p>
          <a:p>
            <a:pPr marL="342900" indent="-342900">
              <a:spcAft>
                <a:spcPts val="1200"/>
              </a:spcAft>
              <a:buFont typeface="Courier New" panose="02070309020205020404" pitchFamily="49" charset="0"/>
              <a:buChar char="o"/>
              <a:defRPr/>
            </a:pPr>
            <a:endParaRPr lang="en-US" sz="3200" b="0" i="0" dirty="0">
              <a:effectLst/>
              <a:latin typeface="-apple-system"/>
            </a:endParaRP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pic>
        <p:nvPicPr>
          <p:cNvPr id="10" name="Picture 2" descr="image001.png">
            <a:extLst>
              <a:ext uri="{FF2B5EF4-FFF2-40B4-BE49-F238E27FC236}">
                <a16:creationId xmlns:a16="http://schemas.microsoft.com/office/drawing/2014/main" id="{F13BB367-5FD9-472B-BFA2-19035682AE1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238133" y="3049472"/>
            <a:ext cx="3715734" cy="20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9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663487"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Approved Graphics for DMS Messages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663487" y="1019848"/>
            <a:ext cx="9950581" cy="3354765"/>
          </a:xfrm>
          <a:prstGeom prst="rect">
            <a:avLst/>
          </a:prstGeom>
          <a:noFill/>
        </p:spPr>
        <p:txBody>
          <a:bodyPr wrap="square" rtlCol="0">
            <a:spAutoFit/>
          </a:bodyPr>
          <a:lstStyle/>
          <a:p>
            <a:pPr marL="342900" indent="-342900">
              <a:spcAft>
                <a:spcPts val="1200"/>
              </a:spcAft>
              <a:buFont typeface="Courier New" panose="02070309020205020404" pitchFamily="49" charset="0"/>
              <a:buChar char="o"/>
              <a:defRPr/>
            </a:pPr>
            <a:r>
              <a:rPr lang="en-US" sz="3200" b="0" i="0" dirty="0">
                <a:effectLst/>
                <a:latin typeface="-apple-system"/>
              </a:rPr>
              <a:t>A spreadsheet will be created and shared in SharePoint that will list all previously submitted custom messages along with the outcome.</a:t>
            </a:r>
          </a:p>
          <a:p>
            <a:pPr marL="342900" indent="-342900">
              <a:spcAft>
                <a:spcPts val="1200"/>
              </a:spcAft>
              <a:buFont typeface="Courier New" panose="02070309020205020404" pitchFamily="49" charset="0"/>
              <a:buChar char="o"/>
              <a:defRPr/>
            </a:pPr>
            <a:r>
              <a:rPr lang="en-US" sz="3200" b="0" i="0" dirty="0">
                <a:effectLst/>
                <a:latin typeface="-apple-system"/>
              </a:rPr>
              <a:t>All other custom graphics must be approved by Central Office Traffic Ops before use.</a:t>
            </a:r>
          </a:p>
          <a:p>
            <a:pPr marL="342900" indent="-342900">
              <a:spcAft>
                <a:spcPts val="1200"/>
              </a:spcAft>
              <a:buFont typeface="Courier New" panose="02070309020205020404" pitchFamily="49" charset="0"/>
              <a:buChar char="o"/>
              <a:defRPr/>
            </a:pPr>
            <a:r>
              <a:rPr lang="en-US" sz="3200" b="0" i="0" dirty="0">
                <a:effectLst/>
                <a:latin typeface="-apple-system"/>
              </a:rPr>
              <a:t>Standard MUTCD graphics and messages are acceptable.</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278868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663487"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Examples of Standard DMS Messages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pic>
        <p:nvPicPr>
          <p:cNvPr id="10" name="Picture 9" descr="A screenshot of a computer&#10;&#10;Description automatically generated with medium confidence">
            <a:extLst>
              <a:ext uri="{FF2B5EF4-FFF2-40B4-BE49-F238E27FC236}">
                <a16:creationId xmlns:a16="http://schemas.microsoft.com/office/drawing/2014/main" id="{E9017D3E-9396-4E82-BAC0-A0883F9FFC3C}"/>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12362" y="866270"/>
            <a:ext cx="6204010" cy="5362889"/>
          </a:xfrm>
          <a:prstGeom prst="rect">
            <a:avLst/>
          </a:prstGeom>
          <a:noFill/>
          <a:ln>
            <a:noFill/>
          </a:ln>
        </p:spPr>
      </p:pic>
    </p:spTree>
    <p:extLst>
      <p:ext uri="{BB962C8B-B14F-4D97-AF65-F5344CB8AC3E}">
        <p14:creationId xmlns:p14="http://schemas.microsoft.com/office/powerpoint/2010/main" val="279408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663487"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Examples of Standard DMS Messages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pic>
        <p:nvPicPr>
          <p:cNvPr id="8" name="Picture 7" descr="A screenshot of a computer&#10;&#10;Description automatically generated with low confidence">
            <a:extLst>
              <a:ext uri="{FF2B5EF4-FFF2-40B4-BE49-F238E27FC236}">
                <a16:creationId xmlns:a16="http://schemas.microsoft.com/office/drawing/2014/main" id="{F826B1DA-8375-4D14-BAD4-E208E6810705}"/>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06888" y="891689"/>
            <a:ext cx="6614957" cy="5309634"/>
          </a:xfrm>
          <a:prstGeom prst="rect">
            <a:avLst/>
          </a:prstGeom>
          <a:noFill/>
          <a:ln>
            <a:noFill/>
          </a:ln>
        </p:spPr>
      </p:pic>
    </p:spTree>
    <p:extLst>
      <p:ext uri="{BB962C8B-B14F-4D97-AF65-F5344CB8AC3E}">
        <p14:creationId xmlns:p14="http://schemas.microsoft.com/office/powerpoint/2010/main" val="3031555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663487"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Non-Standard DMS Messaging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663486" y="1197978"/>
            <a:ext cx="10259339" cy="4247317"/>
          </a:xfrm>
          <a:prstGeom prst="rect">
            <a:avLst/>
          </a:prstGeom>
          <a:noFill/>
        </p:spPr>
        <p:txBody>
          <a:bodyPr wrap="square" rtlCol="0">
            <a:spAutoFit/>
          </a:bodyPr>
          <a:lstStyle/>
          <a:p>
            <a:pPr marL="342900" marR="0" indent="-342900">
              <a:spcBef>
                <a:spcPts val="0"/>
              </a:spcBef>
              <a:spcAft>
                <a:spcPts val="1200"/>
              </a:spcAft>
              <a:buFont typeface="Courier New" panose="02070309020205020404" pitchFamily="49" charset="0"/>
              <a:buChar char="o"/>
              <a:defRPr/>
            </a:pPr>
            <a:r>
              <a:rPr lang="en-US" sz="3200" dirty="0"/>
              <a:t>The RTMC states:</a:t>
            </a:r>
          </a:p>
          <a:p>
            <a:pPr lvl="1">
              <a:spcAft>
                <a:spcPts val="1200"/>
              </a:spcAft>
              <a:defRPr/>
            </a:pPr>
            <a:r>
              <a:rPr lang="en-US" sz="2800" i="1" dirty="0"/>
              <a:t>“The use of graphics, symbols, and colors on DMSs are permitted only if the DMS can replicate the appropriate color combinations, lettering style, sign/symbol size consistent with the Manual on Uniform Traffic Control Devices (MUTCD).”</a:t>
            </a:r>
          </a:p>
          <a:p>
            <a:pPr marL="342900" indent="-342900">
              <a:spcAft>
                <a:spcPts val="1200"/>
              </a:spcAft>
              <a:buFont typeface="Courier New" panose="02070309020205020404" pitchFamily="49" charset="0"/>
              <a:buChar char="o"/>
              <a:defRPr/>
            </a:pPr>
            <a:r>
              <a:rPr lang="en-US" sz="3200" dirty="0">
                <a:latin typeface="-apple-system"/>
              </a:rPr>
              <a:t>DMS messages using graphics to replicate MUTCD signs must also be approved by Central Office.</a:t>
            </a:r>
          </a:p>
          <a:p>
            <a:pPr marL="342900" indent="-342900">
              <a:spcAft>
                <a:spcPts val="1200"/>
              </a:spcAft>
              <a:buFont typeface="Courier New" panose="02070309020205020404" pitchFamily="49" charset="0"/>
              <a:buChar char="o"/>
              <a:defRPr/>
            </a:pPr>
            <a:r>
              <a:rPr lang="en-US" sz="3200" dirty="0">
                <a:latin typeface="-apple-system"/>
              </a:rPr>
              <a:t>Lane Control Sign symbols do not have to be approved.</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84177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663487"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MUTCD / FHWA Guidance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663487" y="843152"/>
            <a:ext cx="10425595" cy="5424562"/>
          </a:xfrm>
          <a:prstGeom prst="rect">
            <a:avLst/>
          </a:prstGeom>
          <a:noFill/>
        </p:spPr>
        <p:txBody>
          <a:bodyPr wrap="square" rtlCol="0">
            <a:spAutoFit/>
          </a:bodyPr>
          <a:lstStyle/>
          <a:p>
            <a:pPr>
              <a:spcAft>
                <a:spcPts val="1200"/>
              </a:spcAft>
              <a:defRPr/>
            </a:pPr>
            <a:r>
              <a:rPr lang="en-US" sz="2800" b="0" i="0" dirty="0">
                <a:solidFill>
                  <a:srgbClr val="000000"/>
                </a:solidFill>
                <a:effectLst/>
                <a:latin typeface="verdana" panose="020B0604030504040204" pitchFamily="34" charset="0"/>
              </a:rPr>
              <a:t>Official Ruling No. 2(09)-174 (I) — Uses of and Nonstandard Syntax on Changeable Message Signs</a:t>
            </a:r>
          </a:p>
          <a:p>
            <a:pPr>
              <a:spcAft>
                <a:spcPts val="1200"/>
              </a:spcAft>
              <a:defRPr/>
            </a:pPr>
            <a:r>
              <a:rPr lang="en-US" sz="1650" b="0" i="0" u="sng" dirty="0">
                <a:solidFill>
                  <a:srgbClr val="000000"/>
                </a:solidFill>
                <a:effectLst/>
                <a:latin typeface="verdana" panose="020B0604030504040204" pitchFamily="34" charset="0"/>
              </a:rPr>
              <a:t>Basic Message Development</a:t>
            </a:r>
            <a:br>
              <a:rPr lang="en-US" sz="1650" b="0" i="0" dirty="0">
                <a:solidFill>
                  <a:srgbClr val="000000"/>
                </a:solidFill>
                <a:effectLst/>
                <a:latin typeface="verdana" panose="020B0604030504040204" pitchFamily="34" charset="0"/>
              </a:rPr>
            </a:br>
            <a:r>
              <a:rPr lang="en-US" sz="1650" b="0" i="0" dirty="0">
                <a:solidFill>
                  <a:srgbClr val="000000"/>
                </a:solidFill>
                <a:effectLst/>
                <a:latin typeface="verdana" panose="020B0604030504040204" pitchFamily="34" charset="0"/>
              </a:rPr>
              <a:t>Many of the current generation of electronic-display CMS have significant technological advancements when compared with their predecessors.  </a:t>
            </a:r>
            <a:r>
              <a:rPr lang="en-US" sz="1650" b="1" i="0" dirty="0">
                <a:solidFill>
                  <a:srgbClr val="000000"/>
                </a:solidFill>
                <a:effectLst/>
                <a:highlight>
                  <a:srgbClr val="FFFF00"/>
                </a:highlight>
                <a:latin typeface="verdana" panose="020B0604030504040204" pitchFamily="34" charset="0"/>
              </a:rPr>
              <a:t>Their high-resolution, full-color display capabilities have improved representation of sign lettering and allow the accurate depiction of route shields, symbols, and other features commonly used on static signs.  While these capabilities are quite enabling, their overuse can result in overly complex or superfluous</a:t>
            </a:r>
            <a:r>
              <a:rPr lang="en-US" sz="1650" b="0" i="0" dirty="0">
                <a:solidFill>
                  <a:srgbClr val="000000"/>
                </a:solidFill>
                <a:effectLst/>
                <a:highlight>
                  <a:srgbClr val="FFFF00"/>
                </a:highlight>
                <a:latin typeface="verdana" panose="020B0604030504040204" pitchFamily="34" charset="0"/>
              </a:rPr>
              <a:t> messages.</a:t>
            </a:r>
            <a:r>
              <a:rPr lang="en-US" sz="1650" b="0" i="0" dirty="0">
                <a:solidFill>
                  <a:srgbClr val="000000"/>
                </a:solidFill>
                <a:effectLst/>
                <a:latin typeface="verdana" panose="020B0604030504040204" pitchFamily="34" charset="0"/>
              </a:rPr>
              <a:t>  Accordingly, it is essential that detailed messages developed for CMS adhere to the same principles used for static, non-changeable sign legends to the extent practicable.  For example, displaying an image of a Speed Limit sign with a redundant word legend placed next to it within the CMS display confronts the observer with what appears to be multiple messages when, in fact, they convey the same message.  Similarly, displaying the Slippery When Wet symbol sign adjacent to a word message that advises motorists of slippery roadway conditions also imposes an unnecessary informational load on observers.  </a:t>
            </a:r>
            <a:r>
              <a:rPr lang="en-US" sz="1650" b="1" i="0" dirty="0">
                <a:solidFill>
                  <a:srgbClr val="000000"/>
                </a:solidFill>
                <a:effectLst/>
                <a:highlight>
                  <a:srgbClr val="FFFF00"/>
                </a:highlight>
                <a:latin typeface="verdana" panose="020B0604030504040204" pitchFamily="34" charset="0"/>
              </a:rPr>
              <a:t>This effect of a duplicative sign and message within the same sign display is merely a product of the advanced capabilities of the CMS rather than actual need or improved effectiveness.  </a:t>
            </a:r>
            <a:r>
              <a:rPr lang="en-US" sz="1650" b="0" i="0" dirty="0">
                <a:solidFill>
                  <a:srgbClr val="000000"/>
                </a:solidFill>
                <a:effectLst/>
                <a:latin typeface="verdana" panose="020B0604030504040204" pitchFamily="34" charset="0"/>
              </a:rPr>
              <a:t>The advanced functionality of newer CMS should be used only to improve legibility and comprehension of the sign message to convey a clear, simple meaning.</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206165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ooter Placeholder 4">
            <a:extLst>
              <a:ext uri="{FF2B5EF4-FFF2-40B4-BE49-F238E27FC236}">
                <a16:creationId xmlns:a16="http://schemas.microsoft.com/office/drawing/2014/main" id="{A84CE624-B6C6-4A75-94BF-078BC716C5AB}"/>
              </a:ext>
            </a:extLst>
          </p:cNvPr>
          <p:cNvSpPr>
            <a:spLocks noGrp="1"/>
          </p:cNvSpPr>
          <p:nvPr>
            <p:ph type="ftr" sz="quarter" idx="11"/>
          </p:nvPr>
        </p:nvSpPr>
        <p:spPr>
          <a:xfrm>
            <a:off x="2408156" y="6185179"/>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3EFC9D1E-985C-4F8C-9438-1A1C1335CF62}"/>
              </a:ext>
            </a:extLst>
          </p:cNvPr>
          <p:cNvSpPr txBox="1">
            <a:spLocks/>
          </p:cNvSpPr>
          <p:nvPr/>
        </p:nvSpPr>
        <p:spPr>
          <a:xfrm>
            <a:off x="11104256" y="6337579"/>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E8953E5F-99D1-4736-AF94-C3BC5AD9140F}"/>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
        <p:nvSpPr>
          <p:cNvPr id="9" name="Title 1">
            <a:extLst>
              <a:ext uri="{FF2B5EF4-FFF2-40B4-BE49-F238E27FC236}">
                <a16:creationId xmlns:a16="http://schemas.microsoft.com/office/drawing/2014/main" id="{F5DDBF72-1CD4-4B96-9828-669C3155AC2A}"/>
              </a:ext>
            </a:extLst>
          </p:cNvPr>
          <p:cNvSpPr txBox="1">
            <a:spLocks/>
          </p:cNvSpPr>
          <p:nvPr/>
        </p:nvSpPr>
        <p:spPr>
          <a:xfrm>
            <a:off x="1484310" y="841044"/>
            <a:ext cx="10018713" cy="549653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solidFill>
                <a:prstClr val="black"/>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COMMENTS?</a:t>
            </a:r>
          </a:p>
        </p:txBody>
      </p:sp>
    </p:spTree>
    <p:extLst>
      <p:ext uri="{BB962C8B-B14F-4D97-AF65-F5344CB8AC3E}">
        <p14:creationId xmlns:p14="http://schemas.microsoft.com/office/powerpoint/2010/main" val="132286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ooter Placeholder 4">
            <a:extLst>
              <a:ext uri="{FF2B5EF4-FFF2-40B4-BE49-F238E27FC236}">
                <a16:creationId xmlns:a16="http://schemas.microsoft.com/office/drawing/2014/main" id="{A84CE624-B6C6-4A75-94BF-078BC716C5AB}"/>
              </a:ext>
            </a:extLst>
          </p:cNvPr>
          <p:cNvSpPr>
            <a:spLocks noGrp="1"/>
          </p:cNvSpPr>
          <p:nvPr>
            <p:ph type="ftr" sz="quarter" idx="11"/>
          </p:nvPr>
        </p:nvSpPr>
        <p:spPr>
          <a:xfrm>
            <a:off x="2408156" y="6185179"/>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3EFC9D1E-985C-4F8C-9438-1A1C1335CF62}"/>
              </a:ext>
            </a:extLst>
          </p:cNvPr>
          <p:cNvSpPr txBox="1">
            <a:spLocks/>
          </p:cNvSpPr>
          <p:nvPr/>
        </p:nvSpPr>
        <p:spPr>
          <a:xfrm>
            <a:off x="11104256" y="6337579"/>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E8953E5F-99D1-4736-AF94-C3BC5AD9140F}"/>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
        <p:nvSpPr>
          <p:cNvPr id="9" name="Title 1">
            <a:extLst>
              <a:ext uri="{FF2B5EF4-FFF2-40B4-BE49-F238E27FC236}">
                <a16:creationId xmlns:a16="http://schemas.microsoft.com/office/drawing/2014/main" id="{F5DDBF72-1CD4-4B96-9828-669C3155AC2A}"/>
              </a:ext>
            </a:extLst>
          </p:cNvPr>
          <p:cNvSpPr txBox="1">
            <a:spLocks/>
          </p:cNvSpPr>
          <p:nvPr/>
        </p:nvSpPr>
        <p:spPr>
          <a:xfrm>
            <a:off x="1484310" y="841044"/>
            <a:ext cx="10018713" cy="549653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ANNOUNCEMENTS?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solidFill>
                <a:prstClr val="black"/>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solidFill>
                <a:prstClr val="black"/>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COMMENTS?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ADJOURN.</a:t>
            </a:r>
          </a:p>
        </p:txBody>
      </p:sp>
    </p:spTree>
    <p:extLst>
      <p:ext uri="{BB962C8B-B14F-4D97-AF65-F5344CB8AC3E}">
        <p14:creationId xmlns:p14="http://schemas.microsoft.com/office/powerpoint/2010/main" val="53838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686847" y="1335170"/>
            <a:ext cx="10038365" cy="3222156"/>
          </a:xfrm>
        </p:spPr>
        <p:txBody>
          <a:bodyPr>
            <a:normAutofit/>
          </a:bodyPr>
          <a:lstStyle/>
          <a:p>
            <a:r>
              <a:rPr lang="en-US" sz="5400" dirty="0"/>
              <a:t>SG-6413 – Ingest workzone data from one.network</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a:xfrm>
            <a:off x="4593198" y="4450728"/>
            <a:ext cx="6987645" cy="1388534"/>
          </a:xfrm>
        </p:spPr>
        <p:txBody>
          <a:bodyPr>
            <a:normAutofit fontScale="92500" lnSpcReduction="20000"/>
          </a:bodyPr>
          <a:lstStyle/>
          <a:p>
            <a:endParaRPr lang="en-US" dirty="0"/>
          </a:p>
          <a:p>
            <a:endParaRPr lang="en-US" dirty="0"/>
          </a:p>
          <a:p>
            <a:r>
              <a:rPr lang="en-US" dirty="0"/>
              <a:t>Tucker Brown</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141688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663487"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Enhancement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663486" y="1348800"/>
            <a:ext cx="10528513" cy="3600986"/>
          </a:xfrm>
          <a:prstGeom prst="rect">
            <a:avLst/>
          </a:prstGeom>
          <a:noFill/>
        </p:spPr>
        <p:txBody>
          <a:bodyPr wrap="square" rtlCol="0">
            <a:spAutoFit/>
          </a:bodyPr>
          <a:lstStyle/>
          <a:p>
            <a:pPr marL="342900" indent="-342900">
              <a:spcAft>
                <a:spcPts val="1200"/>
              </a:spcAft>
              <a:buFont typeface="Courier New" panose="02070309020205020404" pitchFamily="49" charset="0"/>
              <a:buChar char="o"/>
              <a:defRPr/>
            </a:pPr>
            <a:r>
              <a:rPr lang="en-US" sz="3200" b="0" i="0" dirty="0">
                <a:effectLst/>
                <a:latin typeface="-apple-system"/>
              </a:rPr>
              <a:t>A request has been made to ingest one.network data.</a:t>
            </a:r>
          </a:p>
          <a:p>
            <a:pPr marL="342900" indent="-342900">
              <a:buFont typeface="Courier New" panose="02070309020205020404" pitchFamily="49" charset="0"/>
              <a:buChar char="o"/>
              <a:defRPr/>
            </a:pPr>
            <a:r>
              <a:rPr lang="en-US" sz="3200" dirty="0">
                <a:latin typeface="-apple-system"/>
              </a:rPr>
              <a:t>This would be a new IDS driver source</a:t>
            </a:r>
          </a:p>
          <a:p>
            <a:pPr marL="914400" lvl="1" indent="-457200">
              <a:buFont typeface="Wingdings" panose="05000000000000000000" pitchFamily="2" charset="2"/>
              <a:buChar char="§"/>
              <a:defRPr/>
            </a:pPr>
            <a:r>
              <a:rPr lang="en-US" sz="2800" dirty="0">
                <a:latin typeface="-apple-system"/>
              </a:rPr>
              <a:t>Work zone and closure data</a:t>
            </a:r>
          </a:p>
          <a:p>
            <a:pPr marL="914400" lvl="1" indent="-457200">
              <a:buFont typeface="Wingdings" panose="05000000000000000000" pitchFamily="2" charset="2"/>
              <a:buChar char="§"/>
              <a:defRPr/>
            </a:pPr>
            <a:r>
              <a:rPr lang="en-US" sz="2800" dirty="0">
                <a:latin typeface="-apple-system"/>
              </a:rPr>
              <a:t>Line based alert would be sent to the map</a:t>
            </a:r>
          </a:p>
          <a:p>
            <a:pPr marL="914400" lvl="1" indent="-457200">
              <a:buFont typeface="Wingdings" panose="05000000000000000000" pitchFamily="2" charset="2"/>
              <a:buChar char="§"/>
              <a:defRPr/>
            </a:pPr>
            <a:r>
              <a:rPr lang="en-US" sz="2800" dirty="0">
                <a:latin typeface="-apple-system"/>
              </a:rPr>
              <a:t>Alert would contain the information available from one.network</a:t>
            </a:r>
          </a:p>
          <a:p>
            <a:pPr marL="914400" lvl="1" indent="-457200">
              <a:buFont typeface="Wingdings" panose="05000000000000000000" pitchFamily="2" charset="2"/>
              <a:buChar char="§"/>
              <a:defRPr/>
            </a:pPr>
            <a:r>
              <a:rPr lang="en-US" sz="2800" dirty="0">
                <a:latin typeface="-apple-system"/>
              </a:rPr>
              <a:t>Standard alert handling options would be available</a:t>
            </a:r>
          </a:p>
          <a:p>
            <a:pPr marL="342900" lvl="1" indent="-342900">
              <a:spcBef>
                <a:spcPts val="1200"/>
              </a:spcBef>
              <a:spcAft>
                <a:spcPts val="1200"/>
              </a:spcAft>
              <a:buFont typeface="Courier New" panose="02070309020205020404" pitchFamily="49" charset="0"/>
              <a:buChar char="o"/>
              <a:defRPr/>
            </a:pPr>
            <a:r>
              <a:rPr lang="en-US" sz="3200" dirty="0">
                <a:latin typeface="-apple-system"/>
              </a:rPr>
              <a:t>This would be in Phase 1.</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35205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663487"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Enhancement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663487" y="1348800"/>
            <a:ext cx="9799982" cy="4493538"/>
          </a:xfrm>
          <a:prstGeom prst="rect">
            <a:avLst/>
          </a:prstGeom>
          <a:noFill/>
        </p:spPr>
        <p:txBody>
          <a:bodyPr wrap="square" rtlCol="0">
            <a:spAutoFit/>
          </a:bodyPr>
          <a:lstStyle/>
          <a:p>
            <a:pPr marL="342900" indent="-342900">
              <a:spcAft>
                <a:spcPts val="1200"/>
              </a:spcAft>
              <a:buFont typeface="Courier New" panose="02070309020205020404" pitchFamily="49" charset="0"/>
              <a:buChar char="o"/>
              <a:defRPr/>
            </a:pPr>
            <a:r>
              <a:rPr lang="en-US" sz="3200" b="0" i="0" dirty="0">
                <a:effectLst/>
                <a:latin typeface="-apple-system"/>
              </a:rPr>
              <a:t>Real-time lane status information will also be available from one.network.</a:t>
            </a:r>
          </a:p>
          <a:p>
            <a:pPr marL="342900" indent="-342900">
              <a:spcAft>
                <a:spcPts val="1200"/>
              </a:spcAft>
              <a:buFont typeface="Courier New" panose="02070309020205020404" pitchFamily="49" charset="0"/>
              <a:buChar char="o"/>
              <a:defRPr/>
            </a:pPr>
            <a:r>
              <a:rPr lang="en-US" sz="3200" dirty="0">
                <a:latin typeface="-apple-system"/>
              </a:rPr>
              <a:t>This could be a Phase 2 enhancement.</a:t>
            </a:r>
          </a:p>
          <a:p>
            <a:pPr marL="342900" indent="-342900">
              <a:spcAft>
                <a:spcPts val="1200"/>
              </a:spcAft>
              <a:buFont typeface="Courier New" panose="02070309020205020404" pitchFamily="49" charset="0"/>
              <a:buChar char="o"/>
              <a:defRPr/>
            </a:pPr>
            <a:r>
              <a:rPr lang="en-US" sz="3200" dirty="0">
                <a:latin typeface="-apple-system"/>
              </a:rPr>
              <a:t>Would need further discussion on how this information could be ingested by SunGuide, and how it would be used by RTMC Operations.</a:t>
            </a:r>
          </a:p>
          <a:p>
            <a:pPr marL="342900" indent="-342900">
              <a:spcAft>
                <a:spcPts val="1200"/>
              </a:spcAft>
              <a:buFont typeface="Courier New" panose="02070309020205020404" pitchFamily="49" charset="0"/>
              <a:buChar char="o"/>
              <a:defRPr/>
            </a:pPr>
            <a:r>
              <a:rPr lang="en-US" sz="3200" b="1" dirty="0">
                <a:solidFill>
                  <a:srgbClr val="FF0000"/>
                </a:solidFill>
                <a:latin typeface="-apple-system"/>
              </a:rPr>
              <a:t>What are your initial thoughts on the use of real-time lane status information?</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204209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ooter Placeholder 4">
            <a:extLst>
              <a:ext uri="{FF2B5EF4-FFF2-40B4-BE49-F238E27FC236}">
                <a16:creationId xmlns:a16="http://schemas.microsoft.com/office/drawing/2014/main" id="{A84CE624-B6C6-4A75-94BF-078BC716C5AB}"/>
              </a:ext>
            </a:extLst>
          </p:cNvPr>
          <p:cNvSpPr>
            <a:spLocks noGrp="1"/>
          </p:cNvSpPr>
          <p:nvPr>
            <p:ph type="ftr" sz="quarter" idx="11"/>
          </p:nvPr>
        </p:nvSpPr>
        <p:spPr>
          <a:xfrm>
            <a:off x="2408156" y="6185179"/>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3EFC9D1E-985C-4F8C-9438-1A1C1335CF62}"/>
              </a:ext>
            </a:extLst>
          </p:cNvPr>
          <p:cNvSpPr txBox="1">
            <a:spLocks/>
          </p:cNvSpPr>
          <p:nvPr/>
        </p:nvSpPr>
        <p:spPr>
          <a:xfrm>
            <a:off x="11104256" y="6337579"/>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E8953E5F-99D1-4736-AF94-C3BC5AD9140F}"/>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
        <p:nvSpPr>
          <p:cNvPr id="9" name="Title 1">
            <a:extLst>
              <a:ext uri="{FF2B5EF4-FFF2-40B4-BE49-F238E27FC236}">
                <a16:creationId xmlns:a16="http://schemas.microsoft.com/office/drawing/2014/main" id="{F5DDBF72-1CD4-4B96-9828-669C3155AC2A}"/>
              </a:ext>
            </a:extLst>
          </p:cNvPr>
          <p:cNvSpPr txBox="1">
            <a:spLocks/>
          </p:cNvSpPr>
          <p:nvPr/>
        </p:nvSpPr>
        <p:spPr>
          <a:xfrm>
            <a:off x="1484310" y="841044"/>
            <a:ext cx="10018713" cy="549653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solidFill>
                <a:prstClr val="black"/>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COMMENTS?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solidFill>
                <a:prstClr val="black"/>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SUPPORT?</a:t>
            </a:r>
          </a:p>
        </p:txBody>
      </p:sp>
    </p:spTree>
    <p:extLst>
      <p:ext uri="{BB962C8B-B14F-4D97-AF65-F5344CB8AC3E}">
        <p14:creationId xmlns:p14="http://schemas.microsoft.com/office/powerpoint/2010/main" val="186998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464657" y="1473199"/>
            <a:ext cx="10038365" cy="2616199"/>
          </a:xfrm>
        </p:spPr>
        <p:txBody>
          <a:bodyPr>
            <a:normAutofit fontScale="90000"/>
          </a:bodyPr>
          <a:lstStyle/>
          <a:p>
            <a:br>
              <a:rPr lang="en-US" sz="5400" dirty="0"/>
            </a:br>
            <a:r>
              <a:rPr lang="en-US" sz="5400" b="1" dirty="0">
                <a:solidFill>
                  <a:srgbClr val="FF0000"/>
                </a:solidFill>
              </a:rPr>
              <a:t>Revisiting:</a:t>
            </a:r>
            <a:br>
              <a:rPr lang="en-US" sz="5400" b="1" dirty="0">
                <a:solidFill>
                  <a:srgbClr val="FF0000"/>
                </a:solidFill>
              </a:rPr>
            </a:br>
            <a:r>
              <a:rPr lang="en-US" sz="5400" dirty="0"/>
              <a:t>SG-6087 - Collect additional data related to RR-involving incidents</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p:txBody>
          <a:bodyPr>
            <a:normAutofit fontScale="92500" lnSpcReduction="20000"/>
          </a:bodyPr>
          <a:lstStyle/>
          <a:p>
            <a:endParaRPr lang="en-US" dirty="0"/>
          </a:p>
          <a:p>
            <a:endParaRPr lang="en-US" dirty="0"/>
          </a:p>
          <a:p>
            <a:r>
              <a:rPr lang="en-US" dirty="0"/>
              <a:t>Tucker Brown</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257955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sp>
        <p:nvSpPr>
          <p:cNvPr id="8" name="TextBox 7">
            <a:extLst>
              <a:ext uri="{FF2B5EF4-FFF2-40B4-BE49-F238E27FC236}">
                <a16:creationId xmlns:a16="http://schemas.microsoft.com/office/drawing/2014/main" id="{D3169DF3-675A-445A-A1B4-04B2224FCAF5}"/>
              </a:ext>
            </a:extLst>
          </p:cNvPr>
          <p:cNvSpPr txBox="1"/>
          <p:nvPr/>
        </p:nvSpPr>
        <p:spPr>
          <a:xfrm>
            <a:off x="1495951" y="1208550"/>
            <a:ext cx="10007072" cy="5509200"/>
          </a:xfrm>
          <a:prstGeom prst="rect">
            <a:avLst/>
          </a:prstGeom>
          <a:noFill/>
        </p:spPr>
        <p:txBody>
          <a:bodyPr wrap="square" rtlCol="0">
            <a:spAutoFit/>
          </a:bodyPr>
          <a:lstStyle/>
          <a:p>
            <a:pPr marL="342900" lvl="1" indent="-342900">
              <a:spcAft>
                <a:spcPts val="1200"/>
              </a:spcAft>
              <a:buFont typeface="Courier New" panose="02070309020205020404" pitchFamily="49" charset="0"/>
              <a:buChar char="o"/>
              <a:defRPr/>
            </a:pPr>
            <a:r>
              <a:rPr lang="en-US" sz="3200" dirty="0"/>
              <a:t>Presented and approved at the 12/2/2021 SSUG Meeting.</a:t>
            </a:r>
          </a:p>
          <a:p>
            <a:pPr marL="342900" lvl="1" indent="-342900">
              <a:spcAft>
                <a:spcPts val="1200"/>
              </a:spcAft>
              <a:buFont typeface="Courier New" panose="02070309020205020404" pitchFamily="49" charset="0"/>
              <a:buChar char="o"/>
              <a:defRPr/>
            </a:pPr>
            <a:r>
              <a:rPr lang="en-US" sz="3200" dirty="0"/>
              <a:t>Presented at the 12/13/2021 ITS Working Group Meeting.</a:t>
            </a:r>
          </a:p>
          <a:p>
            <a:pPr marL="342900" lvl="1" indent="-342900">
              <a:spcAft>
                <a:spcPts val="1200"/>
              </a:spcAft>
              <a:buFont typeface="Courier New" panose="02070309020205020404" pitchFamily="49" charset="0"/>
              <a:buChar char="o"/>
              <a:defRPr/>
            </a:pPr>
            <a:r>
              <a:rPr lang="en-US" sz="3200" dirty="0"/>
              <a:t>There is a need to collect additional information if the event involves a RR being injured or the RR vehicle being involved in the incident.</a:t>
            </a:r>
          </a:p>
          <a:p>
            <a:pPr marL="342900" lvl="1" indent="-342900">
              <a:spcAft>
                <a:spcPts val="1200"/>
              </a:spcAft>
              <a:buFont typeface="Courier New" panose="02070309020205020404" pitchFamily="49" charset="0"/>
              <a:buChar char="o"/>
              <a:defRPr/>
            </a:pPr>
            <a:r>
              <a:rPr lang="en-US" sz="3200" dirty="0"/>
              <a:t>The data would be collected by the operations staff, and could also be audited after the event is closed.</a:t>
            </a:r>
          </a:p>
          <a:p>
            <a:pPr marL="800100" lvl="1" indent="-342900">
              <a:buFont typeface="Courier New" panose="02070309020205020404" pitchFamily="49" charset="0"/>
              <a:buChar char="o"/>
              <a:defRPr/>
            </a:pPr>
            <a:endParaRPr lang="en-US" sz="2400" dirty="0"/>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spTree>
    <p:extLst>
      <p:ext uri="{BB962C8B-B14F-4D97-AF65-F5344CB8AC3E}">
        <p14:creationId xmlns:p14="http://schemas.microsoft.com/office/powerpoint/2010/main" val="72927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sp>
        <p:nvSpPr>
          <p:cNvPr id="8" name="TextBox 7">
            <a:extLst>
              <a:ext uri="{FF2B5EF4-FFF2-40B4-BE49-F238E27FC236}">
                <a16:creationId xmlns:a16="http://schemas.microsoft.com/office/drawing/2014/main" id="{D3169DF3-675A-445A-A1B4-04B2224FCAF5}"/>
              </a:ext>
            </a:extLst>
          </p:cNvPr>
          <p:cNvSpPr txBox="1"/>
          <p:nvPr/>
        </p:nvSpPr>
        <p:spPr>
          <a:xfrm>
            <a:off x="1495951" y="1509752"/>
            <a:ext cx="10007072" cy="584775"/>
          </a:xfrm>
          <a:prstGeom prst="rect">
            <a:avLst/>
          </a:prstGeom>
          <a:noFill/>
        </p:spPr>
        <p:txBody>
          <a:bodyPr wrap="square" rtlCol="0">
            <a:spAutoFit/>
          </a:bodyPr>
          <a:lstStyle/>
          <a:p>
            <a:pPr marL="342900" lvl="1" indent="-342900">
              <a:buFont typeface="Courier New" panose="02070309020205020404" pitchFamily="49" charset="0"/>
              <a:buChar char="o"/>
              <a:defRPr/>
            </a:pPr>
            <a:r>
              <a:rPr lang="en-US" sz="3200" dirty="0"/>
              <a:t>Potential trigger: New System Attribute</a:t>
            </a: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8/25/2022</a:t>
            </a:r>
          </a:p>
        </p:txBody>
      </p:sp>
      <p:pic>
        <p:nvPicPr>
          <p:cNvPr id="3" name="Picture 2">
            <a:extLst>
              <a:ext uri="{FF2B5EF4-FFF2-40B4-BE49-F238E27FC236}">
                <a16:creationId xmlns:a16="http://schemas.microsoft.com/office/drawing/2014/main" id="{DF2FC4F4-08A7-4E89-A8AE-E3203964549A}"/>
              </a:ext>
            </a:extLst>
          </p:cNvPr>
          <p:cNvPicPr>
            <a:picLocks noChangeAspect="1"/>
          </p:cNvPicPr>
          <p:nvPr/>
        </p:nvPicPr>
        <p:blipFill>
          <a:blip r:embed="rId2"/>
          <a:stretch>
            <a:fillRect/>
          </a:stretch>
        </p:blipFill>
        <p:spPr>
          <a:xfrm>
            <a:off x="-7055" y="2578975"/>
            <a:ext cx="12149406" cy="1427303"/>
          </a:xfrm>
          <a:prstGeom prst="rect">
            <a:avLst/>
          </a:prstGeom>
        </p:spPr>
      </p:pic>
    </p:spTree>
    <p:extLst>
      <p:ext uri="{BB962C8B-B14F-4D97-AF65-F5344CB8AC3E}">
        <p14:creationId xmlns:p14="http://schemas.microsoft.com/office/powerpoint/2010/main" val="1909471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20044</TotalTime>
  <Words>1185</Words>
  <Application>Microsoft Office PowerPoint</Application>
  <PresentationFormat>Widescreen</PresentationFormat>
  <Paragraphs>196</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Parallax</vt:lpstr>
      <vt:lpstr>SunGuide Software  Users Group Meeting</vt:lpstr>
      <vt:lpstr>PowerPoint Presentation</vt:lpstr>
      <vt:lpstr>SG-6413 – Ingest workzone data from one.network</vt:lpstr>
      <vt:lpstr>PowerPoint Presentation</vt:lpstr>
      <vt:lpstr>PowerPoint Presentation</vt:lpstr>
      <vt:lpstr>PowerPoint Presentation</vt:lpstr>
      <vt:lpstr> Revisiting: SG-6087 - Collect additional data related to RR-involving incidents</vt:lpstr>
      <vt:lpstr>PowerPoint Presentation</vt:lpstr>
      <vt:lpstr>PowerPoint Presentation</vt:lpstr>
      <vt:lpstr>PowerPoint Presentation</vt:lpstr>
      <vt:lpstr>PowerPoint Presentation</vt:lpstr>
      <vt:lpstr>PowerPoint Presentation</vt:lpstr>
      <vt:lpstr>Proposed Process for Reporting Events Using SunGuide and ERS</vt:lpstr>
      <vt:lpstr>PowerPoint Presentation</vt:lpstr>
      <vt:lpstr>PowerPoint Presentation</vt:lpstr>
      <vt:lpstr>PowerPoint Presentation</vt:lpstr>
      <vt:lpstr>PowerPoint Presentation</vt:lpstr>
      <vt:lpstr>PowerPoint Presentation</vt:lpstr>
      <vt:lpstr>Follow-Up: Use of Graphics for DMS Messaging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 Board Meeting</dc:title>
  <dc:creator>Moser, Kelli</dc:creator>
  <cp:lastModifiedBy>Carla Holmes</cp:lastModifiedBy>
  <cp:revision>847</cp:revision>
  <cp:lastPrinted>2015-01-14T21:03:00Z</cp:lastPrinted>
  <dcterms:created xsi:type="dcterms:W3CDTF">2014-08-07T17:38:39Z</dcterms:created>
  <dcterms:modified xsi:type="dcterms:W3CDTF">2024-04-04T19:53:22Z</dcterms:modified>
</cp:coreProperties>
</file>