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70" r:id="rId2"/>
    <p:sldId id="575" r:id="rId3"/>
    <p:sldId id="1058" r:id="rId4"/>
    <p:sldId id="1059" r:id="rId5"/>
    <p:sldId id="1061" r:id="rId6"/>
    <p:sldId id="1081" r:id="rId7"/>
    <p:sldId id="1082" r:id="rId8"/>
    <p:sldId id="1077" r:id="rId9"/>
    <p:sldId id="1083" r:id="rId10"/>
    <p:sldId id="1084" r:id="rId11"/>
    <p:sldId id="1086" r:id="rId12"/>
    <p:sldId id="1085" r:id="rId13"/>
    <p:sldId id="1074" r:id="rId14"/>
    <p:sldId id="1078" r:id="rId15"/>
    <p:sldId id="1079" r:id="rId16"/>
    <p:sldId id="1080" r:id="rId17"/>
    <p:sldId id="1089" r:id="rId18"/>
    <p:sldId id="1087" r:id="rId19"/>
    <p:sldId id="1088" r:id="rId20"/>
    <p:sldId id="1439" r:id="rId21"/>
    <p:sldId id="1440" r:id="rId22"/>
    <p:sldId id="284" r:id="rId23"/>
    <p:sldId id="1441" r:id="rId24"/>
    <p:sldId id="1442" r:id="rId25"/>
    <p:sldId id="301" r:id="rId26"/>
    <p:sldId id="1443" r:id="rId27"/>
    <p:sldId id="1015" r:id="rId2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70"/>
            <p14:sldId id="575"/>
            <p14:sldId id="1058"/>
            <p14:sldId id="1059"/>
            <p14:sldId id="1061"/>
            <p14:sldId id="1081"/>
            <p14:sldId id="1082"/>
            <p14:sldId id="1077"/>
            <p14:sldId id="1083"/>
            <p14:sldId id="1084"/>
            <p14:sldId id="1086"/>
            <p14:sldId id="1085"/>
            <p14:sldId id="1074"/>
            <p14:sldId id="1078"/>
            <p14:sldId id="1079"/>
            <p14:sldId id="1080"/>
            <p14:sldId id="1089"/>
            <p14:sldId id="1087"/>
            <p14:sldId id="1088"/>
            <p14:sldId id="1439"/>
            <p14:sldId id="1440"/>
            <p14:sldId id="284"/>
            <p14:sldId id="1441"/>
            <p14:sldId id="1442"/>
            <p14:sldId id="301"/>
            <p14:sldId id="1443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C1323F-DBC2-7928-4D72-BFD92E0121A7}" name="Brown, Tucker" initials="BT" userId="S::Tucker.Brown@datasys.swri.edu::376a8cc3-1ea3-4656-b1c5-49cbe529c2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6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  <p:cmAuthor id="4" name="Brown, Tucker" initials="BT" lastIdx="10" clrIdx="3">
    <p:extLst>
      <p:ext uri="{19B8F6BF-5375-455C-9EA6-DF929625EA0E}">
        <p15:presenceInfo xmlns:p15="http://schemas.microsoft.com/office/powerpoint/2012/main" userId="S::Tucker.Brown@datasys.swri.edu::376a8cc3-1ea3-4656-b1c5-49cbe529c2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3806" autoAdjust="0"/>
  </p:normalViewPr>
  <p:slideViewPr>
    <p:cSldViewPr snapToGrid="0">
      <p:cViewPr varScale="1">
        <p:scale>
          <a:sx n="53" d="100"/>
          <a:sy n="53" d="100"/>
        </p:scale>
        <p:origin x="1124" y="40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2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CF898-6A81-4957-996B-BCDAADFCA9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CF898-6A81-4957-996B-BCDAADFCA98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2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CF898-6A81-4957-996B-BCDAADFCA98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4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9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130" y="2260773"/>
            <a:ext cx="10421655" cy="21761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7200" b="1" dirty="0"/>
              <a:t>SunGuide Software </a:t>
            </a:r>
            <a:br>
              <a:rPr lang="en-US" sz="7200" b="1" dirty="0"/>
            </a:br>
            <a:r>
              <a:rPr lang="en-US" sz="7200" b="1" dirty="0"/>
              <a:t>Users Group Meeting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3774" y="5035137"/>
            <a:ext cx="6987645" cy="848427"/>
          </a:xfrm>
        </p:spPr>
        <p:txBody>
          <a:bodyPr/>
          <a:lstStyle/>
          <a:p>
            <a:r>
              <a:rPr lang="en-US" b="1" i="1" dirty="0"/>
              <a:t>September 21, 2023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0A5E2E-7156-75DD-D294-A3A9B7F608B4}"/>
              </a:ext>
            </a:extLst>
          </p:cNvPr>
          <p:cNvSpPr txBox="1">
            <a:spLocks/>
          </p:cNvSpPr>
          <p:nvPr/>
        </p:nvSpPr>
        <p:spPr>
          <a:xfrm>
            <a:off x="1089764" y="3813047"/>
            <a:ext cx="10421655" cy="1121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</a:pP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324598" y="1043206"/>
            <a:ext cx="104685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CCTV NTCIP driver was re-written in C# for 8.2.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Post 8.2, an issue was noticed where wipers didn’t work unless the device was initially polled to return the functionality was available.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Hotfix 3 reverted to the pre-8.2 behavior that polled all cameras once, even if the configuration was set to not poll, or the Disable PTZ flag is set.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When polling a static camera with no NTCIP comm interface, the initial poll fails and puts the device in Error State.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-apple-system"/>
              </a:rPr>
              <a:t>Video still works, as that comes through a different interface.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183816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en-US" sz="4000" dirty="0">
                <a:latin typeface="-apple-system"/>
              </a:rPr>
              <a:t>Questions for Districts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95737" y="1328175"/>
            <a:ext cx="97317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solidFill>
                  <a:srgbClr val="FF0000"/>
                </a:solidFill>
                <a:latin typeface="-apple-system"/>
              </a:rPr>
              <a:t>Do you have static cameras that don’t have a comm interface?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endParaRPr lang="en-US" sz="1400" b="1" dirty="0">
              <a:solidFill>
                <a:srgbClr val="FF0000"/>
              </a:solidFill>
              <a:latin typeface="-apple-system"/>
            </a:endParaRP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solidFill>
                  <a:srgbClr val="FF0000"/>
                </a:solidFill>
                <a:latin typeface="-apple-system"/>
              </a:rPr>
              <a:t>Do you have static cameras that have a comm interface that may use Zoom/Focus/Iris, but no control?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endParaRPr lang="en-US" sz="1400" b="1" dirty="0">
              <a:solidFill>
                <a:srgbClr val="FF0000"/>
              </a:solidFill>
              <a:latin typeface="-apple-system"/>
            </a:endParaRP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solidFill>
                  <a:srgbClr val="FF0000"/>
                </a:solidFill>
                <a:latin typeface="-apple-system"/>
              </a:rPr>
              <a:t>Should static cameras be polled at all?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102866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4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461630"/>
            <a:ext cx="10038365" cy="2526711"/>
          </a:xfrm>
        </p:spPr>
        <p:txBody>
          <a:bodyPr>
            <a:normAutofit/>
          </a:bodyPr>
          <a:lstStyle/>
          <a:p>
            <a:r>
              <a:rPr lang="en-US" sz="5400" dirty="0"/>
              <a:t>SG-5474 - WWD Performance Measure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Mark Dunthorn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397326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Reports Requested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80467" y="1046066"/>
            <a:ext cx="9731702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Three WWD Event Reports Proposed: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All WWD Events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Only events started from IDS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False Alert Report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0" i="0" dirty="0">
                <a:effectLst/>
                <a:latin typeface="-apple-system"/>
              </a:rPr>
              <a:t>Filter Functionality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effectLst/>
                <a:latin typeface="-apple-system"/>
              </a:rPr>
              <a:t>County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effectLst/>
                <a:latin typeface="-apple-system"/>
              </a:rPr>
              <a:t>Roadway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effectLst/>
                <a:latin typeface="-apple-system"/>
              </a:rPr>
              <a:t>Direction of travel</a:t>
            </a:r>
            <a:endParaRPr lang="en-US" sz="2800" dirty="0">
              <a:latin typeface="-apple-system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74111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Reports Requested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80467" y="1046066"/>
            <a:ext cx="973170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0" i="0" dirty="0">
                <a:effectLst/>
                <a:latin typeface="-apple-system"/>
              </a:rPr>
              <a:t>Detailed Report from Single Ramp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effectLst/>
                <a:latin typeface="-apple-system"/>
              </a:rPr>
              <a:t>Date/Time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effectLst/>
                <a:latin typeface="-apple-system"/>
              </a:rPr>
              <a:t>Event IDs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effectLst/>
                <a:latin typeface="-apple-system"/>
              </a:rPr>
              <a:t>Event Conclusion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0" i="0" dirty="0">
                <a:effectLst/>
                <a:latin typeface="-apple-system"/>
              </a:rPr>
              <a:t>False alarm list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0" i="0" dirty="0">
                <a:effectLst/>
                <a:latin typeface="-apple-system"/>
              </a:rPr>
              <a:t>Date/Time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0" i="0" dirty="0">
                <a:effectLst/>
                <a:latin typeface="-apple-system"/>
              </a:rPr>
              <a:t>False alarm reason</a:t>
            </a:r>
            <a:endParaRPr lang="en-US" sz="2800" dirty="0">
              <a:latin typeface="-apple-system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406564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Options for False Alerts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95737" y="1017345"/>
            <a:ext cx="872891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prstClr val="black"/>
                </a:solidFill>
              </a:rPr>
              <a:t>Add WWD prefix to Incident Detection Subsystem false alert drop down for all events and add unique reasoning.</a:t>
            </a:r>
          </a:p>
          <a:p>
            <a:pPr marL="3429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prstClr val="black"/>
                </a:solidFill>
              </a:rPr>
              <a:t>Customize False alert drop drown that opens only for the Wrong Way Vehicle Alert Subsystem.</a:t>
            </a:r>
            <a:br>
              <a:rPr lang="en-US" sz="3200" dirty="0"/>
            </a:br>
            <a:endParaRPr lang="en-US" sz="3200" b="0" i="0" dirty="0">
              <a:effectLst/>
              <a:latin typeface="-apple-system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240621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Options for False Alerts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F45949B-F5F3-40C5-B8B6-32268C233D0F}"/>
              </a:ext>
            </a:extLst>
          </p:cNvPr>
          <p:cNvSpPr txBox="1">
            <a:spLocks/>
          </p:cNvSpPr>
          <p:nvPr/>
        </p:nvSpPr>
        <p:spPr>
          <a:xfrm>
            <a:off x="1876302" y="1044834"/>
            <a:ext cx="10039586" cy="5284713"/>
          </a:xfrm>
          <a:prstGeom prst="rect">
            <a:avLst/>
          </a:prstGeom>
          <a:noFill/>
        </p:spPr>
        <p:txBody>
          <a:bodyPr vert="horz" lIns="0" tIns="0" rIns="0" bIns="0" numCol="2" rtlCol="0">
            <a:noAutofit/>
          </a:bodyPr>
          <a:lstStyle>
            <a:lvl1pPr marL="228600" indent="-228600" algn="l" defTabSz="914400" rtl="0" eaLnBrk="1" latinLnBrk="0" hangingPunct="1">
              <a:lnSpc>
                <a:spcPts val="2540"/>
              </a:lnSpc>
              <a:spcBef>
                <a:spcPts val="600"/>
              </a:spcBef>
              <a:buClr>
                <a:srgbClr val="000000"/>
              </a:buClr>
              <a:buSzPct val="50000"/>
              <a:buFont typeface=".Hiragino Kaku Gothic Interface W3"/>
              <a:buChar char="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87338" algn="l" defTabSz="914400" rtl="0" eaLnBrk="1" latinLnBrk="0" hangingPunct="1">
              <a:lnSpc>
                <a:spcPts val="24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2013" indent="-227013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9675" indent="-287338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287338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False Alert Reasons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Official Use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(Law, Tow, Road Ranger, Fire, EMS, and Maintenance)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Unauthorized User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(Wrong way- Bicycle or Pedestrian)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Animal 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Communication Drop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Congestion 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Insect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Law Enforcement Traffic Stop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Apparent Cause 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en-US" sz="2400" dirty="0">
              <a:latin typeface="Arial" panose="020B0604020202020204"/>
            </a:endParaRP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Poor Video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Rain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Reflection impact to sensor 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Shadow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Vibration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Maintenance Activity  </a:t>
            </a:r>
          </a:p>
          <a:p>
            <a:pPr marL="574675" marR="0" lvl="1" indent="-2873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Other (fill in blank)</a:t>
            </a:r>
          </a:p>
          <a:p>
            <a:pPr marL="635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1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Options for Event Conclusion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17887" y="1204216"/>
            <a:ext cx="467811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Add Final Review feature for all WWD events that requires reason for event closure.</a:t>
            </a:r>
          </a:p>
          <a:p>
            <a:pPr marL="342900" lvl="1" indent="-34290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Add ability to convert Event to WWD Event to trigger mandatory Final Review.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8E05C5-FCE2-5993-89A3-57B93A269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91" y="1059308"/>
            <a:ext cx="4821372" cy="5331332"/>
          </a:xfrm>
          <a:noFill/>
        </p:spPr>
        <p:txBody>
          <a:bodyPr>
            <a:normAutofit fontScale="92500"/>
          </a:bodyPr>
          <a:lstStyle/>
          <a:p>
            <a:pPr marL="342900" lvl="1" indent="-342900"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500" dirty="0">
                <a:latin typeface="-apple-system"/>
                <a:cs typeface="+mn-cs"/>
              </a:rPr>
              <a:t>Event Conclusion Reasons</a:t>
            </a:r>
          </a:p>
          <a:p>
            <a:pPr lvl="1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Ramp Turn-around</a:t>
            </a:r>
          </a:p>
          <a:p>
            <a:pPr lvl="1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Crash</a:t>
            </a:r>
          </a:p>
          <a:p>
            <a:pPr lvl="2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Mainline</a:t>
            </a:r>
          </a:p>
          <a:p>
            <a:pPr lvl="2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Ramp</a:t>
            </a:r>
          </a:p>
          <a:p>
            <a:pPr lvl="1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3000" dirty="0"/>
              <a:t>Mainline entry non-crash</a:t>
            </a:r>
          </a:p>
          <a:p>
            <a:pPr lvl="2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Self-correct</a:t>
            </a:r>
          </a:p>
          <a:p>
            <a:pPr lvl="2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Vehicle intercept</a:t>
            </a:r>
          </a:p>
          <a:p>
            <a:pPr lvl="2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WWD detected but not found</a:t>
            </a:r>
          </a:p>
          <a:p>
            <a:pPr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(Needed for Event performance measures.)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735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354529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3CA17-C645-4E83-82A8-2B73958F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61" y="4286357"/>
            <a:ext cx="755969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784" y="1683691"/>
            <a:ext cx="11068216" cy="329154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FYI: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/>
              <a:t>SunGuide Alert Viewer</a:t>
            </a:r>
            <a:br>
              <a:rPr lang="en-US" sz="5400" dirty="0"/>
            </a:br>
            <a:r>
              <a:rPr lang="en-US" sz="4400" dirty="0"/>
              <a:t>(SG-6050 FTE External Integrated </a:t>
            </a:r>
            <a:br>
              <a:rPr lang="en-US" sz="4400" dirty="0"/>
            </a:br>
            <a:r>
              <a:rPr lang="en-US" sz="4400" dirty="0"/>
              <a:t>Website - WWDS Alerts)</a:t>
            </a:r>
            <a:endParaRPr lang="en-US" sz="5400" dirty="0">
              <a:solidFill>
                <a:srgbClr val="000000"/>
              </a:solidFill>
            </a:endParaRP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5" y="5387046"/>
            <a:ext cx="6988175" cy="754763"/>
          </a:xfrm>
        </p:spPr>
        <p:txBody>
          <a:bodyPr/>
          <a:lstStyle/>
          <a:p>
            <a:r>
              <a:rPr lang="en-US" sz="2600" dirty="0"/>
              <a:t>Mark Dunthorn</a:t>
            </a:r>
          </a:p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9CBAB0-F5E1-F2F7-E0F6-A15E5A88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4B504B-3944-3E13-8FB2-EB8AB0FE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51628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364984D-7C96-1C1E-DC9F-2F172067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396213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8907" y="932946"/>
            <a:ext cx="6959671" cy="5782814"/>
          </a:xfrm>
        </p:spPr>
        <p:txBody>
          <a:bodyPr>
            <a:normAutofit/>
          </a:bodyPr>
          <a:lstStyle/>
          <a:p>
            <a:pPr marL="457200" lvl="1" indent="-457200" defTabSz="9144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  <a:cs typeface="+mn-cs"/>
              </a:rPr>
              <a:t>WWD alerts will be provided to FHP at same time as FDOT for immediate FHP response.</a:t>
            </a:r>
          </a:p>
          <a:p>
            <a:pPr marL="457200" lvl="1" indent="-457200" defTabSz="9144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  <a:cs typeface="+mn-cs"/>
              </a:rPr>
              <a:t>Application will support multiple WWD detection vendors.</a:t>
            </a:r>
          </a:p>
          <a:p>
            <a:pPr marL="457200" lvl="1" indent="-457200" defTabSz="9144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  <a:cs typeface="+mn-cs"/>
              </a:rPr>
              <a:t>SAV Interface was included in SunGuide Release 8.2 HF2.</a:t>
            </a:r>
          </a:p>
          <a:p>
            <a:pPr marL="457200" lvl="1" indent="-457200" defTabSz="914400"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  <a:cs typeface="+mn-cs"/>
              </a:rPr>
              <a:t>Current State</a:t>
            </a:r>
          </a:p>
          <a:p>
            <a:pPr marL="85725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Tested by FTE</a:t>
            </a:r>
          </a:p>
          <a:p>
            <a:pPr marL="85725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Shared with FHP</a:t>
            </a:r>
          </a:p>
          <a:p>
            <a:pPr marL="914400" lvl="2" indent="-457200" defTabSz="914400">
              <a:spcBef>
                <a:spcPts val="0"/>
              </a:spcBef>
              <a:spcAft>
                <a:spcPts val="1800"/>
              </a:spcAft>
              <a:buSzPct val="100000"/>
              <a:buFont typeface="Courier New" panose="02070309020205020404" pitchFamily="49" charset="0"/>
              <a:buChar char="o"/>
              <a:defRPr/>
            </a:pPr>
            <a:endParaRPr lang="en-US" sz="3000" dirty="0">
              <a:latin typeface="-apple-system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99FA3A3-6D6E-3221-CFCA-D00F5BCA4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14062" r="18356" b="149"/>
          <a:stretch/>
        </p:blipFill>
        <p:spPr bwMode="auto">
          <a:xfrm>
            <a:off x="8508901" y="1888820"/>
            <a:ext cx="3514078" cy="33243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D5EA4B-F091-AA5F-840B-B80E03BCA36D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Overview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4F55B9-6EC2-D353-5240-CECD26D6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FBB267-68C7-C108-FCC3-71E99C68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3F9E9D7-8C08-CD47-C715-5AC335D4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49879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5086FD-7C1B-13E8-1154-EDDD65C35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014" y="1496713"/>
            <a:ext cx="9902738" cy="1672726"/>
          </a:xfrm>
        </p:spPr>
        <p:txBody>
          <a:bodyPr>
            <a:normAutofit lnSpcReduction="10000"/>
          </a:bodyPr>
          <a:lstStyle/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An application that provides real-time notification of WWD detection system alerts.</a:t>
            </a: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A view-only application for informational purposes.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739892-0CE4-9E30-E3C2-0B19E1348221}"/>
              </a:ext>
            </a:extLst>
          </p:cNvPr>
          <p:cNvSpPr/>
          <p:nvPr/>
        </p:nvSpPr>
        <p:spPr>
          <a:xfrm>
            <a:off x="1836820" y="623536"/>
            <a:ext cx="6206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C1A27-88C3-2C92-F18F-BF4B7D267112}"/>
              </a:ext>
            </a:extLst>
          </p:cNvPr>
          <p:cNvSpPr/>
          <p:nvPr/>
        </p:nvSpPr>
        <p:spPr>
          <a:xfrm>
            <a:off x="1836820" y="3214992"/>
            <a:ext cx="17620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Is not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5CC74BDD-C665-98A0-F976-84171C13DA71}"/>
              </a:ext>
            </a:extLst>
          </p:cNvPr>
          <p:cNvSpPr txBox="1">
            <a:spLocks/>
          </p:cNvSpPr>
          <p:nvPr/>
        </p:nvSpPr>
        <p:spPr>
          <a:xfrm>
            <a:off x="1954481" y="4035774"/>
            <a:ext cx="9445039" cy="200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 interactive tool to manage WWD events. </a:t>
            </a:r>
          </a:p>
          <a:p>
            <a:pPr marL="285750" marR="0" lvl="0" indent="-285750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substitute for SunGuide Software.</a:t>
            </a:r>
          </a:p>
          <a:p>
            <a:pPr marL="285750" marR="0" lvl="0" indent="-285750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replacement for RTMC/FHP coordination.</a:t>
            </a:r>
          </a:p>
          <a:p>
            <a:pPr marL="285750" marR="0" lvl="0" indent="-285750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45720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34F5B4-B96E-0544-C843-8ED4973156D4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The SunGuide Alert Viewer…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8717AC9-9811-CD15-D808-868DF3C1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EBD7529-C6DD-CCF6-908E-3C4DF634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FDE5E67-2B90-F185-630D-ECE9E31A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1012882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629C6D-FEA0-ABF2-EB99-F00990AC0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70" y="1224201"/>
            <a:ext cx="11566574" cy="46413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8169B6-F7AC-166A-51D2-AE21EA32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>
                <a:solidFill>
                  <a:schemeClr val="bg1"/>
                </a:solidFill>
              </a:rPr>
              <a:t>Questions?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C12676-EFD3-83FF-8DE0-6E7C9250BC28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Demonstration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94AFA2-BE11-28A1-5B8F-E6CF358D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76853E-B77D-020A-ACA2-FDBAD514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8BAD996-2035-FA56-6CAB-E8ECC873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97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168C-2AA2-42D2-85B2-AFCA015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1" y="753228"/>
            <a:ext cx="10129082" cy="108093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544C4-FC58-4B64-9BDB-CBCC2366F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535" y="1085311"/>
            <a:ext cx="10801125" cy="2831798"/>
          </a:xfrm>
        </p:spPr>
        <p:txBody>
          <a:bodyPr>
            <a:normAutofit/>
          </a:bodyPr>
          <a:lstStyle/>
          <a:p>
            <a:pPr marL="285750" lvl="1">
              <a:lnSpc>
                <a:spcPct val="100000"/>
              </a:lnSpc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OIT Final Compliance Reviews (Remediation, as needed)</a:t>
            </a:r>
          </a:p>
          <a:p>
            <a:pPr marL="285750" lvl="1">
              <a:lnSpc>
                <a:spcPct val="100000"/>
              </a:lnSpc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Shift to FDOT Production </a:t>
            </a:r>
          </a:p>
          <a:p>
            <a:pPr marL="285750" lvl="1">
              <a:lnSpc>
                <a:spcPct val="100000"/>
              </a:lnSpc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Provide Statewide Access and Training</a:t>
            </a:r>
          </a:p>
          <a:p>
            <a:pPr marL="285750" lvl="1">
              <a:lnSpc>
                <a:spcPct val="100000"/>
              </a:lnSpc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3200" dirty="0"/>
              <a:t>FHP Authorization/Authentication Discussion/Enhancements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39FF4A3-A548-36C9-956C-0582EF01A122}"/>
              </a:ext>
            </a:extLst>
          </p:cNvPr>
          <p:cNvGrpSpPr/>
          <p:nvPr/>
        </p:nvGrpSpPr>
        <p:grpSpPr>
          <a:xfrm>
            <a:off x="216404" y="3876014"/>
            <a:ext cx="12188089" cy="2228758"/>
            <a:chOff x="165102" y="4375242"/>
            <a:chExt cx="12188089" cy="22287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32E510-A1C7-4C67-A65F-6E0812CE56D4}"/>
                </a:ext>
              </a:extLst>
            </p:cNvPr>
            <p:cNvSpPr/>
            <p:nvPr/>
          </p:nvSpPr>
          <p:spPr>
            <a:xfrm>
              <a:off x="165102" y="4523874"/>
              <a:ext cx="11861798" cy="2080126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BEFEA6-BB16-4DF5-AD03-5B97B2CB46CB}"/>
                </a:ext>
              </a:extLst>
            </p:cNvPr>
            <p:cNvSpPr txBox="1"/>
            <p:nvPr/>
          </p:nvSpPr>
          <p:spPr>
            <a:xfrm>
              <a:off x="6391057" y="4375242"/>
              <a:ext cx="1852827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Timeline</a:t>
              </a:r>
            </a:p>
          </p:txBody>
        </p:sp>
        <p:sp>
          <p:nvSpPr>
            <p:cNvPr id="7" name="Flowchart: Stored Data 6">
              <a:extLst>
                <a:ext uri="{FF2B5EF4-FFF2-40B4-BE49-F238E27FC236}">
                  <a16:creationId xmlns:a16="http://schemas.microsoft.com/office/drawing/2014/main" id="{FB5FEAAC-2620-4650-A7BD-C80FC34A8D05}"/>
                </a:ext>
              </a:extLst>
            </p:cNvPr>
            <p:cNvSpPr/>
            <p:nvPr/>
          </p:nvSpPr>
          <p:spPr>
            <a:xfrm flipH="1">
              <a:off x="1787943" y="5551714"/>
              <a:ext cx="1991952" cy="887182"/>
            </a:xfrm>
            <a:prstGeom prst="flowChartOnlineStorag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FTE Testing</a:t>
              </a:r>
            </a:p>
          </p:txBody>
        </p:sp>
        <p:sp>
          <p:nvSpPr>
            <p:cNvPr id="8" name="Flowchart: Stored Data 7">
              <a:extLst>
                <a:ext uri="{FF2B5EF4-FFF2-40B4-BE49-F238E27FC236}">
                  <a16:creationId xmlns:a16="http://schemas.microsoft.com/office/drawing/2014/main" id="{DB939AED-937B-4669-9549-611E0EB23545}"/>
                </a:ext>
              </a:extLst>
            </p:cNvPr>
            <p:cNvSpPr/>
            <p:nvPr/>
          </p:nvSpPr>
          <p:spPr>
            <a:xfrm flipH="1">
              <a:off x="4641560" y="5537486"/>
              <a:ext cx="2348897" cy="887182"/>
            </a:xfrm>
            <a:prstGeom prst="flowChartOnlineStorag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FHP Feedback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674F4CCD-2A0C-417F-9F0A-00BE5E300A93}"/>
                </a:ext>
              </a:extLst>
            </p:cNvPr>
            <p:cNvSpPr/>
            <p:nvPr/>
          </p:nvSpPr>
          <p:spPr>
            <a:xfrm flipH="1">
              <a:off x="8761366" y="5551714"/>
              <a:ext cx="3167301" cy="887182"/>
            </a:xfrm>
            <a:prstGeom prst="flowChartOnlineStorag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Production Implementation and Monitoring</a:t>
              </a:r>
            </a:p>
          </p:txBody>
        </p:sp>
        <p:sp>
          <p:nvSpPr>
            <p:cNvPr id="14" name="Flowchart: Alternate Process 13">
              <a:extLst>
                <a:ext uri="{FF2B5EF4-FFF2-40B4-BE49-F238E27FC236}">
                  <a16:creationId xmlns:a16="http://schemas.microsoft.com/office/drawing/2014/main" id="{8FB9154E-E053-47DD-AE68-C52306BD97C5}"/>
                </a:ext>
              </a:extLst>
            </p:cNvPr>
            <p:cNvSpPr/>
            <p:nvPr/>
          </p:nvSpPr>
          <p:spPr>
            <a:xfrm>
              <a:off x="3998585" y="4813704"/>
              <a:ext cx="1840218" cy="584775"/>
            </a:xfrm>
            <a:prstGeom prst="flowChartAlternateProcess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June 2023</a:t>
              </a:r>
            </a:p>
          </p:txBody>
        </p:sp>
        <p:sp>
          <p:nvSpPr>
            <p:cNvPr id="19" name="Arrow: Chevron 8">
              <a:extLst>
                <a:ext uri="{FF2B5EF4-FFF2-40B4-BE49-F238E27FC236}">
                  <a16:creationId xmlns:a16="http://schemas.microsoft.com/office/drawing/2014/main" id="{A9B20B44-8373-4CDC-8DF0-4AC3C55C9BE5}"/>
                </a:ext>
              </a:extLst>
            </p:cNvPr>
            <p:cNvSpPr/>
            <p:nvPr/>
          </p:nvSpPr>
          <p:spPr>
            <a:xfrm flipH="1">
              <a:off x="299360" y="5548525"/>
              <a:ext cx="1852827" cy="887182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FTE Demo </a:t>
              </a:r>
            </a:p>
          </p:txBody>
        </p:sp>
        <p:sp>
          <p:nvSpPr>
            <p:cNvPr id="10" name="Flowchart: Stored Data 9">
              <a:extLst>
                <a:ext uri="{FF2B5EF4-FFF2-40B4-BE49-F238E27FC236}">
                  <a16:creationId xmlns:a16="http://schemas.microsoft.com/office/drawing/2014/main" id="{DEE9097D-3A1B-F387-5C4E-40235C152C49}"/>
                </a:ext>
              </a:extLst>
            </p:cNvPr>
            <p:cNvSpPr/>
            <p:nvPr/>
          </p:nvSpPr>
          <p:spPr>
            <a:xfrm flipH="1">
              <a:off x="3466682" y="5548525"/>
              <a:ext cx="1572239" cy="887182"/>
            </a:xfrm>
            <a:prstGeom prst="flowChartOnlineStorag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FHP Demo</a:t>
              </a: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4700CF2F-50FD-429F-8B54-DB74E41A09D5}"/>
                </a:ext>
              </a:extLst>
            </p:cNvPr>
            <p:cNvSpPr/>
            <p:nvPr/>
          </p:nvSpPr>
          <p:spPr>
            <a:xfrm>
              <a:off x="1787602" y="5867507"/>
              <a:ext cx="252406" cy="252406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EC1A074B-BA6A-4096-AD44-8495E81E2CC7}"/>
                </a:ext>
              </a:extLst>
            </p:cNvPr>
            <p:cNvSpPr/>
            <p:nvPr/>
          </p:nvSpPr>
          <p:spPr>
            <a:xfrm>
              <a:off x="2312184" y="4774804"/>
              <a:ext cx="2210641" cy="584775"/>
            </a:xfrm>
            <a:prstGeom prst="flowChartAlternateProcess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April-May 2023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3BAF09-049B-425B-9AA1-7F61A653896F}"/>
                </a:ext>
              </a:extLst>
            </p:cNvPr>
            <p:cNvSpPr/>
            <p:nvPr/>
          </p:nvSpPr>
          <p:spPr>
            <a:xfrm>
              <a:off x="1910795" y="5249193"/>
              <a:ext cx="0" cy="744512"/>
            </a:xfrm>
            <a:custGeom>
              <a:avLst/>
              <a:gdLst>
                <a:gd name="connsiteX0" fmla="*/ 0 w 0"/>
                <a:gd name="connsiteY0" fmla="*/ 744512 h 744512"/>
                <a:gd name="connsiteX1" fmla="*/ 0 w 0"/>
                <a:gd name="connsiteY1" fmla="*/ 0 h 7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4512">
                  <a:moveTo>
                    <a:pt x="0" y="74451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AFF0C033-9134-428B-606B-E2DA12765A79}"/>
                </a:ext>
              </a:extLst>
            </p:cNvPr>
            <p:cNvSpPr/>
            <p:nvPr/>
          </p:nvSpPr>
          <p:spPr>
            <a:xfrm>
              <a:off x="3374911" y="5851089"/>
              <a:ext cx="252406" cy="252406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Stored Data 10">
              <a:extLst>
                <a:ext uri="{FF2B5EF4-FFF2-40B4-BE49-F238E27FC236}">
                  <a16:creationId xmlns:a16="http://schemas.microsoft.com/office/drawing/2014/main" id="{CBC0DE5B-F0E9-9CE5-C87C-8812D013D2A0}"/>
                </a:ext>
              </a:extLst>
            </p:cNvPr>
            <p:cNvSpPr/>
            <p:nvPr/>
          </p:nvSpPr>
          <p:spPr>
            <a:xfrm flipH="1">
              <a:off x="5796134" y="5543006"/>
              <a:ext cx="3500149" cy="887182"/>
            </a:xfrm>
            <a:prstGeom prst="flowChartOnlineStorag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Viewer Refinement</a:t>
              </a:r>
            </a:p>
            <a:p>
              <a:pPr algn="ctr"/>
              <a:r>
                <a:rPr lang="en-US" dirty="0"/>
                <a:t>FHP Authentication Enhancement</a:t>
              </a:r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C6EB4714-F038-2744-9691-D1866035ACAB}"/>
                </a:ext>
              </a:extLst>
            </p:cNvPr>
            <p:cNvSpPr/>
            <p:nvPr/>
          </p:nvSpPr>
          <p:spPr>
            <a:xfrm>
              <a:off x="5063027" y="5865164"/>
              <a:ext cx="252406" cy="252406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Alternate Process 23">
              <a:extLst>
                <a:ext uri="{FF2B5EF4-FFF2-40B4-BE49-F238E27FC236}">
                  <a16:creationId xmlns:a16="http://schemas.microsoft.com/office/drawing/2014/main" id="{91BBBA96-FFF1-D7EF-AC38-77E03016431F}"/>
                </a:ext>
              </a:extLst>
            </p:cNvPr>
            <p:cNvSpPr/>
            <p:nvPr/>
          </p:nvSpPr>
          <p:spPr>
            <a:xfrm>
              <a:off x="10512973" y="4743565"/>
              <a:ext cx="1840218" cy="584775"/>
            </a:xfrm>
            <a:prstGeom prst="flowChartAlternateProcess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?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21EF4E9-8548-9924-601A-2D45B68C828F}"/>
                </a:ext>
              </a:extLst>
            </p:cNvPr>
            <p:cNvSpPr/>
            <p:nvPr/>
          </p:nvSpPr>
          <p:spPr>
            <a:xfrm>
              <a:off x="5186220" y="5246850"/>
              <a:ext cx="0" cy="744512"/>
            </a:xfrm>
            <a:custGeom>
              <a:avLst/>
              <a:gdLst>
                <a:gd name="connsiteX0" fmla="*/ 0 w 0"/>
                <a:gd name="connsiteY0" fmla="*/ 744512 h 744512"/>
                <a:gd name="connsiteX1" fmla="*/ 0 w 0"/>
                <a:gd name="connsiteY1" fmla="*/ 0 h 7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4512">
                  <a:moveTo>
                    <a:pt x="0" y="74451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0484B10-544C-A3EA-42F3-DD73E65D3E31}"/>
                </a:ext>
              </a:extLst>
            </p:cNvPr>
            <p:cNvSpPr/>
            <p:nvPr/>
          </p:nvSpPr>
          <p:spPr>
            <a:xfrm>
              <a:off x="3498100" y="5204641"/>
              <a:ext cx="0" cy="744512"/>
            </a:xfrm>
            <a:custGeom>
              <a:avLst/>
              <a:gdLst>
                <a:gd name="connsiteX0" fmla="*/ 0 w 0"/>
                <a:gd name="connsiteY0" fmla="*/ 744512 h 744512"/>
                <a:gd name="connsiteX1" fmla="*/ 0 w 0"/>
                <a:gd name="connsiteY1" fmla="*/ 0 h 7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4512">
                  <a:moveTo>
                    <a:pt x="0" y="74451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B697D8E3-3896-49BC-B135-D20FF122C460}"/>
                </a:ext>
              </a:extLst>
            </p:cNvPr>
            <p:cNvSpPr/>
            <p:nvPr/>
          </p:nvSpPr>
          <p:spPr>
            <a:xfrm>
              <a:off x="4606120" y="5867507"/>
              <a:ext cx="252406" cy="252406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EFBD81-8F34-434E-B621-DA8DA10B0DB4}"/>
                </a:ext>
              </a:extLst>
            </p:cNvPr>
            <p:cNvSpPr/>
            <p:nvPr/>
          </p:nvSpPr>
          <p:spPr>
            <a:xfrm>
              <a:off x="4734079" y="5249193"/>
              <a:ext cx="0" cy="744512"/>
            </a:xfrm>
            <a:custGeom>
              <a:avLst/>
              <a:gdLst>
                <a:gd name="connsiteX0" fmla="*/ 0 w 0"/>
                <a:gd name="connsiteY0" fmla="*/ 744512 h 744512"/>
                <a:gd name="connsiteX1" fmla="*/ 0 w 0"/>
                <a:gd name="connsiteY1" fmla="*/ 0 h 7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4512">
                  <a:moveTo>
                    <a:pt x="0" y="74451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9CDB8932-39B1-6FA6-81CE-9BB933C973D2}"/>
                </a:ext>
              </a:extLst>
            </p:cNvPr>
            <p:cNvSpPr/>
            <p:nvPr/>
          </p:nvSpPr>
          <p:spPr>
            <a:xfrm>
              <a:off x="11278709" y="5879230"/>
              <a:ext cx="252406" cy="252406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C365805-110E-63F9-DF30-07D7D126991D}"/>
                </a:ext>
              </a:extLst>
            </p:cNvPr>
            <p:cNvSpPr/>
            <p:nvPr/>
          </p:nvSpPr>
          <p:spPr>
            <a:xfrm>
              <a:off x="11404912" y="5260916"/>
              <a:ext cx="0" cy="744512"/>
            </a:xfrm>
            <a:custGeom>
              <a:avLst/>
              <a:gdLst>
                <a:gd name="connsiteX0" fmla="*/ 0 w 0"/>
                <a:gd name="connsiteY0" fmla="*/ 744512 h 744512"/>
                <a:gd name="connsiteX1" fmla="*/ 0 w 0"/>
                <a:gd name="connsiteY1" fmla="*/ 0 h 7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4512">
                  <a:moveTo>
                    <a:pt x="0" y="74451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Alternate Process 25">
              <a:extLst>
                <a:ext uri="{FF2B5EF4-FFF2-40B4-BE49-F238E27FC236}">
                  <a16:creationId xmlns:a16="http://schemas.microsoft.com/office/drawing/2014/main" id="{D1C37F56-7F8C-05D4-4EA7-8A4ABD8A755E}"/>
                </a:ext>
              </a:extLst>
            </p:cNvPr>
            <p:cNvSpPr/>
            <p:nvPr/>
          </p:nvSpPr>
          <p:spPr>
            <a:xfrm>
              <a:off x="718037" y="4801835"/>
              <a:ext cx="2210641" cy="584775"/>
            </a:xfrm>
            <a:prstGeom prst="flowChartAlternateProcess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March 2023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7BAA4B0-9318-538F-34B5-F6707D9AFE3F}"/>
                </a:ext>
              </a:extLst>
            </p:cNvPr>
            <p:cNvGrpSpPr/>
            <p:nvPr/>
          </p:nvGrpSpPr>
          <p:grpSpPr>
            <a:xfrm>
              <a:off x="8123774" y="4759059"/>
              <a:ext cx="1840218" cy="1360854"/>
              <a:chOff x="8123774" y="4759059"/>
              <a:chExt cx="1840218" cy="1360854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889068F1-8225-480C-84B4-860AB1AE2DB6}"/>
                  </a:ext>
                </a:extLst>
              </p:cNvPr>
              <p:cNvSpPr/>
              <p:nvPr/>
            </p:nvSpPr>
            <p:spPr>
              <a:xfrm>
                <a:off x="8123774" y="4759059"/>
                <a:ext cx="1840218" cy="584775"/>
              </a:xfrm>
              <a:prstGeom prst="flowChartAlternateProcess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?</a:t>
                </a:r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831749C7-E1AC-4A0F-AFFF-34341B7244AD}"/>
                  </a:ext>
                </a:extLst>
              </p:cNvPr>
              <p:cNvSpPr/>
              <p:nvPr/>
            </p:nvSpPr>
            <p:spPr>
              <a:xfrm>
                <a:off x="8917680" y="5867507"/>
                <a:ext cx="252406" cy="252406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049FC67-795F-4FB9-A22F-DD2FA76ECE8D}"/>
                  </a:ext>
                </a:extLst>
              </p:cNvPr>
              <p:cNvSpPr/>
              <p:nvPr/>
            </p:nvSpPr>
            <p:spPr>
              <a:xfrm>
                <a:off x="9043883" y="5249193"/>
                <a:ext cx="0" cy="744512"/>
              </a:xfrm>
              <a:custGeom>
                <a:avLst/>
                <a:gdLst>
                  <a:gd name="connsiteX0" fmla="*/ 0 w 0"/>
                  <a:gd name="connsiteY0" fmla="*/ 744512 h 744512"/>
                  <a:gd name="connsiteX1" fmla="*/ 0 w 0"/>
                  <a:gd name="connsiteY1" fmla="*/ 0 h 74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744512">
                    <a:moveTo>
                      <a:pt x="0" y="744512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14D2BB2-C21B-77BB-9745-39F38D665AC2}"/>
                </a:ext>
              </a:extLst>
            </p:cNvPr>
            <p:cNvGrpSpPr/>
            <p:nvPr/>
          </p:nvGrpSpPr>
          <p:grpSpPr>
            <a:xfrm>
              <a:off x="5281000" y="4815223"/>
              <a:ext cx="1840218" cy="1245354"/>
              <a:chOff x="8123774" y="4874559"/>
              <a:chExt cx="1840218" cy="1245354"/>
            </a:xfrm>
          </p:grpSpPr>
          <p:sp>
            <p:nvSpPr>
              <p:cNvPr id="31" name="Flowchart: Alternate Process 30">
                <a:extLst>
                  <a:ext uri="{FF2B5EF4-FFF2-40B4-BE49-F238E27FC236}">
                    <a16:creationId xmlns:a16="http://schemas.microsoft.com/office/drawing/2014/main" id="{2AF6E648-F828-EAC4-D2C3-5D85D06B9753}"/>
                  </a:ext>
                </a:extLst>
              </p:cNvPr>
              <p:cNvSpPr/>
              <p:nvPr/>
            </p:nvSpPr>
            <p:spPr>
              <a:xfrm>
                <a:off x="8123774" y="4874559"/>
                <a:ext cx="1840218" cy="584775"/>
              </a:xfrm>
              <a:prstGeom prst="flowChartAlternateProcess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July 2023</a:t>
                </a:r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DF6D07E6-9DAE-526A-494B-E8F217018135}"/>
                  </a:ext>
                </a:extLst>
              </p:cNvPr>
              <p:cNvSpPr/>
              <p:nvPr/>
            </p:nvSpPr>
            <p:spPr>
              <a:xfrm>
                <a:off x="8917680" y="5867507"/>
                <a:ext cx="252406" cy="252406"/>
              </a:xfrm>
              <a:prstGeom prst="flowChartConnec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58C72A0-954C-EEF8-3468-EFECB02D9F64}"/>
                  </a:ext>
                </a:extLst>
              </p:cNvPr>
              <p:cNvSpPr/>
              <p:nvPr/>
            </p:nvSpPr>
            <p:spPr>
              <a:xfrm>
                <a:off x="8998162" y="5320251"/>
                <a:ext cx="45719" cy="673453"/>
              </a:xfrm>
              <a:custGeom>
                <a:avLst/>
                <a:gdLst>
                  <a:gd name="connsiteX0" fmla="*/ 0 w 0"/>
                  <a:gd name="connsiteY0" fmla="*/ 744512 h 744512"/>
                  <a:gd name="connsiteX1" fmla="*/ 0 w 0"/>
                  <a:gd name="connsiteY1" fmla="*/ 0 h 74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744512">
                    <a:moveTo>
                      <a:pt x="0" y="744512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8C3C81E-8B54-97BF-2ED8-877F0FD8B0B6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Next Steps for the SAV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571CF889-7765-58F8-89B8-01B83364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6106D00-7DAC-A09B-3C0B-A9C68CA1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AE6BF810-A77D-D610-70DC-6C00B2CE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506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42A0D-E66E-218F-F734-4B40690F1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482" y="929263"/>
            <a:ext cx="7635978" cy="5417165"/>
          </a:xfrm>
        </p:spPr>
        <p:txBody>
          <a:bodyPr>
            <a:normAutofit/>
          </a:bodyPr>
          <a:lstStyle/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Current State: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Authentication Token Expires after 12 hours</a:t>
            </a:r>
          </a:p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Option 1: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When Token expires – present login screen and let a user relog in. </a:t>
            </a:r>
            <a:r>
              <a:rPr lang="en-US" sz="2800" b="1" dirty="0">
                <a:solidFill>
                  <a:srgbClr val="FF0000"/>
                </a:solidFill>
              </a:rPr>
              <a:t>(Minor add’l cost.)</a:t>
            </a:r>
          </a:p>
          <a:p>
            <a:pPr>
              <a:buSzPct val="100000"/>
              <a:buFont typeface="Courier New" panose="02070309020205020404" pitchFamily="49" charset="0"/>
              <a:buChar char="o"/>
            </a:pPr>
            <a:r>
              <a:rPr lang="en-US" sz="3200" dirty="0"/>
              <a:t>Option 2: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Rewrite authentication method to provide background updates to keep security token valid. </a:t>
            </a:r>
            <a:r>
              <a:rPr lang="en-US" sz="2800" b="1" dirty="0">
                <a:solidFill>
                  <a:srgbClr val="FF0000"/>
                </a:solidFill>
              </a:rPr>
              <a:t>(Significant add’l cost.)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10619-D74A-A74E-B307-FE19CE5C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958" y="1533165"/>
            <a:ext cx="2416702" cy="44729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5A6D45-1769-567C-E084-AB6394003CFF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Video Wall Discussion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EEF9A-843B-EA18-4208-15FBB03DD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3" y="6346429"/>
            <a:ext cx="1138034" cy="45806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E3C0667-425A-7367-1B43-ADBF53AF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8212" y="6356351"/>
            <a:ext cx="6879479" cy="365125"/>
          </a:xfrm>
        </p:spPr>
        <p:txBody>
          <a:bodyPr/>
          <a:lstStyle/>
          <a:p>
            <a:pPr algn="ctr"/>
            <a:r>
              <a:rPr lang="en-US" sz="1200" dirty="0"/>
              <a:t>Quarterly Statewide Wrong-Way Driving Update Meeting - July 26,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6BE491-7369-9EBB-8098-295E9BC9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 algn="r"/>
            <a:fld id="{401CF334-2D5C-4859-84A6-CA7E6E43FAEB}" type="slidenum">
              <a:rPr lang="en-US" sz="1200" smtClean="0"/>
              <a:pPr algn="r"/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4861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228308A-AB4C-A297-7CAA-AEF7B091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C84F1CD-B626-CC25-E25F-EC0BB76A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C5488-AA56-6EF7-36BB-882BE3B0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3426627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461630"/>
            <a:ext cx="10038365" cy="2526711"/>
          </a:xfrm>
        </p:spPr>
        <p:txBody>
          <a:bodyPr>
            <a:normAutofit/>
          </a:bodyPr>
          <a:lstStyle/>
          <a:p>
            <a:r>
              <a:rPr lang="en-US" sz="5400" dirty="0"/>
              <a:t>SG-6805 - Driver for </a:t>
            </a:r>
            <a:r>
              <a:rPr lang="en-US" sz="5400" dirty="0" err="1"/>
              <a:t>Deepblue</a:t>
            </a:r>
            <a:r>
              <a:rPr lang="en-US" sz="5400" dirty="0"/>
              <a:t> Bluetooth Device?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399231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and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95737" y="1254381"/>
            <a:ext cx="97317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latin typeface="-apple-system"/>
              </a:rPr>
              <a:t>DeepBlue</a:t>
            </a:r>
            <a:r>
              <a:rPr lang="en-US" sz="2800" dirty="0">
                <a:latin typeface="-apple-system"/>
              </a:rPr>
              <a:t> is a tag reader device that is currently on the APL.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The protocol is not currently included in SunGuide, but was developed for Puerto Rico.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3200" dirty="0">
              <a:latin typeface="-apple-system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Integrate the </a:t>
            </a:r>
            <a:r>
              <a:rPr lang="en-US" sz="2800" dirty="0" err="1">
                <a:latin typeface="-apple-system"/>
              </a:rPr>
              <a:t>DeepBlue</a:t>
            </a:r>
            <a:r>
              <a:rPr lang="en-US" sz="2800" dirty="0">
                <a:latin typeface="-apple-system"/>
              </a:rPr>
              <a:t> protocol from Puerto Rico for use in SunGuide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endParaRPr lang="en-US" sz="3200" dirty="0">
              <a:latin typeface="-apple-system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364309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44684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461630"/>
            <a:ext cx="10038365" cy="2526711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SG-5420 - Consolidate "Unknown </a:t>
            </a:r>
            <a:br>
              <a:rPr lang="en-US" sz="5400" dirty="0"/>
            </a:br>
            <a:r>
              <a:rPr lang="en-US" sz="5400" dirty="0"/>
              <a:t>MAC Address" Logs </a:t>
            </a:r>
            <a:br>
              <a:rPr lang="en-US" sz="5400" dirty="0"/>
            </a:br>
            <a:r>
              <a:rPr lang="en-US" sz="5400" dirty="0"/>
              <a:t>Messages for BlueMAC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89374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and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95737" y="1071801"/>
            <a:ext cx="9731702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SunGuide logs a message when a tag is received from a device that is not configured in the system.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-apple-system"/>
              </a:rPr>
              <a:t>The intent was to alert operations of a device producing data, but still needs to be configured.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-apple-system"/>
              </a:rPr>
              <a:t>Logs are in Warning, so they get full, even at Info logging.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endParaRPr lang="en-US" sz="1600" dirty="0">
              <a:latin typeface="-apple-system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Consolidate the logs to once a min (maybe 5 mins?), and create a single message with all device IDs that sent tags.</a:t>
            </a:r>
          </a:p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endParaRPr lang="en-US" sz="2800" dirty="0">
              <a:latin typeface="-apple-system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3196798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142646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461630"/>
            <a:ext cx="10038365" cy="2526711"/>
          </a:xfrm>
        </p:spPr>
        <p:txBody>
          <a:bodyPr>
            <a:normAutofit/>
          </a:bodyPr>
          <a:lstStyle/>
          <a:p>
            <a:r>
              <a:rPr lang="en-US" sz="5400" dirty="0"/>
              <a:t>SG-6759 - Some Cameras Actively Refuse Request after HF#3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9/21/2023</a:t>
            </a:r>
          </a:p>
        </p:txBody>
      </p:sp>
    </p:spTree>
    <p:extLst>
      <p:ext uri="{BB962C8B-B14F-4D97-AF65-F5344CB8AC3E}">
        <p14:creationId xmlns:p14="http://schemas.microsoft.com/office/powerpoint/2010/main" val="3015870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22749</TotalTime>
  <Words>988</Words>
  <Application>Microsoft Office PowerPoint</Application>
  <PresentationFormat>Widescreen</PresentationFormat>
  <Paragraphs>259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Parallax</vt:lpstr>
      <vt:lpstr>SunGuide Software  Users Group Meeting</vt:lpstr>
      <vt:lpstr>PowerPoint Presentation</vt:lpstr>
      <vt:lpstr>SG-6805 - Driver for Deepblue Bluetooth Device?</vt:lpstr>
      <vt:lpstr>PowerPoint Presentation</vt:lpstr>
      <vt:lpstr>PowerPoint Presentation</vt:lpstr>
      <vt:lpstr>SG-5420 - Consolidate "Unknown  MAC Address" Logs  Messages for BlueMAC</vt:lpstr>
      <vt:lpstr>PowerPoint Presentation</vt:lpstr>
      <vt:lpstr>PowerPoint Presentation</vt:lpstr>
      <vt:lpstr>SG-6759 - Some Cameras Actively Refuse Request after HF#3</vt:lpstr>
      <vt:lpstr>PowerPoint Presentation</vt:lpstr>
      <vt:lpstr>PowerPoint Presentation</vt:lpstr>
      <vt:lpstr>PowerPoint Presentation</vt:lpstr>
      <vt:lpstr>SG-5474 - WWD Performance Measure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FYI: SunGuide Alert Viewer (SG-6050 FTE External Integrated  Website - WWDS Alerts)</vt:lpstr>
      <vt:lpstr>PowerPoint Presentation</vt:lpstr>
      <vt:lpstr>PowerPoint Presentation</vt:lpstr>
      <vt:lpstr>Questions? </vt:lpstr>
      <vt:lpstr>Next Steps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Carla Holmes</cp:lastModifiedBy>
  <cp:revision>908</cp:revision>
  <cp:lastPrinted>2015-01-14T21:03:00Z</cp:lastPrinted>
  <dcterms:created xsi:type="dcterms:W3CDTF">2014-08-07T17:38:39Z</dcterms:created>
  <dcterms:modified xsi:type="dcterms:W3CDTF">2024-04-04T19:53:11Z</dcterms:modified>
</cp:coreProperties>
</file>