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handoutMasterIdLst>
    <p:handoutMasterId r:id="rId31"/>
  </p:handoutMasterIdLst>
  <p:sldIdLst>
    <p:sldId id="570" r:id="rId2"/>
    <p:sldId id="575" r:id="rId3"/>
    <p:sldId id="1023" r:id="rId4"/>
    <p:sldId id="1026" r:id="rId5"/>
    <p:sldId id="1044" r:id="rId6"/>
    <p:sldId id="1027" r:id="rId7"/>
    <p:sldId id="1025" r:id="rId8"/>
    <p:sldId id="1028" r:id="rId9"/>
    <p:sldId id="1029" r:id="rId10"/>
    <p:sldId id="1049" r:id="rId11"/>
    <p:sldId id="1030" r:id="rId12"/>
    <p:sldId id="1031" r:id="rId13"/>
    <p:sldId id="1032" r:id="rId14"/>
    <p:sldId id="1033" r:id="rId15"/>
    <p:sldId id="1034" r:id="rId16"/>
    <p:sldId id="1035" r:id="rId17"/>
    <p:sldId id="1036" r:id="rId18"/>
    <p:sldId id="1037" r:id="rId19"/>
    <p:sldId id="1038" r:id="rId20"/>
    <p:sldId id="1039" r:id="rId21"/>
    <p:sldId id="1040" r:id="rId22"/>
    <p:sldId id="1041" r:id="rId23"/>
    <p:sldId id="1043" r:id="rId24"/>
    <p:sldId id="1045" r:id="rId25"/>
    <p:sldId id="1046" r:id="rId26"/>
    <p:sldId id="1047" r:id="rId27"/>
    <p:sldId id="1048" r:id="rId28"/>
    <p:sldId id="1015" r:id="rId29"/>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E4D6C5-0CE4-4519-88E3-556790433D2A}">
          <p14:sldIdLst>
            <p14:sldId id="570"/>
            <p14:sldId id="575"/>
            <p14:sldId id="1023"/>
            <p14:sldId id="1026"/>
            <p14:sldId id="1044"/>
            <p14:sldId id="1027"/>
            <p14:sldId id="1025"/>
            <p14:sldId id="1028"/>
            <p14:sldId id="1029"/>
            <p14:sldId id="1049"/>
            <p14:sldId id="1030"/>
            <p14:sldId id="1031"/>
            <p14:sldId id="1032"/>
            <p14:sldId id="1033"/>
            <p14:sldId id="1034"/>
            <p14:sldId id="1035"/>
            <p14:sldId id="1036"/>
            <p14:sldId id="1037"/>
            <p14:sldId id="1038"/>
            <p14:sldId id="1039"/>
            <p14:sldId id="1040"/>
            <p14:sldId id="1041"/>
            <p14:sldId id="1043"/>
            <p14:sldId id="1045"/>
            <p14:sldId id="1046"/>
            <p14:sldId id="1047"/>
            <p14:sldId id="1048"/>
            <p14:sldId id="1015"/>
          </p14:sldIdLst>
        </p14:section>
      </p14:sectionLst>
    </p:ext>
    <p:ext uri="{EFAFB233-063F-42B5-8137-9DF3F51BA10A}">
      <p15:sldGuideLst xmlns:p15="http://schemas.microsoft.com/office/powerpoint/2012/main">
        <p15:guide id="1" orient="horz" pos="2136" userDrawn="1">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C1323F-DBC2-7928-4D72-BFD92E0121A7}" name="Brown, Tucker" initials="BT" userId="S::Tucker.Brown@datasys.swri.edu::376a8cc3-1ea3-4656-b1c5-49cbe529c2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lay P. Packard" initials="CPP" lastIdx="7" clrIdx="0">
    <p:extLst>
      <p:ext uri="{19B8F6BF-5375-455C-9EA6-DF929625EA0E}">
        <p15:presenceInfo xmlns:p15="http://schemas.microsoft.com/office/powerpoint/2012/main" userId="S-1-5-21-2940023445-2052603907-4043798523-1169" providerId="AD"/>
      </p:ext>
    </p:extLst>
  </p:cmAuthor>
  <p:cmAuthor id="2" name="Moser, Kelli" initials="KDM" lastIdx="0" clrIdx="1"/>
  <p:cmAuthor id="3" name="Carla Holmes" initials="CH" lastIdx="26" clrIdx="2">
    <p:extLst>
      <p:ext uri="{19B8F6BF-5375-455C-9EA6-DF929625EA0E}">
        <p15:presenceInfo xmlns:p15="http://schemas.microsoft.com/office/powerpoint/2012/main" userId="S::carla.holmes@greshamsmith.com::63659360-a344-4139-81ff-eba22c698b61" providerId="AD"/>
      </p:ext>
    </p:extLst>
  </p:cmAuthor>
  <p:cmAuthor id="4" name="Brown, Tucker" initials="BT" lastIdx="10" clrIdx="3">
    <p:extLst>
      <p:ext uri="{19B8F6BF-5375-455C-9EA6-DF929625EA0E}">
        <p15:presenceInfo xmlns:p15="http://schemas.microsoft.com/office/powerpoint/2012/main" userId="S::Tucker.Brown@datasys.swri.edu::376a8cc3-1ea3-4656-b1c5-49cbe529c2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1B396F"/>
    <a:srgbClr val="1F4283"/>
    <a:srgbClr val="0502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8E12AE-FB84-4E05-9519-ECC36F535983}" v="9" dt="2022-10-19T15:08:45.5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86410"/>
  </p:normalViewPr>
  <p:slideViewPr>
    <p:cSldViewPr snapToGrid="0">
      <p:cViewPr varScale="1">
        <p:scale>
          <a:sx n="54" d="100"/>
          <a:sy n="54" d="100"/>
        </p:scale>
        <p:origin x="984" y="56"/>
      </p:cViewPr>
      <p:guideLst>
        <p:guide orient="horz" pos="2136"/>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6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FFFFC65B-9DB3-447A-B124-A738FD9C8185}" type="datetimeFigureOut">
              <a:rPr lang="en-US" smtClean="0"/>
              <a:pPr/>
              <a:t>4/4/2024</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24B06F28-850F-4070-BAFD-8C1D8F86B5EE}" type="slidenum">
              <a:rPr lang="en-US" smtClean="0"/>
              <a:pPr/>
              <a:t>‹#›</a:t>
            </a:fld>
            <a:endParaRPr lang="en-US" dirty="0"/>
          </a:p>
        </p:txBody>
      </p:sp>
    </p:spTree>
    <p:extLst>
      <p:ext uri="{BB962C8B-B14F-4D97-AF65-F5344CB8AC3E}">
        <p14:creationId xmlns:p14="http://schemas.microsoft.com/office/powerpoint/2010/main" val="545887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382BCBC-BC1F-49FF-9795-0DF8221B8526}" type="datetimeFigureOut">
              <a:rPr lang="en-US" smtClean="0"/>
              <a:pPr/>
              <a:t>4/4/2024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7224070D-343A-41A8-B8E1-34F3348194F1}" type="slidenum">
              <a:rPr lang="en-US" smtClean="0"/>
              <a:pPr/>
              <a:t>‹#›</a:t>
            </a:fld>
            <a:endParaRPr lang="en-US" dirty="0"/>
          </a:p>
        </p:txBody>
      </p:sp>
    </p:spTree>
    <p:extLst>
      <p:ext uri="{BB962C8B-B14F-4D97-AF65-F5344CB8AC3E}">
        <p14:creationId xmlns:p14="http://schemas.microsoft.com/office/powerpoint/2010/main" val="148347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11</a:t>
            </a:fld>
            <a:endParaRPr lang="en-US" dirty="0"/>
          </a:p>
        </p:txBody>
      </p:sp>
    </p:spTree>
    <p:extLst>
      <p:ext uri="{BB962C8B-B14F-4D97-AF65-F5344CB8AC3E}">
        <p14:creationId xmlns:p14="http://schemas.microsoft.com/office/powerpoint/2010/main" val="389417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14</a:t>
            </a:fld>
            <a:endParaRPr lang="en-US" dirty="0"/>
          </a:p>
        </p:txBody>
      </p:sp>
    </p:spTree>
    <p:extLst>
      <p:ext uri="{BB962C8B-B14F-4D97-AF65-F5344CB8AC3E}">
        <p14:creationId xmlns:p14="http://schemas.microsoft.com/office/powerpoint/2010/main" val="42639306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C00000"/>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1F4283"/>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1B396F"/>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rgbClr val="A40000"/>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C00000"/>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1F4283"/>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a:xfrm>
            <a:off x="5332412" y="6151628"/>
            <a:ext cx="4324044" cy="365125"/>
          </a:xfrm>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5" name="Footer Placeholder 4"/>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6" name="Slide Number Placeholder 5"/>
          <p:cNvSpPr>
            <a:spLocks noGrp="1"/>
          </p:cNvSpPr>
          <p:nvPr>
            <p:ph type="sldNum" sz="quarter" idx="12"/>
          </p:nvPr>
        </p:nvSpPr>
        <p:spPr>
          <a:xfrm>
            <a:off x="10951856" y="6185179"/>
            <a:ext cx="551167" cy="365125"/>
          </a:xfrm>
        </p:spPr>
        <p:txBody>
          <a:bodyPr/>
          <a:lstStyle/>
          <a:p>
            <a:fld id="{D57F1E4F-1CFF-5643-939E-217C01CDF565}" type="slidenum">
              <a:rPr lang="en-US" dirty="0"/>
              <a:pPr/>
              <a:t>‹#›</a:t>
            </a:fld>
            <a:endParaRPr lang="en-US" dirty="0"/>
          </a:p>
        </p:txBody>
      </p:sp>
      <p:pic>
        <p:nvPicPr>
          <p:cNvPr id="7"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9732656" y="6161567"/>
            <a:ext cx="1143000" cy="365125"/>
          </a:xfrm>
        </p:spPr>
        <p:txBody>
          <a:bodyPr/>
          <a:lstStyle/>
          <a:p>
            <a:r>
              <a:rPr lang="en-US" dirty="0"/>
              <a:t>05/11/2015</a:t>
            </a:r>
          </a:p>
        </p:txBody>
      </p:sp>
      <p:sp>
        <p:nvSpPr>
          <p:cNvPr id="8" name="Slide Number Placeholder 7"/>
          <p:cNvSpPr>
            <a:spLocks noGrp="1"/>
          </p:cNvSpPr>
          <p:nvPr>
            <p:ph type="sldNum" sz="quarter" idx="11"/>
          </p:nvPr>
        </p:nvSpPr>
        <p:spPr>
          <a:xfrm>
            <a:off x="10951856" y="6161567"/>
            <a:ext cx="551167" cy="365125"/>
          </a:xfrm>
        </p:spPr>
        <p:txBody>
          <a:bodyPr/>
          <a:lstStyle/>
          <a:p>
            <a:fld id="{D57F1E4F-1CFF-5643-939E-217C01CDF565}" type="slidenum">
              <a:rPr lang="en-US" smtClean="0"/>
              <a:pPr/>
              <a:t>‹#›</a:t>
            </a:fld>
            <a:endParaRPr lang="en-US" dirty="0"/>
          </a:p>
        </p:txBody>
      </p:sp>
      <p:sp>
        <p:nvSpPr>
          <p:cNvPr id="9" name="Footer Placeholder 8"/>
          <p:cNvSpPr>
            <a:spLocks noGrp="1"/>
          </p:cNvSpPr>
          <p:nvPr>
            <p:ph type="ftr" sz="quarter" idx="12"/>
          </p:nvPr>
        </p:nvSpPr>
        <p:spPr>
          <a:xfrm>
            <a:off x="2572279" y="6161567"/>
            <a:ext cx="7084177" cy="365125"/>
          </a:xfrm>
        </p:spPr>
        <p:txBody>
          <a:bodyPr/>
          <a:lstStyle/>
          <a:p>
            <a:r>
              <a:rPr lang="en-US" dirty="0"/>
              <a:t>Change Management Board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6" name="Footer Placeholder 5"/>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7" name="Slide Number Placeholder 6"/>
          <p:cNvSpPr>
            <a:spLocks noGrp="1"/>
          </p:cNvSpPr>
          <p:nvPr>
            <p:ph type="sldNum" sz="quarter" idx="12"/>
          </p:nvPr>
        </p:nvSpPr>
        <p:spPr>
          <a:xfrm>
            <a:off x="10951856" y="6201323"/>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6181445"/>
            <a:ext cx="1143000" cy="365125"/>
          </a:xfrm>
        </p:spPr>
        <p:txBody>
          <a:bodyPr/>
          <a:lstStyle>
            <a:lvl1pPr>
              <a:defRPr/>
            </a:lvl1pPr>
          </a:lstStyle>
          <a:p>
            <a:r>
              <a:rPr lang="en-US" dirty="0"/>
              <a:t>05/11/2015</a:t>
            </a:r>
          </a:p>
        </p:txBody>
      </p:sp>
      <p:sp>
        <p:nvSpPr>
          <p:cNvPr id="8" name="Footer Placeholder 7"/>
          <p:cNvSpPr>
            <a:spLocks noGrp="1"/>
          </p:cNvSpPr>
          <p:nvPr>
            <p:ph type="ftr" sz="quarter" idx="11"/>
          </p:nvPr>
        </p:nvSpPr>
        <p:spPr>
          <a:xfrm>
            <a:off x="2572279" y="6181445"/>
            <a:ext cx="7084177" cy="365125"/>
          </a:xfrm>
        </p:spPr>
        <p:txBody>
          <a:bodyPr/>
          <a:lstStyle/>
          <a:p>
            <a:pPr>
              <a:defRPr/>
            </a:pPr>
            <a:r>
              <a:rPr lang="en-US" dirty="0"/>
              <a:t>Change Management Board</a:t>
            </a:r>
          </a:p>
        </p:txBody>
      </p:sp>
      <p:sp>
        <p:nvSpPr>
          <p:cNvPr id="9" name="Slide Number Placeholder 8"/>
          <p:cNvSpPr>
            <a:spLocks noGrp="1"/>
          </p:cNvSpPr>
          <p:nvPr>
            <p:ph type="sldNum" sz="quarter" idx="12"/>
          </p:nvPr>
        </p:nvSpPr>
        <p:spPr>
          <a:xfrm>
            <a:off x="10951856" y="6181445"/>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dirty="0"/>
              <a:t>05/11/2015</a:t>
            </a:r>
          </a:p>
        </p:txBody>
      </p:sp>
      <p:sp>
        <p:nvSpPr>
          <p:cNvPr id="4" name="Footer Placeholder 3"/>
          <p:cNvSpPr>
            <a:spLocks noGrp="1"/>
          </p:cNvSpPr>
          <p:nvPr>
            <p:ph type="ftr" sz="quarter" idx="11"/>
          </p:nvPr>
        </p:nvSpPr>
        <p:spPr/>
        <p:txBody>
          <a:bodyPr/>
          <a:lstStyle/>
          <a:p>
            <a:r>
              <a:rPr lang="en-US" dirty="0"/>
              <a:t>Change Management Board</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dirty="0"/>
              <a:t>05/11/2015</a:t>
            </a:r>
          </a:p>
        </p:txBody>
      </p:sp>
      <p:sp>
        <p:nvSpPr>
          <p:cNvPr id="3" name="Footer Placeholder 2"/>
          <p:cNvSpPr>
            <a:spLocks noGrp="1"/>
          </p:cNvSpPr>
          <p:nvPr>
            <p:ph type="ftr" sz="quarter" idx="11"/>
          </p:nvPr>
        </p:nvSpPr>
        <p:spPr/>
        <p:txBody>
          <a:bodyPr/>
          <a:lstStyle/>
          <a:p>
            <a:r>
              <a:rPr lang="en-US" dirty="0"/>
              <a:t>Change Management Board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a:solidFill>
            <a:srgbClr val="C00000"/>
          </a:solidFill>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grp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1F4283"/>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1B396F"/>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rgbClr val="A40000"/>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C00000"/>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1F4283"/>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6151628"/>
            <a:ext cx="1143000"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r>
              <a:rPr lang="en-US" dirty="0"/>
              <a:t>05/11/2015</a:t>
            </a:r>
          </a:p>
        </p:txBody>
      </p:sp>
      <p:sp>
        <p:nvSpPr>
          <p:cNvPr id="5" name="Footer Placeholder 4"/>
          <p:cNvSpPr>
            <a:spLocks noGrp="1"/>
          </p:cNvSpPr>
          <p:nvPr>
            <p:ph type="ftr" sz="quarter" idx="3"/>
          </p:nvPr>
        </p:nvSpPr>
        <p:spPr>
          <a:xfrm>
            <a:off x="2572279" y="6151628"/>
            <a:ext cx="7084177" cy="365125"/>
          </a:xfrm>
          <a:prstGeom prst="rect">
            <a:avLst/>
          </a:prstGeom>
        </p:spPr>
        <p:txBody>
          <a:bodyPr vert="horz" lIns="91440" tIns="45720" rIns="91440" bIns="45720" rtlCol="0" anchor="ctr"/>
          <a:lstStyle>
            <a:lvl1pPr algn="l">
              <a:defRPr sz="1200" b="0" i="0">
                <a:solidFill>
                  <a:schemeClr val="tx1"/>
                </a:solidFill>
                <a:effectLst/>
                <a:latin typeface="Calibri" panose="020F0502020204030204" pitchFamily="34" charset="0"/>
                <a:cs typeface="Calibri" panose="020F0502020204030204" pitchFamily="34" charset="0"/>
              </a:defRPr>
            </a:lvl1pPr>
          </a:lstStyle>
          <a:p>
            <a:r>
              <a:rPr lang="en-US" dirty="0"/>
              <a:t>Change Management Board</a:t>
            </a:r>
          </a:p>
        </p:txBody>
      </p:sp>
      <p:sp>
        <p:nvSpPr>
          <p:cNvPr id="6" name="Slide Number Placeholder 5"/>
          <p:cNvSpPr>
            <a:spLocks noGrp="1"/>
          </p:cNvSpPr>
          <p:nvPr>
            <p:ph type="sldNum" sz="quarter" idx="4"/>
          </p:nvPr>
        </p:nvSpPr>
        <p:spPr>
          <a:xfrm>
            <a:off x="10951856" y="6151628"/>
            <a:ext cx="551167"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fld id="{D57F1E4F-1CFF-5643-939E-217C01CDF565}" type="slidenum">
              <a:rPr lang="en-US" smtClean="0"/>
              <a:pPr/>
              <a:t>‹#›</a:t>
            </a:fld>
            <a:endParaRPr lang="en-US" dirty="0"/>
          </a:p>
        </p:txBody>
      </p:sp>
      <p:pic>
        <p:nvPicPr>
          <p:cNvPr id="14" name="Picture 2" descr="image001"/>
          <p:cNvPicPr>
            <a:picLocks noChangeAspect="1" noChangeArrowheads="1"/>
          </p:cNvPicPr>
          <p:nvPr userDrawn="1"/>
        </p:nvPicPr>
        <p:blipFill rotWithShape="1">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20">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800" kern="1200" cap="none">
          <a:solidFill>
            <a:schemeClr val="tx1"/>
          </a:solidFill>
          <a:effectLst/>
          <a:latin typeface="Calibri" panose="020F0502020204030204" pitchFamily="34" charset="0"/>
          <a:ea typeface="+mn-ea"/>
          <a:cs typeface="Calibri" panose="020F0502020204030204" pitchFamily="34"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Calibri" panose="020F0502020204030204" pitchFamily="34" charset="0"/>
          <a:ea typeface="+mn-ea"/>
          <a:cs typeface="Calibri" panose="020F0502020204030204" pitchFamily="34"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Calibri" panose="020F0502020204030204" pitchFamily="34" charset="0"/>
          <a:ea typeface="+mn-ea"/>
          <a:cs typeface="Calibri" panose="020F0502020204030204" pitchFamily="34"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Calibri" panose="020F0502020204030204" pitchFamily="34" charset="0"/>
          <a:ea typeface="+mn-ea"/>
          <a:cs typeface="Calibri" panose="020F0502020204030204" pitchFamily="34"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Calibri" panose="020F0502020204030204" pitchFamily="34" charset="0"/>
          <a:ea typeface="+mn-ea"/>
          <a:cs typeface="Calibri" panose="020F0502020204030204" pitchFamily="34"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636930"/>
            <a:ext cx="10421655" cy="2176117"/>
          </a:xfrm>
        </p:spPr>
        <p:txBody>
          <a:bodyPr>
            <a:noAutofit/>
          </a:bodyPr>
          <a:lstStyle/>
          <a:p>
            <a:pPr>
              <a:spcBef>
                <a:spcPts val="1200"/>
              </a:spcBef>
            </a:pPr>
            <a:r>
              <a:rPr lang="en-US" sz="7200" b="1" dirty="0"/>
              <a:t>SunGuide Software </a:t>
            </a:r>
            <a:br>
              <a:rPr lang="en-US" sz="7200" b="1" dirty="0"/>
            </a:br>
            <a:r>
              <a:rPr lang="en-US" sz="7200" b="1" dirty="0"/>
              <a:t>Users Group Meeting</a:t>
            </a:r>
            <a:endParaRPr lang="en-US" sz="5400" dirty="0"/>
          </a:p>
        </p:txBody>
      </p:sp>
      <p:sp>
        <p:nvSpPr>
          <p:cNvPr id="4" name="Subtitle 3"/>
          <p:cNvSpPr>
            <a:spLocks noGrp="1"/>
          </p:cNvSpPr>
          <p:nvPr>
            <p:ph type="subTitle" idx="1"/>
          </p:nvPr>
        </p:nvSpPr>
        <p:spPr>
          <a:xfrm>
            <a:off x="4523774" y="5035137"/>
            <a:ext cx="6987645" cy="848427"/>
          </a:xfrm>
        </p:spPr>
        <p:txBody>
          <a:bodyPr/>
          <a:lstStyle/>
          <a:p>
            <a:r>
              <a:rPr lang="en-US" b="1" i="1" dirty="0"/>
              <a:t>October 20, 2022</a:t>
            </a:r>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 name="Title 1">
            <a:extLst>
              <a:ext uri="{FF2B5EF4-FFF2-40B4-BE49-F238E27FC236}">
                <a16:creationId xmlns:a16="http://schemas.microsoft.com/office/drawing/2014/main" id="{230A5E2E-7156-75DD-D294-A3A9B7F608B4}"/>
              </a:ext>
            </a:extLst>
          </p:cNvPr>
          <p:cNvSpPr txBox="1">
            <a:spLocks/>
          </p:cNvSpPr>
          <p:nvPr/>
        </p:nvSpPr>
        <p:spPr>
          <a:xfrm>
            <a:off x="1089764" y="3813047"/>
            <a:ext cx="10421655" cy="1121184"/>
          </a:xfrm>
          <a:prstGeom prst="rect">
            <a:avLst/>
          </a:prstGeom>
          <a:effectLst/>
        </p:spPr>
        <p:txBody>
          <a:bodyPr vert="horz" lIns="91440" tIns="45720" rIns="91440" bIns="45720" rtlCol="0" anchor="b">
            <a:noAutofit/>
          </a:bodyPr>
          <a:lstStyle>
            <a:lvl1pPr algn="r" defTabSz="457200" rtl="0" eaLnBrk="1" latinLnBrk="0" hangingPunct="1">
              <a:spcBef>
                <a:spcPct val="0"/>
              </a:spcBef>
              <a:buNone/>
              <a:defRPr sz="6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en-US" sz="7200" b="1" dirty="0">
                <a:solidFill>
                  <a:srgbClr val="FF0000"/>
                </a:solidFill>
              </a:rPr>
              <a:t>IV&amp;V Edition</a:t>
            </a:r>
            <a:endParaRPr lang="en-US" sz="5400" dirty="0">
              <a:solidFill>
                <a:srgbClr val="FF0000"/>
              </a:solidFill>
            </a:endParaRPr>
          </a:p>
        </p:txBody>
      </p:sp>
    </p:spTree>
    <p:extLst>
      <p:ext uri="{BB962C8B-B14F-4D97-AF65-F5344CB8AC3E}">
        <p14:creationId xmlns:p14="http://schemas.microsoft.com/office/powerpoint/2010/main" val="3859314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pic>
        <p:nvPicPr>
          <p:cNvPr id="3" name="Picture 2">
            <a:extLst>
              <a:ext uri="{FF2B5EF4-FFF2-40B4-BE49-F238E27FC236}">
                <a16:creationId xmlns:a16="http://schemas.microsoft.com/office/drawing/2014/main" id="{E3C93DE8-42F5-4AC9-B1D1-66B60DA6D7A0}"/>
              </a:ext>
            </a:extLst>
          </p:cNvPr>
          <p:cNvPicPr>
            <a:picLocks noChangeAspect="1"/>
          </p:cNvPicPr>
          <p:nvPr/>
        </p:nvPicPr>
        <p:blipFill>
          <a:blip r:embed="rId2"/>
          <a:stretch>
            <a:fillRect/>
          </a:stretch>
        </p:blipFill>
        <p:spPr>
          <a:xfrm>
            <a:off x="1401288" y="1297662"/>
            <a:ext cx="10722973" cy="4402493"/>
          </a:xfrm>
          <a:prstGeom prst="rect">
            <a:avLst/>
          </a:prstGeom>
        </p:spPr>
      </p:pic>
      <p:sp>
        <p:nvSpPr>
          <p:cNvPr id="10" name="Oval 9">
            <a:extLst>
              <a:ext uri="{FF2B5EF4-FFF2-40B4-BE49-F238E27FC236}">
                <a16:creationId xmlns:a16="http://schemas.microsoft.com/office/drawing/2014/main" id="{925C90CC-B805-477A-9D56-41C43E0D3EF0}"/>
              </a:ext>
            </a:extLst>
          </p:cNvPr>
          <p:cNvSpPr/>
          <p:nvPr/>
        </p:nvSpPr>
        <p:spPr>
          <a:xfrm>
            <a:off x="4608258" y="2208810"/>
            <a:ext cx="5901404" cy="103271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259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Questions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5293757"/>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solidFill>
                  <a:srgbClr val="FF0000"/>
                </a:solidFill>
                <a:latin typeface="-apple-system"/>
              </a:rPr>
              <a:t>For the popup, is there a need to show when the maintenance mode will end?</a:t>
            </a:r>
          </a:p>
          <a:p>
            <a:pPr marL="914400" lvl="1" indent="-457200">
              <a:spcBef>
                <a:spcPts val="1200"/>
              </a:spcBef>
              <a:buFont typeface="Wingdings" panose="05000000000000000000" pitchFamily="2" charset="2"/>
              <a:buChar char="§"/>
              <a:defRPr/>
            </a:pPr>
            <a:r>
              <a:rPr lang="en-US" sz="2800" dirty="0">
                <a:solidFill>
                  <a:srgbClr val="FF0000"/>
                </a:solidFill>
                <a:latin typeface="-apple-system"/>
              </a:rPr>
              <a:t>Should it be the time span (5 minutes) or the actual time (12:00:00)?</a:t>
            </a:r>
          </a:p>
          <a:p>
            <a:pPr marL="342900" indent="-342900">
              <a:spcBef>
                <a:spcPts val="1200"/>
              </a:spcBef>
              <a:buFont typeface="Courier New" panose="02070309020205020404" pitchFamily="49" charset="0"/>
              <a:buChar char="o"/>
              <a:defRPr/>
            </a:pPr>
            <a:r>
              <a:rPr lang="en-US" sz="3200" dirty="0">
                <a:solidFill>
                  <a:srgbClr val="FF0000"/>
                </a:solidFill>
                <a:latin typeface="-apple-system"/>
              </a:rPr>
              <a:t>Is there a need to archive the username of the user who takes it out of maintenance mode earlier than scheduled?</a:t>
            </a:r>
          </a:p>
          <a:p>
            <a:pPr marL="914400" lvl="1" indent="-457200">
              <a:spcBef>
                <a:spcPts val="1200"/>
              </a:spcBef>
              <a:buFont typeface="Wingdings" panose="05000000000000000000" pitchFamily="2" charset="2"/>
              <a:buChar char="§"/>
              <a:defRPr/>
            </a:pPr>
            <a:r>
              <a:rPr lang="en-US" sz="2800" dirty="0">
                <a:solidFill>
                  <a:srgbClr val="FF0000"/>
                </a:solidFill>
                <a:latin typeface="-apple-system"/>
              </a:rPr>
              <a:t>Status Logger or Database?</a:t>
            </a:r>
          </a:p>
          <a:p>
            <a:pPr marL="800100" lvl="1" indent="-342900">
              <a:buFont typeface="Courier New" panose="02070309020205020404" pitchFamily="49" charset="0"/>
              <a:buChar char="o"/>
              <a:defRPr/>
            </a:pPr>
            <a:endParaRPr lang="en-US" sz="3200" dirty="0">
              <a:latin typeface="-apple-system"/>
            </a:endParaRP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3562434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11" name="Title 1">
            <a:extLst>
              <a:ext uri="{FF2B5EF4-FFF2-40B4-BE49-F238E27FC236}">
                <a16:creationId xmlns:a16="http://schemas.microsoft.com/office/drawing/2014/main" id="{9D376CF2-83C8-44EF-856B-0DD4646F328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Tree>
    <p:extLst>
      <p:ext uri="{BB962C8B-B14F-4D97-AF65-F5344CB8AC3E}">
        <p14:creationId xmlns:p14="http://schemas.microsoft.com/office/powerpoint/2010/main" val="3396798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SG-5706 – Add Timestamp </a:t>
            </a:r>
            <a:br>
              <a:rPr lang="en-US" sz="5400" dirty="0"/>
            </a:br>
            <a:r>
              <a:rPr lang="en-US" sz="5400" dirty="0"/>
              <a:t>When Executive Notification </a:t>
            </a:r>
            <a:br>
              <a:rPr lang="en-US" sz="5400" dirty="0"/>
            </a:br>
            <a:r>
              <a:rPr lang="en-US" sz="5400" dirty="0"/>
              <a:t>Emails are Sent</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2786285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2062103"/>
          </a:xfrm>
          <a:prstGeom prst="rect">
            <a:avLst/>
          </a:prstGeom>
          <a:noFill/>
        </p:spPr>
        <p:txBody>
          <a:bodyPr wrap="square" rtlCol="0">
            <a:spAutoFit/>
          </a:bodyPr>
          <a:lstStyle/>
          <a:p>
            <a:pPr marL="342900" lvl="1" indent="-342900">
              <a:buFont typeface="Courier New" panose="02070309020205020404" pitchFamily="49" charset="0"/>
              <a:buChar char="o"/>
              <a:defRPr/>
            </a:pPr>
            <a:r>
              <a:rPr lang="en-US" sz="3200" dirty="0">
                <a:latin typeface="-apple-system"/>
              </a:rPr>
              <a:t>The time an Executive Notification is sent is now logged in the Event Chronology, but not shown in the Executive Notification narrative dialog.</a:t>
            </a: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pic>
        <p:nvPicPr>
          <p:cNvPr id="3" name="Picture 2">
            <a:extLst>
              <a:ext uri="{FF2B5EF4-FFF2-40B4-BE49-F238E27FC236}">
                <a16:creationId xmlns:a16="http://schemas.microsoft.com/office/drawing/2014/main" id="{05B05A1C-5E8F-4F19-BAA1-98A0FCF55F68}"/>
              </a:ext>
            </a:extLst>
          </p:cNvPr>
          <p:cNvPicPr>
            <a:picLocks noChangeAspect="1"/>
          </p:cNvPicPr>
          <p:nvPr/>
        </p:nvPicPr>
        <p:blipFill rotWithShape="1">
          <a:blip r:embed="rId3"/>
          <a:srcRect b="8975"/>
          <a:stretch/>
        </p:blipFill>
        <p:spPr>
          <a:xfrm>
            <a:off x="1865058" y="2684001"/>
            <a:ext cx="5015021" cy="3522056"/>
          </a:xfrm>
          <a:prstGeom prst="rect">
            <a:avLst/>
          </a:prstGeom>
        </p:spPr>
      </p:pic>
      <p:pic>
        <p:nvPicPr>
          <p:cNvPr id="10" name="Picture 9">
            <a:extLst>
              <a:ext uri="{FF2B5EF4-FFF2-40B4-BE49-F238E27FC236}">
                <a16:creationId xmlns:a16="http://schemas.microsoft.com/office/drawing/2014/main" id="{1A4241CA-B8E6-4113-97D0-3D8A43B8B1D7}"/>
              </a:ext>
            </a:extLst>
          </p:cNvPr>
          <p:cNvPicPr>
            <a:picLocks noChangeAspect="1"/>
          </p:cNvPicPr>
          <p:nvPr/>
        </p:nvPicPr>
        <p:blipFill>
          <a:blip r:embed="rId4"/>
          <a:stretch>
            <a:fillRect/>
          </a:stretch>
        </p:blipFill>
        <p:spPr>
          <a:xfrm>
            <a:off x="7081650" y="2684000"/>
            <a:ext cx="5015021" cy="3522056"/>
          </a:xfrm>
          <a:prstGeom prst="rect">
            <a:avLst/>
          </a:prstGeom>
        </p:spPr>
      </p:pic>
      <p:sp>
        <p:nvSpPr>
          <p:cNvPr id="11" name="Oval 10">
            <a:extLst>
              <a:ext uri="{FF2B5EF4-FFF2-40B4-BE49-F238E27FC236}">
                <a16:creationId xmlns:a16="http://schemas.microsoft.com/office/drawing/2014/main" id="{260E84A4-57F2-45BA-ADBB-07174B34A8FB}"/>
              </a:ext>
            </a:extLst>
          </p:cNvPr>
          <p:cNvSpPr/>
          <p:nvPr/>
        </p:nvSpPr>
        <p:spPr>
          <a:xfrm>
            <a:off x="7061022" y="5016098"/>
            <a:ext cx="3066486" cy="47064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81197F5-AC74-45C4-B07E-713EB25EA09B}"/>
              </a:ext>
            </a:extLst>
          </p:cNvPr>
          <p:cNvSpPr/>
          <p:nvPr/>
        </p:nvSpPr>
        <p:spPr>
          <a:xfrm>
            <a:off x="1865058" y="5365719"/>
            <a:ext cx="4616424" cy="57150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85456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Questions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703041" y="1028343"/>
            <a:ext cx="9799982" cy="4801314"/>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solidFill>
                  <a:srgbClr val="FF0000"/>
                </a:solidFill>
                <a:latin typeface="-apple-system"/>
              </a:rPr>
              <a:t>Is the sent time of previous Executive Notifications something that should be included in the Executive Notification </a:t>
            </a:r>
            <a:r>
              <a:rPr lang="en-US" sz="3200">
                <a:solidFill>
                  <a:srgbClr val="FF0000"/>
                </a:solidFill>
                <a:latin typeface="-apple-system"/>
              </a:rPr>
              <a:t>narrative dialog?</a:t>
            </a:r>
            <a:endParaRPr lang="en-US" sz="3200" dirty="0">
              <a:solidFill>
                <a:srgbClr val="FF0000"/>
              </a:solidFill>
              <a:latin typeface="-apple-system"/>
            </a:endParaRPr>
          </a:p>
          <a:p>
            <a:pPr marL="914400" lvl="1" indent="-457200">
              <a:spcBef>
                <a:spcPts val="1200"/>
              </a:spcBef>
              <a:buFont typeface="Wingdings" panose="05000000000000000000" pitchFamily="2" charset="2"/>
              <a:buChar char="§"/>
              <a:defRPr/>
            </a:pPr>
            <a:r>
              <a:rPr lang="en-US" sz="2800" dirty="0">
                <a:solidFill>
                  <a:srgbClr val="FF0000"/>
                </a:solidFill>
                <a:latin typeface="-apple-system"/>
              </a:rPr>
              <a:t>Should it be included in the default narrative or just something operators would click a checkbox to include?</a:t>
            </a:r>
          </a:p>
          <a:p>
            <a:pPr marL="342900" indent="-342900">
              <a:spcBef>
                <a:spcPts val="1200"/>
              </a:spcBef>
              <a:buFont typeface="Courier New" panose="02070309020205020404" pitchFamily="49" charset="0"/>
              <a:buChar char="o"/>
              <a:defRPr/>
            </a:pPr>
            <a:r>
              <a:rPr lang="en-US" sz="3200" dirty="0">
                <a:latin typeface="-apple-system"/>
              </a:rPr>
              <a:t>Although it sounds trivial, this one is not and would require some extensive rework of how Executive Notifications work.</a:t>
            </a:r>
          </a:p>
          <a:p>
            <a:pPr marL="914400" lvl="1" indent="-457200">
              <a:spcBef>
                <a:spcPts val="1200"/>
              </a:spcBef>
              <a:buFont typeface="Wingdings" panose="05000000000000000000" pitchFamily="2" charset="2"/>
              <a:buChar char="§"/>
              <a:defRPr/>
            </a:pPr>
            <a:r>
              <a:rPr lang="en-US" sz="2800" dirty="0">
                <a:solidFill>
                  <a:srgbClr val="FF0000"/>
                </a:solidFill>
                <a:latin typeface="-apple-system"/>
              </a:rPr>
              <a:t>Would this be used?</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3870988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11" name="Title 1">
            <a:extLst>
              <a:ext uri="{FF2B5EF4-FFF2-40B4-BE49-F238E27FC236}">
                <a16:creationId xmlns:a16="http://schemas.microsoft.com/office/drawing/2014/main" id="{15F09C92-408C-434F-9330-74D939892465}"/>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Tree>
    <p:extLst>
      <p:ext uri="{BB962C8B-B14F-4D97-AF65-F5344CB8AC3E}">
        <p14:creationId xmlns:p14="http://schemas.microsoft.com/office/powerpoint/2010/main" val="3468656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SG-6015 – TPAS Prompt for Verifying Available Spaces </a:t>
            </a:r>
            <a:br>
              <a:rPr lang="en-US" sz="5400" dirty="0"/>
            </a:br>
            <a:r>
              <a:rPr lang="en-US" sz="5400" dirty="0"/>
              <a:t>for CO Reporting</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4222032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2708434"/>
          </a:xfrm>
          <a:prstGeom prst="rect">
            <a:avLst/>
          </a:prstGeom>
          <a:noFill/>
        </p:spPr>
        <p:txBody>
          <a:bodyPr wrap="square" rtlCol="0">
            <a:spAutoFit/>
          </a:bodyPr>
          <a:lstStyle/>
          <a:p>
            <a:pPr marL="342900" lvl="1" indent="-342900">
              <a:spcBef>
                <a:spcPts val="1200"/>
              </a:spcBef>
              <a:buFont typeface="Courier New" panose="02070309020205020404" pitchFamily="49" charset="0"/>
              <a:buChar char="o"/>
              <a:defRPr/>
            </a:pPr>
            <a:r>
              <a:rPr lang="en-US" sz="3200" dirty="0">
                <a:latin typeface="-apple-system"/>
              </a:rPr>
              <a:t>The system will now prompt users to verify space counts in configured parking areas.</a:t>
            </a:r>
          </a:p>
          <a:p>
            <a:pPr marL="342900" lvl="1" indent="-342900">
              <a:spcBef>
                <a:spcPts val="1200"/>
              </a:spcBef>
              <a:buFont typeface="Courier New" panose="02070309020205020404" pitchFamily="49" charset="0"/>
              <a:buChar char="o"/>
              <a:defRPr/>
            </a:pPr>
            <a:r>
              <a:rPr lang="en-US" sz="3200" dirty="0">
                <a:latin typeface="-apple-system"/>
              </a:rPr>
              <a:t>Counts and user responses are archived, and a new template is available to report on the counts.</a:t>
            </a: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pic>
        <p:nvPicPr>
          <p:cNvPr id="4" name="Picture 3">
            <a:extLst>
              <a:ext uri="{FF2B5EF4-FFF2-40B4-BE49-F238E27FC236}">
                <a16:creationId xmlns:a16="http://schemas.microsoft.com/office/drawing/2014/main" id="{8DA238BE-D72F-48CC-8D59-5252792AE0CA}"/>
              </a:ext>
            </a:extLst>
          </p:cNvPr>
          <p:cNvPicPr>
            <a:picLocks noChangeAspect="1"/>
          </p:cNvPicPr>
          <p:nvPr/>
        </p:nvPicPr>
        <p:blipFill>
          <a:blip r:embed="rId2"/>
          <a:stretch>
            <a:fillRect/>
          </a:stretch>
        </p:blipFill>
        <p:spPr>
          <a:xfrm>
            <a:off x="2572279" y="3248647"/>
            <a:ext cx="7398317" cy="2920388"/>
          </a:xfrm>
          <a:prstGeom prst="rect">
            <a:avLst/>
          </a:prstGeom>
        </p:spPr>
      </p:pic>
    </p:spTree>
    <p:extLst>
      <p:ext uri="{BB962C8B-B14F-4D97-AF65-F5344CB8AC3E}">
        <p14:creationId xmlns:p14="http://schemas.microsoft.com/office/powerpoint/2010/main" val="3081222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Questions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2862322"/>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latin typeface="-apple-system"/>
              </a:rPr>
              <a:t>Currently, all facilities and parking areas configured to be reported are included in the report.</a:t>
            </a:r>
          </a:p>
          <a:p>
            <a:pPr marL="914400" lvl="1" indent="-457200">
              <a:spcBef>
                <a:spcPts val="1200"/>
              </a:spcBef>
              <a:buFont typeface="Wingdings" panose="05000000000000000000" pitchFamily="2" charset="2"/>
              <a:buChar char="§"/>
              <a:defRPr/>
            </a:pPr>
            <a:r>
              <a:rPr lang="en-US" sz="3200" dirty="0">
                <a:solidFill>
                  <a:srgbClr val="FF0000"/>
                </a:solidFill>
                <a:latin typeface="-apple-system"/>
              </a:rPr>
              <a:t>Does the report need parameters to filter down to specific facilities and parking areas?</a:t>
            </a:r>
          </a:p>
          <a:p>
            <a:pPr marL="914400" lvl="1" indent="-457200">
              <a:spcBef>
                <a:spcPts val="1200"/>
              </a:spcBef>
              <a:buFont typeface="Wingdings" panose="05000000000000000000" pitchFamily="2" charset="2"/>
              <a:buChar char="§"/>
              <a:defRPr/>
            </a:pPr>
            <a:r>
              <a:rPr lang="en-US" sz="3200" dirty="0">
                <a:solidFill>
                  <a:srgbClr val="FF0000"/>
                </a:solidFill>
                <a:latin typeface="-apple-system"/>
              </a:rPr>
              <a:t>Would any other filter parameters be useful?</a:t>
            </a: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55119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WELCOME</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ATTENDEE ROLL CALL</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2" name="Picture 1">
            <a:extLst>
              <a:ext uri="{FF2B5EF4-FFF2-40B4-BE49-F238E27FC236}">
                <a16:creationId xmlns:a16="http://schemas.microsoft.com/office/drawing/2014/main" id="{4B43CA17-C645-4E83-82A8-2B73958FE678}"/>
              </a:ext>
            </a:extLst>
          </p:cNvPr>
          <p:cNvPicPr>
            <a:picLocks noChangeAspect="1"/>
          </p:cNvPicPr>
          <p:nvPr/>
        </p:nvPicPr>
        <p:blipFill>
          <a:blip r:embed="rId2"/>
          <a:stretch>
            <a:fillRect/>
          </a:stretch>
        </p:blipFill>
        <p:spPr>
          <a:xfrm>
            <a:off x="3544561" y="4286357"/>
            <a:ext cx="7559695" cy="1127858"/>
          </a:xfrm>
          <a:prstGeom prst="rect">
            <a:avLst/>
          </a:prstGeom>
        </p:spPr>
      </p:pic>
      <p:sp>
        <p:nvSpPr>
          <p:cNvPr id="13" name="Date Placeholder 3">
            <a:extLst>
              <a:ext uri="{FF2B5EF4-FFF2-40B4-BE49-F238E27FC236}">
                <a16:creationId xmlns:a16="http://schemas.microsoft.com/office/drawing/2014/main" id="{732ADA6A-0721-4AF3-9491-B717EBB2F137}"/>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982359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11" name="Title 1">
            <a:extLst>
              <a:ext uri="{FF2B5EF4-FFF2-40B4-BE49-F238E27FC236}">
                <a16:creationId xmlns:a16="http://schemas.microsoft.com/office/drawing/2014/main" id="{EB8859F7-47E6-4BEF-83D3-B67AC6394C5B}"/>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Tree>
    <p:extLst>
      <p:ext uri="{BB962C8B-B14F-4D97-AF65-F5344CB8AC3E}">
        <p14:creationId xmlns:p14="http://schemas.microsoft.com/office/powerpoint/2010/main" val="4106008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937474"/>
          </a:xfrm>
        </p:spPr>
        <p:txBody>
          <a:bodyPr>
            <a:normAutofit fontScale="90000"/>
          </a:bodyPr>
          <a:lstStyle/>
          <a:p>
            <a:br>
              <a:rPr lang="en-US" sz="5400" dirty="0"/>
            </a:br>
            <a:r>
              <a:rPr lang="en-US" sz="7300" b="1" dirty="0">
                <a:solidFill>
                  <a:srgbClr val="FF0000"/>
                </a:solidFill>
              </a:rPr>
              <a:t>FYI:</a:t>
            </a:r>
            <a:br>
              <a:rPr lang="en-US" sz="5400" dirty="0"/>
            </a:br>
            <a:r>
              <a:rPr lang="en-US" sz="5400" dirty="0"/>
              <a:t>SG-5456 – "TMC Notified" for</a:t>
            </a:r>
            <a:br>
              <a:rPr lang="en-US" sz="5400" dirty="0"/>
            </a:br>
            <a:r>
              <a:rPr lang="en-US" sz="5400" dirty="0"/>
              <a:t> all notified times regardless</a:t>
            </a:r>
            <a:br>
              <a:rPr lang="en-US" sz="5400" dirty="0"/>
            </a:br>
            <a:r>
              <a:rPr lang="en-US" sz="5400" dirty="0"/>
              <a:t> of whether notified box </a:t>
            </a:r>
            <a:br>
              <a:rPr lang="en-US" sz="5400" dirty="0"/>
            </a:br>
            <a:r>
              <a:rPr lang="en-US" sz="5400" dirty="0"/>
              <a:t>is checked</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996924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938602"/>
            <a:ext cx="10199962" cy="6124754"/>
          </a:xfrm>
          <a:prstGeom prst="rect">
            <a:avLst/>
          </a:prstGeom>
          <a:noFill/>
        </p:spPr>
        <p:txBody>
          <a:bodyPr wrap="square" rtlCol="0">
            <a:spAutoFit/>
          </a:bodyPr>
          <a:lstStyle/>
          <a:p>
            <a:pPr marL="342900" lvl="1" indent="-342900">
              <a:spcBef>
                <a:spcPts val="1200"/>
              </a:spcBef>
              <a:buFont typeface="Courier New" panose="02070309020205020404" pitchFamily="49" charset="0"/>
              <a:buChar char="o"/>
              <a:defRPr/>
            </a:pPr>
            <a:r>
              <a:rPr lang="en-US" sz="3200" dirty="0">
                <a:latin typeface="-apple-system"/>
              </a:rPr>
              <a:t>The Event Responders’ check box combined with the time set in the Event Responders’ dialog will change the text of the Event Chronology entry to better clarify if the TMC notified the field, or the field notified the TMC.</a:t>
            </a:r>
          </a:p>
          <a:p>
            <a:pPr algn="ctr">
              <a:spcBef>
                <a:spcPts val="1200"/>
              </a:spcBef>
              <a:defRPr/>
            </a:pPr>
            <a:r>
              <a:rPr lang="en-US" sz="3200" b="1" dirty="0">
                <a:solidFill>
                  <a:srgbClr val="FF0000"/>
                </a:solidFill>
                <a:latin typeface="-apple-system"/>
              </a:rPr>
              <a:t>FYI</a:t>
            </a:r>
          </a:p>
          <a:p>
            <a:pPr marL="342900" lvl="1" indent="-342900">
              <a:spcBef>
                <a:spcPts val="1200"/>
              </a:spcBef>
              <a:buFont typeface="Courier New" panose="02070309020205020404" pitchFamily="49" charset="0"/>
              <a:buChar char="o"/>
              <a:defRPr/>
            </a:pPr>
            <a:r>
              <a:rPr lang="en-US" sz="3200" dirty="0">
                <a:latin typeface="-apple-system"/>
              </a:rPr>
              <a:t>The Chronology text for the TMC NOTIFIED category was set to “TMC was notified by XX”.</a:t>
            </a:r>
          </a:p>
          <a:p>
            <a:pPr marL="342900" lvl="1" indent="-342900">
              <a:spcBef>
                <a:spcPts val="1200"/>
              </a:spcBef>
              <a:buFont typeface="Courier New" panose="02070309020205020404" pitchFamily="49" charset="0"/>
              <a:buChar char="o"/>
              <a:defRPr/>
            </a:pPr>
            <a:r>
              <a:rPr lang="en-US" sz="3200" dirty="0">
                <a:latin typeface="-apple-system"/>
              </a:rPr>
              <a:t>The Chronology text for the NOTIFIED BY TMC category was set to “XX was notified by TMC” instead of “TMC notified XX”.</a:t>
            </a:r>
          </a:p>
          <a:p>
            <a:pPr marL="342900" lvl="1" indent="-342900">
              <a:spcBef>
                <a:spcPts val="1200"/>
              </a:spcBef>
              <a:buFont typeface="Courier New" panose="02070309020205020404" pitchFamily="49" charset="0"/>
              <a:buChar char="o"/>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8647921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11" name="Title 1">
            <a:extLst>
              <a:ext uri="{FF2B5EF4-FFF2-40B4-BE49-F238E27FC236}">
                <a16:creationId xmlns:a16="http://schemas.microsoft.com/office/drawing/2014/main" id="{F4E3902F-AEDD-4588-B1BA-CB15A1E3F2D7}"/>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Tree>
    <p:extLst>
      <p:ext uri="{BB962C8B-B14F-4D97-AF65-F5344CB8AC3E}">
        <p14:creationId xmlns:p14="http://schemas.microsoft.com/office/powerpoint/2010/main" val="684557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JIRA Changes</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4281998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JIRA Security Changes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703041" y="1049697"/>
            <a:ext cx="9799982" cy="6432530"/>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latin typeface="Calibri" panose="020F0502020204030204" pitchFamily="34" charset="0"/>
              </a:rPr>
              <a:t>Remove users that have never logged in.</a:t>
            </a:r>
          </a:p>
          <a:p>
            <a:pPr marL="342900" indent="-342900">
              <a:spcBef>
                <a:spcPts val="1200"/>
              </a:spcBef>
              <a:buFont typeface="Courier New" panose="02070309020205020404" pitchFamily="49" charset="0"/>
              <a:buChar char="o"/>
              <a:defRPr/>
            </a:pPr>
            <a:r>
              <a:rPr lang="en-US" sz="3200" dirty="0">
                <a:latin typeface="Calibri" panose="020F0502020204030204" pitchFamily="34" charset="0"/>
              </a:rPr>
              <a:t>Deactivate all accounts which haven’t logged in for the last 6 months.</a:t>
            </a:r>
          </a:p>
          <a:p>
            <a:pPr marL="342900" indent="-342900">
              <a:spcBef>
                <a:spcPts val="1200"/>
              </a:spcBef>
              <a:buFont typeface="Courier New" panose="02070309020205020404" pitchFamily="49" charset="0"/>
              <a:buChar char="o"/>
              <a:defRPr/>
            </a:pPr>
            <a:r>
              <a:rPr lang="en-US" sz="3200" dirty="0">
                <a:latin typeface="Calibri" panose="020F0502020204030204" pitchFamily="34" charset="0"/>
              </a:rPr>
              <a:t>For future logins, if a user hasn’t logged for 5 months, they would receive an email indicating they need to log in or their account will be deactivated.</a:t>
            </a:r>
          </a:p>
          <a:p>
            <a:pPr marL="914400" lvl="1" indent="-457200">
              <a:spcBef>
                <a:spcPts val="1200"/>
              </a:spcBef>
              <a:buFont typeface="Wingdings" panose="05000000000000000000" pitchFamily="2" charset="2"/>
              <a:buChar char="§"/>
              <a:defRPr/>
            </a:pPr>
            <a:r>
              <a:rPr lang="en-US" sz="2800" dirty="0">
                <a:latin typeface="Calibri" panose="020F0502020204030204" pitchFamily="34" charset="0"/>
              </a:rPr>
              <a:t>If 6 months elapses, the account will be deactivated.</a:t>
            </a:r>
          </a:p>
          <a:p>
            <a:pPr marL="914400" lvl="1" indent="-457200">
              <a:spcBef>
                <a:spcPts val="1200"/>
              </a:spcBef>
              <a:buFont typeface="Wingdings" panose="05000000000000000000" pitchFamily="2" charset="2"/>
              <a:buChar char="§"/>
              <a:defRPr/>
            </a:pPr>
            <a:r>
              <a:rPr lang="en-US" sz="2800" dirty="0">
                <a:latin typeface="Calibri" panose="020F0502020204030204" pitchFamily="34" charset="0"/>
              </a:rPr>
              <a:t>If the user needs to re-activate the account, they will need to send an email to Central Office, and it can re-activated.</a:t>
            </a:r>
          </a:p>
          <a:p>
            <a:pPr marL="342900" indent="-342900">
              <a:buFont typeface="Courier New" panose="02070309020205020404" pitchFamily="49" charset="0"/>
              <a:buChar char="o"/>
              <a:defRPr/>
            </a:pPr>
            <a:endParaRPr lang="en-US" sz="3200" dirty="0">
              <a:latin typeface="-apple-system"/>
            </a:endParaRPr>
          </a:p>
          <a:p>
            <a:pPr marL="800100" lvl="1" indent="-342900">
              <a:buFont typeface="Courier New" panose="02070309020205020404" pitchFamily="49" charset="0"/>
              <a:buChar char="o"/>
              <a:defRPr/>
            </a:pPr>
            <a:endParaRPr lang="en-US" sz="3200" dirty="0">
              <a:latin typeface="-apple-system"/>
            </a:endParaRP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506012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JIRA Updates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703040" y="788441"/>
            <a:ext cx="10291037" cy="6370975"/>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latin typeface="Calibri" panose="020F0502020204030204" pitchFamily="34" charset="0"/>
              </a:rPr>
              <a:t>We were looking to have a box on the JIRA front page that would show Failure Issues needing updates from either SwRI or the District.</a:t>
            </a:r>
          </a:p>
          <a:p>
            <a:pPr marL="914400" lvl="1" indent="-457200">
              <a:spcBef>
                <a:spcPts val="1200"/>
              </a:spcBef>
              <a:buFont typeface="Wingdings" panose="05000000000000000000" pitchFamily="2" charset="2"/>
              <a:buChar char="§"/>
              <a:defRPr/>
            </a:pPr>
            <a:r>
              <a:rPr lang="en-US" sz="2800" dirty="0">
                <a:latin typeface="Calibri" panose="020F0502020204030204" pitchFamily="34" charset="0"/>
              </a:rPr>
              <a:t>Due to an issue with JIRA directly, permission is not allowing this to be shown to FDOT users.</a:t>
            </a:r>
          </a:p>
          <a:p>
            <a:pPr marL="914400" lvl="1" indent="-457200">
              <a:spcBef>
                <a:spcPts val="1200"/>
              </a:spcBef>
              <a:buFont typeface="Wingdings" panose="05000000000000000000" pitchFamily="2" charset="2"/>
              <a:buChar char="§"/>
              <a:defRPr/>
            </a:pPr>
            <a:r>
              <a:rPr lang="en-US" sz="2800" dirty="0">
                <a:latin typeface="Calibri" panose="020F0502020204030204" pitchFamily="34" charset="0"/>
              </a:rPr>
              <a:t>An issue has been logged with Jira to try to resolve the permissions issue. Awaiting response.</a:t>
            </a:r>
          </a:p>
          <a:p>
            <a:pPr marL="342900" lvl="1" indent="-342900">
              <a:spcBef>
                <a:spcPts val="1200"/>
              </a:spcBef>
              <a:buFont typeface="Courier New" panose="02070309020205020404" pitchFamily="49" charset="0"/>
              <a:buChar char="o"/>
              <a:defRPr/>
            </a:pPr>
            <a:r>
              <a:rPr lang="en-US" sz="3200" dirty="0">
                <a:latin typeface="Calibri" panose="020F0502020204030204" pitchFamily="34" charset="0"/>
              </a:rPr>
              <a:t>We were also looking to include district/agency along with name (i.e., “John Doe, District X”) as previously requested, but Jira will not allow anything to be added to the name field.  </a:t>
            </a:r>
          </a:p>
          <a:p>
            <a:pPr marL="914400" lvl="1" indent="-457200">
              <a:spcBef>
                <a:spcPts val="1200"/>
              </a:spcBef>
              <a:buFont typeface="Wingdings" panose="05000000000000000000" pitchFamily="2" charset="2"/>
              <a:buChar char="§"/>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205089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p:txBody>
      </p:sp>
    </p:spTree>
    <p:extLst>
      <p:ext uri="{BB962C8B-B14F-4D97-AF65-F5344CB8AC3E}">
        <p14:creationId xmlns:p14="http://schemas.microsoft.com/office/powerpoint/2010/main" val="3561164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ANNOUNCEMENTS?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ADJOURN.</a:t>
            </a:r>
          </a:p>
        </p:txBody>
      </p:sp>
    </p:spTree>
    <p:extLst>
      <p:ext uri="{BB962C8B-B14F-4D97-AF65-F5344CB8AC3E}">
        <p14:creationId xmlns:p14="http://schemas.microsoft.com/office/powerpoint/2010/main" val="53838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SG-5143 – Chronology Report Able to Generated in Sections of Interest</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41688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6" y="1032606"/>
            <a:ext cx="9582446" cy="4339650"/>
          </a:xfrm>
          <a:prstGeom prst="rect">
            <a:avLst/>
          </a:prstGeom>
          <a:noFill/>
        </p:spPr>
        <p:txBody>
          <a:bodyPr wrap="square" rtlCol="0">
            <a:spAutoFit/>
          </a:bodyPr>
          <a:lstStyle/>
          <a:p>
            <a:pPr marL="342900" lvl="1" indent="-342900">
              <a:spcBef>
                <a:spcPts val="1200"/>
              </a:spcBef>
              <a:buFont typeface="Courier New" panose="02070309020205020404" pitchFamily="49" charset="0"/>
              <a:buChar char="o"/>
              <a:defRPr/>
            </a:pPr>
            <a:r>
              <a:rPr lang="en-US" sz="3200" dirty="0">
                <a:latin typeface="-apple-system"/>
              </a:rPr>
              <a:t>There is a new whitelist/blacklist filter for the Event Chronology types within the Event Chronology Report.</a:t>
            </a:r>
          </a:p>
          <a:p>
            <a:pPr marL="342900" lvl="1" indent="-342900">
              <a:spcBef>
                <a:spcPts val="1200"/>
              </a:spcBef>
              <a:buFont typeface="Courier New" panose="02070309020205020404" pitchFamily="49" charset="0"/>
              <a:buChar char="o"/>
              <a:defRPr/>
            </a:pPr>
            <a:r>
              <a:rPr lang="en-US" sz="3200" dirty="0">
                <a:latin typeface="-apple-system"/>
              </a:rPr>
              <a:t>The list of available types is pulled from the list of all known Event Chronology Types at the last restart of Event Management.</a:t>
            </a:r>
          </a:p>
          <a:p>
            <a:pPr marL="342900" lvl="1" indent="-342900">
              <a:spcBef>
                <a:spcPts val="1200"/>
              </a:spcBef>
              <a:buFont typeface="Courier New" panose="02070309020205020404" pitchFamily="49" charset="0"/>
              <a:buChar char="o"/>
              <a:defRPr/>
            </a:pPr>
            <a:r>
              <a:rPr lang="en-US" sz="3200" dirty="0">
                <a:latin typeface="-apple-system"/>
              </a:rPr>
              <a:t>This parameter filters out the list of Event Chronology Type entries displayed in the report.</a:t>
            </a: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352055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pic>
        <p:nvPicPr>
          <p:cNvPr id="3" name="Picture 2">
            <a:extLst>
              <a:ext uri="{FF2B5EF4-FFF2-40B4-BE49-F238E27FC236}">
                <a16:creationId xmlns:a16="http://schemas.microsoft.com/office/drawing/2014/main" id="{BBFFEBC3-2436-49AE-9203-858DD9BF5ED0}"/>
              </a:ext>
            </a:extLst>
          </p:cNvPr>
          <p:cNvPicPr>
            <a:picLocks noChangeAspect="1"/>
          </p:cNvPicPr>
          <p:nvPr/>
        </p:nvPicPr>
        <p:blipFill>
          <a:blip r:embed="rId2"/>
          <a:stretch>
            <a:fillRect/>
          </a:stretch>
        </p:blipFill>
        <p:spPr>
          <a:xfrm>
            <a:off x="1885063" y="1021278"/>
            <a:ext cx="8382483" cy="5165521"/>
          </a:xfrm>
          <a:prstGeom prst="rect">
            <a:avLst/>
          </a:prstGeom>
        </p:spPr>
      </p:pic>
      <p:sp>
        <p:nvSpPr>
          <p:cNvPr id="2" name="Oval 1">
            <a:extLst>
              <a:ext uri="{FF2B5EF4-FFF2-40B4-BE49-F238E27FC236}">
                <a16:creationId xmlns:a16="http://schemas.microsoft.com/office/drawing/2014/main" id="{7A9838C1-923E-499C-82AE-FE304028323A}"/>
              </a:ext>
            </a:extLst>
          </p:cNvPr>
          <p:cNvSpPr/>
          <p:nvPr/>
        </p:nvSpPr>
        <p:spPr>
          <a:xfrm>
            <a:off x="4450049" y="4393870"/>
            <a:ext cx="5830784" cy="176329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4183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Questions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5970865"/>
          </a:xfrm>
          <a:prstGeom prst="rect">
            <a:avLst/>
          </a:prstGeom>
          <a:noFill/>
        </p:spPr>
        <p:txBody>
          <a:bodyPr wrap="square" rtlCol="0">
            <a:spAutoFit/>
          </a:bodyPr>
          <a:lstStyle/>
          <a:p>
            <a:pPr marL="342900" indent="-342900">
              <a:spcBef>
                <a:spcPts val="1200"/>
              </a:spcBef>
              <a:buFont typeface="Courier New" panose="02070309020205020404" pitchFamily="49" charset="0"/>
              <a:buChar char="o"/>
              <a:defRPr/>
            </a:pPr>
            <a:r>
              <a:rPr lang="en-US" sz="3200" dirty="0">
                <a:latin typeface="-apple-system"/>
              </a:rPr>
              <a:t>When the report is generated, the list of events included in the report is based on the event selection criteria selected for the reports,</a:t>
            </a:r>
          </a:p>
          <a:p>
            <a:pPr algn="ctr">
              <a:spcBef>
                <a:spcPts val="1200"/>
              </a:spcBef>
              <a:defRPr/>
            </a:pPr>
            <a:r>
              <a:rPr lang="en-US" sz="3200" dirty="0">
                <a:latin typeface="-apple-system"/>
              </a:rPr>
              <a:t> AND THEN </a:t>
            </a:r>
          </a:p>
          <a:p>
            <a:pPr marL="342900" indent="-342900">
              <a:spcBef>
                <a:spcPts val="1200"/>
              </a:spcBef>
              <a:buFont typeface="Courier New" panose="02070309020205020404" pitchFamily="49" charset="0"/>
              <a:buChar char="o"/>
              <a:defRPr/>
            </a:pPr>
            <a:r>
              <a:rPr lang="en-US" sz="3200" dirty="0">
                <a:latin typeface="-apple-system"/>
              </a:rPr>
              <a:t>The Event Chronology Types are removed based on the filter.</a:t>
            </a:r>
          </a:p>
          <a:p>
            <a:pPr marL="342900" lvl="1" indent="-342900">
              <a:spcBef>
                <a:spcPts val="1200"/>
              </a:spcBef>
              <a:buFont typeface="Courier New" panose="02070309020205020404" pitchFamily="49" charset="0"/>
              <a:buChar char="o"/>
              <a:defRPr/>
            </a:pPr>
            <a:r>
              <a:rPr lang="en-US" sz="3200" dirty="0">
                <a:solidFill>
                  <a:srgbClr val="FF0000"/>
                </a:solidFill>
                <a:latin typeface="-apple-system"/>
              </a:rPr>
              <a:t>Is there a need for an option to filter down to ONLY events that have (or don’t have) the Event Chronology Type selected?</a:t>
            </a:r>
          </a:p>
          <a:p>
            <a:pPr marL="800100" lvl="1" indent="-342900">
              <a:buFont typeface="Courier New" panose="02070309020205020404" pitchFamily="49" charset="0"/>
              <a:buChar char="o"/>
              <a:defRPr/>
            </a:pPr>
            <a:endParaRPr lang="en-US" sz="3200" dirty="0">
              <a:latin typeface="-apple-system"/>
            </a:endParaRP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1849602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Tree>
    <p:extLst>
      <p:ext uri="{BB962C8B-B14F-4D97-AF65-F5344CB8AC3E}">
        <p14:creationId xmlns:p14="http://schemas.microsoft.com/office/powerpoint/2010/main" val="186998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SG-5557 – Ability to Set WWD</a:t>
            </a:r>
            <a:br>
              <a:rPr lang="en-US" sz="5400" dirty="0"/>
            </a:br>
            <a:r>
              <a:rPr lang="en-US" sz="5400" dirty="0"/>
              <a:t> Sites to Maintenance </a:t>
            </a:r>
            <a:br>
              <a:rPr lang="en-US" sz="5400" dirty="0"/>
            </a:br>
            <a:r>
              <a:rPr lang="en-US" sz="5400" dirty="0"/>
              <a:t>Mode Via SG</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2084739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032606"/>
            <a:ext cx="9799982" cy="5324535"/>
          </a:xfrm>
          <a:prstGeom prst="rect">
            <a:avLst/>
          </a:prstGeom>
          <a:noFill/>
        </p:spPr>
        <p:txBody>
          <a:bodyPr wrap="square" rtlCol="0">
            <a:spAutoFit/>
          </a:bodyPr>
          <a:lstStyle/>
          <a:p>
            <a:pPr marL="342900" lvl="1" indent="-342900">
              <a:spcBef>
                <a:spcPts val="1200"/>
              </a:spcBef>
              <a:buFont typeface="Courier New" panose="02070309020205020404" pitchFamily="49" charset="0"/>
              <a:buChar char="o"/>
              <a:defRPr/>
            </a:pPr>
            <a:r>
              <a:rPr lang="en-US" sz="3200" dirty="0">
                <a:latin typeface="-apple-system"/>
              </a:rPr>
              <a:t>WWD devices can be set to maintenance mode, which will still poll the device but prevent any detections from triggering alarms in the system.</a:t>
            </a:r>
          </a:p>
          <a:p>
            <a:pPr marL="342900" lvl="1" indent="-342900">
              <a:spcBef>
                <a:spcPts val="1200"/>
              </a:spcBef>
              <a:buFont typeface="Courier New" panose="02070309020205020404" pitchFamily="49" charset="0"/>
              <a:buChar char="o"/>
              <a:defRPr/>
            </a:pPr>
            <a:r>
              <a:rPr lang="en-US" sz="3200" dirty="0">
                <a:latin typeface="-apple-system"/>
              </a:rPr>
              <a:t>The users can set either a duration or an end time for the maintenance mode on the device.</a:t>
            </a:r>
          </a:p>
          <a:p>
            <a:pPr marL="342900" lvl="1" indent="-342900">
              <a:spcBef>
                <a:spcPts val="1200"/>
              </a:spcBef>
              <a:buFont typeface="Courier New" panose="02070309020205020404" pitchFamily="49" charset="0"/>
              <a:buChar char="o"/>
              <a:defRPr/>
            </a:pPr>
            <a:r>
              <a:rPr lang="en-US" sz="3200" dirty="0">
                <a:latin typeface="-apple-system"/>
              </a:rPr>
              <a:t>The users get a popup, triggered a configured amount of time before the end of the maintenance mode period, asking what they would like to do with the device.</a:t>
            </a:r>
          </a:p>
          <a:p>
            <a:pPr lvl="1">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10/20/2022</a:t>
            </a:r>
          </a:p>
        </p:txBody>
      </p:sp>
    </p:spTree>
    <p:extLst>
      <p:ext uri="{BB962C8B-B14F-4D97-AF65-F5344CB8AC3E}">
        <p14:creationId xmlns:p14="http://schemas.microsoft.com/office/powerpoint/2010/main" val="42007828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20104</TotalTime>
  <Words>1040</Words>
  <Application>Microsoft Office PowerPoint</Application>
  <PresentationFormat>Widescreen</PresentationFormat>
  <Paragraphs>200</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Parallax</vt:lpstr>
      <vt:lpstr>SunGuide Software  Users Group Meeting</vt:lpstr>
      <vt:lpstr>PowerPoint Presentation</vt:lpstr>
      <vt:lpstr>SG-5143 – Chronology Report Able to Generated in Sections of Interest</vt:lpstr>
      <vt:lpstr>PowerPoint Presentation</vt:lpstr>
      <vt:lpstr>PowerPoint Presentation</vt:lpstr>
      <vt:lpstr>PowerPoint Presentation</vt:lpstr>
      <vt:lpstr>PowerPoint Presentation</vt:lpstr>
      <vt:lpstr>SG-5557 – Ability to Set WWD  Sites to Maintenance  Mode Via SG</vt:lpstr>
      <vt:lpstr>PowerPoint Presentation</vt:lpstr>
      <vt:lpstr>PowerPoint Presentation</vt:lpstr>
      <vt:lpstr>PowerPoint Presentation</vt:lpstr>
      <vt:lpstr>PowerPoint Presentation</vt:lpstr>
      <vt:lpstr>SG-5706 – Add Timestamp  When Executive Notification  Emails are Sent</vt:lpstr>
      <vt:lpstr>PowerPoint Presentation</vt:lpstr>
      <vt:lpstr>PowerPoint Presentation</vt:lpstr>
      <vt:lpstr>PowerPoint Presentation</vt:lpstr>
      <vt:lpstr>SG-6015 – TPAS Prompt for Verifying Available Spaces  for CO Reporting</vt:lpstr>
      <vt:lpstr>PowerPoint Presentation</vt:lpstr>
      <vt:lpstr>PowerPoint Presentation</vt:lpstr>
      <vt:lpstr>PowerPoint Presentation</vt:lpstr>
      <vt:lpstr> FYI: SG-5456 – "TMC Notified" for  all notified times regardless  of whether notified box  is checked</vt:lpstr>
      <vt:lpstr>PowerPoint Presentation</vt:lpstr>
      <vt:lpstr>PowerPoint Presentation</vt:lpstr>
      <vt:lpstr>JIRA Changes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 Board Meeting</dc:title>
  <dc:creator>Moser, Kelli</dc:creator>
  <cp:lastModifiedBy>Carla Holmes</cp:lastModifiedBy>
  <cp:revision>852</cp:revision>
  <cp:lastPrinted>2015-01-14T21:03:00Z</cp:lastPrinted>
  <dcterms:created xsi:type="dcterms:W3CDTF">2014-08-07T17:38:39Z</dcterms:created>
  <dcterms:modified xsi:type="dcterms:W3CDTF">2024-04-04T19:52:34Z</dcterms:modified>
</cp:coreProperties>
</file>