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570" r:id="rId2"/>
    <p:sldId id="575" r:id="rId3"/>
    <p:sldId id="1068" r:id="rId4"/>
    <p:sldId id="1069" r:id="rId5"/>
    <p:sldId id="1070" r:id="rId6"/>
    <p:sldId id="1071" r:id="rId7"/>
    <p:sldId id="1036" r:id="rId8"/>
    <p:sldId id="1072" r:id="rId9"/>
    <p:sldId id="1073" r:id="rId10"/>
    <p:sldId id="1074" r:id="rId11"/>
    <p:sldId id="1075" r:id="rId12"/>
    <p:sldId id="1076" r:id="rId13"/>
    <p:sldId id="1078" r:id="rId14"/>
    <p:sldId id="1079" r:id="rId15"/>
    <p:sldId id="1080" r:id="rId16"/>
    <p:sldId id="1081" r:id="rId17"/>
    <p:sldId id="1082" r:id="rId18"/>
    <p:sldId id="1015" r:id="rId19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68"/>
            <p14:sldId id="1069"/>
            <p14:sldId id="1070"/>
            <p14:sldId id="1071"/>
            <p14:sldId id="1036"/>
            <p14:sldId id="1072"/>
            <p14:sldId id="1073"/>
            <p14:sldId id="1074"/>
            <p14:sldId id="1075"/>
            <p14:sldId id="1076"/>
            <p14:sldId id="1078"/>
            <p14:sldId id="1079"/>
            <p14:sldId id="1080"/>
            <p14:sldId id="1081"/>
            <p14:sldId id="1082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83806" autoAdjust="0"/>
  </p:normalViewPr>
  <p:slideViewPr>
    <p:cSldViewPr snapToGrid="0">
      <p:cViewPr varScale="1">
        <p:scale>
          <a:sx n="53" d="100"/>
          <a:sy n="53" d="100"/>
        </p:scale>
        <p:origin x="984" y="40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83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November 16, 2023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SG-6870 – Track RR activities </a:t>
            </a:r>
            <a:br>
              <a:rPr lang="en-US" sz="5400" dirty="0"/>
            </a:br>
            <a:r>
              <a:rPr lang="en-US" sz="5400" dirty="0"/>
              <a:t>that support EVs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</p:spTree>
    <p:extLst>
      <p:ext uri="{BB962C8B-B14F-4D97-AF65-F5344CB8AC3E}">
        <p14:creationId xmlns:p14="http://schemas.microsoft.com/office/powerpoint/2010/main" val="338652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0467" y="1122749"/>
            <a:ext cx="10887996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No consistent manner to track when a RR assists electric vehicles.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en-US" sz="1200" dirty="0">
              <a:latin typeface="-apple-system"/>
            </a:endParaRPr>
          </a:p>
          <a:p>
            <a:pPr marL="342900" lvl="1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Multiple Options:</a:t>
            </a:r>
          </a:p>
          <a:p>
            <a:pPr marL="1428750" lvl="2" indent="-514350">
              <a:spcAft>
                <a:spcPts val="600"/>
              </a:spcAft>
              <a:buAutoNum type="arabicParenR"/>
              <a:defRPr/>
            </a:pPr>
            <a:r>
              <a:rPr lang="en-US" sz="2400" dirty="0">
                <a:latin typeface="Calibri" panose="020F0502020204030204" pitchFamily="34" charset="0"/>
              </a:rPr>
              <a:t>Add a RR Activity for something like “EV Assist”.</a:t>
            </a:r>
          </a:p>
          <a:p>
            <a:pPr marL="1428750" lvl="2" indent="-514350">
              <a:spcAft>
                <a:spcPts val="600"/>
              </a:spcAft>
              <a:buAutoNum type="arabicParenR"/>
              <a:defRPr/>
            </a:pPr>
            <a:r>
              <a:rPr lang="en-US" sz="2400" dirty="0">
                <a:latin typeface="Calibri" panose="020F0502020204030204" pitchFamily="34" charset="0"/>
              </a:rPr>
              <a:t>Add an event type via a script that RRs could create as an event.</a:t>
            </a:r>
          </a:p>
          <a:p>
            <a:pPr marL="1428750" lvl="2" indent="-514350">
              <a:spcAft>
                <a:spcPts val="600"/>
              </a:spcAft>
              <a:buAutoNum type="arabicParenR"/>
              <a:defRPr/>
            </a:pPr>
            <a:r>
              <a:rPr lang="en-US" sz="2400" dirty="0">
                <a:latin typeface="Calibri" panose="020F0502020204030204" pitchFamily="34" charset="0"/>
              </a:rPr>
              <a:t>Add an Event Attribute that says something like “EV Assist”.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Each could be added with a script that would synchronize the whole state.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srgbClr val="FF0000"/>
                </a:solidFill>
                <a:latin typeface="-apple-system"/>
              </a:rPr>
              <a:t>Preference? Alternatives?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</p:spTree>
    <p:extLst>
      <p:ext uri="{BB962C8B-B14F-4D97-AF65-F5344CB8AC3E}">
        <p14:creationId xmlns:p14="http://schemas.microsoft.com/office/powerpoint/2010/main" val="2531285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153261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		SG-6744 - RR-Involved Incidents Reports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</p:spTree>
    <p:extLst>
      <p:ext uri="{BB962C8B-B14F-4D97-AF65-F5344CB8AC3E}">
        <p14:creationId xmlns:p14="http://schemas.microsoft.com/office/powerpoint/2010/main" val="3792556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100072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SG-6087 - Collect additional data related to RR-involving incidents was released in SunGuide R8.2 HF2.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  <p:pic>
        <p:nvPicPr>
          <p:cNvPr id="2050" name="Picture 1">
            <a:extLst>
              <a:ext uri="{FF2B5EF4-FFF2-40B4-BE49-F238E27FC236}">
                <a16:creationId xmlns:a16="http://schemas.microsoft.com/office/drawing/2014/main" id="{AA4B6B2D-F7BB-A48A-959D-E140063666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26" t="3500" r="22895"/>
          <a:stretch/>
        </p:blipFill>
        <p:spPr bwMode="auto">
          <a:xfrm>
            <a:off x="6114367" y="2331599"/>
            <a:ext cx="3717759" cy="3845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A close-up of a crash report&#10;&#10;Description automatically generated">
            <a:extLst>
              <a:ext uri="{FF2B5EF4-FFF2-40B4-BE49-F238E27FC236}">
                <a16:creationId xmlns:a16="http://schemas.microsoft.com/office/drawing/2014/main" id="{311BF0C1-EEEC-FECE-E735-F7144FD936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5568" y="2355815"/>
            <a:ext cx="3134159" cy="3845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111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10932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Create a report to capture information collected in the dialog.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322D1154-5964-87FB-7E6E-6688FE1DE0D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599" y="3276599"/>
            <a:ext cx="3068053" cy="306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D8F870-4256-B9A8-1705-E34EB0A97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7020" y="1855300"/>
            <a:ext cx="6499436" cy="4292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396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3705" y="1642044"/>
            <a:ext cx="4002695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rgbClr val="FF0000"/>
                </a:solidFill>
                <a:latin typeface="-apple-system"/>
              </a:rPr>
              <a:t>Other filter parameters needed?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rgbClr val="FF0000"/>
                </a:solidFill>
                <a:latin typeface="-apple-system"/>
              </a:rPr>
              <a:t>Other information needed in the report?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rgbClr val="FF0000"/>
                </a:solidFill>
                <a:latin typeface="-apple-system"/>
              </a:rPr>
              <a:t>Any other comments on report mock-up?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322D1154-5964-87FB-7E6E-6688FE1DE0D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599" y="3276599"/>
            <a:ext cx="3068053" cy="306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3B13F0F-DEB8-BEF2-7430-4AB54A98F0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054791"/>
            <a:ext cx="5596647" cy="517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28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0551272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441F77-6F90-89D0-BF7E-3AD8CFB00C68}"/>
              </a:ext>
            </a:extLst>
          </p:cNvPr>
          <p:cNvSpPr txBox="1"/>
          <p:nvPr/>
        </p:nvSpPr>
        <p:spPr>
          <a:xfrm>
            <a:off x="2385030" y="4811474"/>
            <a:ext cx="978384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effectLst/>
                <a:latin typeface="+mj-lt"/>
                <a:ea typeface="Calibri" panose="020F0502020204030204" pitchFamily="34" charset="0"/>
              </a:rPr>
              <a:t>Christine Shafik, PE, PMP®, CPM, FCCM, FCCN, CGB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+mj-lt"/>
                <a:ea typeface="Calibri" panose="020F0502020204030204" pitchFamily="34" charset="0"/>
              </a:rPr>
              <a:t>State CAV/STAMP/ML Engineer</a:t>
            </a:r>
          </a:p>
        </p:txBody>
      </p:sp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SG-6857 – Desktop Video </a:t>
            </a:r>
            <a:br>
              <a:rPr lang="en-US" sz="5400" dirty="0"/>
            </a:br>
            <a:r>
              <a:rPr lang="en-US" sz="5400" dirty="0"/>
              <a:t>Dialogs Aspect Ratio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</p:spTree>
    <p:extLst>
      <p:ext uri="{BB962C8B-B14F-4D97-AF65-F5344CB8AC3E}">
        <p14:creationId xmlns:p14="http://schemas.microsoft.com/office/powerpoint/2010/main" val="2499820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“Viewers” are 4:3 in Video on Desktop.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16:9 videos can be seen in letterbox, or stretched to fit 4:3.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Make the viewers 16:9 and allow the 4:3 video to be stretched to fit.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Thought is that most video is natively 16:9 already.</a:t>
            </a: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</p:spTree>
    <p:extLst>
      <p:ext uri="{BB962C8B-B14F-4D97-AF65-F5344CB8AC3E}">
        <p14:creationId xmlns:p14="http://schemas.microsoft.com/office/powerpoint/2010/main" val="348653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979522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SG-6014 – Enhanced Tracking of Changes in SunGuide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</p:spTree>
    <p:extLst>
      <p:ext uri="{BB962C8B-B14F-4D97-AF65-F5344CB8AC3E}">
        <p14:creationId xmlns:p14="http://schemas.microsoft.com/office/powerpoint/2010/main" val="1666392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59149" y="1263792"/>
            <a:ext cx="9731702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Capture changes associated with modifications to SunGuide.</a:t>
            </a:r>
          </a:p>
          <a:p>
            <a:pPr marL="342900" indent="-342900"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Offers assistance with the following: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-apple-system"/>
              </a:rPr>
              <a:t>Identification of permissions attributed incorrectly to a user or user group.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-apple-system"/>
              </a:rPr>
              <a:t>Identification of inadvertent/accidental changes.  Who performed them and when.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-apple-system"/>
              </a:rPr>
              <a:t>Useful details that can be included in troubleshooting. </a:t>
            </a:r>
            <a:endParaRPr lang="en-US" sz="2400" dirty="0">
              <a:latin typeface="-apple-system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3FD95F-4DCC-86E3-1D5F-2F7BD8191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A53A9-CD5F-C098-2BD2-8CA097D42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159A8BD-D6F0-79FC-9CE2-61876BEE4B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</p:spTree>
    <p:extLst>
      <p:ext uri="{BB962C8B-B14F-4D97-AF65-F5344CB8AC3E}">
        <p14:creationId xmlns:p14="http://schemas.microsoft.com/office/powerpoint/2010/main" val="2390361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10427558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Reviewed at the 10/25/2023 CMB, but the price tag for all subsystems was too high.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Decided to revisit at the SSUG and only do a subset of systems.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Estimated LOE for full implementation was $142k.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$5k for changes to the architecture.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~$7k per subsystem, but would need to estimate each as they can vary (EM vs. BMS).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rgbClr val="FF0000"/>
                </a:solidFill>
                <a:latin typeface="-apple-system"/>
              </a:rPr>
              <a:t>What subsystems are priorities for the districts?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</p:spTree>
    <p:extLst>
      <p:ext uri="{BB962C8B-B14F-4D97-AF65-F5344CB8AC3E}">
        <p14:creationId xmlns:p14="http://schemas.microsoft.com/office/powerpoint/2010/main" val="2473042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11/16/2023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40572322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23204</TotalTime>
  <Words>522</Words>
  <Application>Microsoft Office PowerPoint</Application>
  <PresentationFormat>Widescreen</PresentationFormat>
  <Paragraphs>143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Parallax</vt:lpstr>
      <vt:lpstr>SunGuide Software  Users Group Meeting</vt:lpstr>
      <vt:lpstr>PowerPoint Presentation</vt:lpstr>
      <vt:lpstr>SG-6857 – Desktop Video  Dialogs Aspect Ratio</vt:lpstr>
      <vt:lpstr>PowerPoint Presentation</vt:lpstr>
      <vt:lpstr>PowerPoint Presentation</vt:lpstr>
      <vt:lpstr>SG-6014 – Enhanced Tracking of Changes in SunGuide</vt:lpstr>
      <vt:lpstr>PowerPoint Presentation</vt:lpstr>
      <vt:lpstr>PowerPoint Presentation</vt:lpstr>
      <vt:lpstr>PowerPoint Presentation</vt:lpstr>
      <vt:lpstr>SG-6870 – Track RR activities  that support EVs</vt:lpstr>
      <vt:lpstr>PowerPoint Presentation</vt:lpstr>
      <vt:lpstr>PowerPoint Presentation</vt:lpstr>
      <vt:lpstr>  SG-6744 - RR-Involved Incidents Reports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923</cp:revision>
  <cp:lastPrinted>2015-01-14T21:03:00Z</cp:lastPrinted>
  <dcterms:created xsi:type="dcterms:W3CDTF">2014-08-07T17:38:39Z</dcterms:created>
  <dcterms:modified xsi:type="dcterms:W3CDTF">2024-04-04T19:52:11Z</dcterms:modified>
</cp:coreProperties>
</file>